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312" r:id="rId3"/>
    <p:sldId id="313" r:id="rId4"/>
    <p:sldId id="314" r:id="rId5"/>
    <p:sldId id="273" r:id="rId6"/>
    <p:sldId id="275" r:id="rId7"/>
    <p:sldId id="277" r:id="rId8"/>
    <p:sldId id="278" r:id="rId9"/>
    <p:sldId id="279" r:id="rId10"/>
    <p:sldId id="306" r:id="rId11"/>
    <p:sldId id="280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0" autoAdjust="0"/>
    <p:restoredTop sz="94660"/>
  </p:normalViewPr>
  <p:slideViewPr>
    <p:cSldViewPr>
      <p:cViewPr varScale="1">
        <p:scale>
          <a:sx n="69" d="100"/>
          <a:sy n="69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4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6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485F8-AAA0-4F95-B1F8-46A86E1B2A0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B1B10-9678-4E22-A593-C929EC717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1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2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2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0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4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0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3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C877D-0428-4774-94BB-2C8F3856E0B7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3B873-836D-4B4C-80D8-85DE3991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9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3.png"/><Relationship Id="rId10" Type="http://schemas.openxmlformats.org/officeDocument/2006/relationships/image" Target="../media/image2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0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3" Type="http://schemas.openxmlformats.org/officeDocument/2006/relationships/image" Target="../media/image12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gi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8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9904" y="3156332"/>
            <a:ext cx="3733800" cy="42506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b="1" dirty="0" smtClean="0"/>
              <a:t>Highlights of the course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77836" y="3037902"/>
            <a:ext cx="3745868" cy="3910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Work </a:t>
            </a:r>
            <a:r>
              <a:rPr lang="en-US" b="1" dirty="0"/>
              <a:t>, Energy and Conservation laws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720088"/>
              </p:ext>
            </p:extLst>
          </p:nvPr>
        </p:nvGraphicFramePr>
        <p:xfrm>
          <a:off x="1589547" y="484188"/>
          <a:ext cx="23336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3" name="Equation" r:id="rId3" imgW="1308100" imgH="241300" progId="Equation.DSMT4">
                  <p:embed/>
                </p:oleObj>
              </mc:Choice>
              <mc:Fallback>
                <p:oleObj name="Equation" r:id="rId3" imgW="1308100" imgH="241300" progId="Equation.DSMT4">
                  <p:embed/>
                  <p:pic>
                    <p:nvPicPr>
                      <p:cNvPr id="9" name="Object 7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89547" y="484188"/>
                        <a:ext cx="2333625" cy="43021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4617339"/>
            <a:ext cx="6172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57800" y="4698301"/>
            <a:ext cx="2667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74056"/>
              </p:ext>
            </p:extLst>
          </p:nvPr>
        </p:nvGraphicFramePr>
        <p:xfrm>
          <a:off x="1521284" y="2516550"/>
          <a:ext cx="21748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4" name="Equation" r:id="rId6" imgW="1218960" imgH="431640" progId="Equation.DSMT4">
                  <p:embed/>
                </p:oleObj>
              </mc:Choice>
              <mc:Fallback>
                <p:oleObj name="Equation" r:id="rId6" imgW="1218960" imgH="431640" progId="Equation.DSMT4">
                  <p:embed/>
                  <p:pic>
                    <p:nvPicPr>
                      <p:cNvPr id="4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1284" y="2516550"/>
                        <a:ext cx="2174875" cy="76993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Pendulum_potential.jpg"/>
          <p:cNvPicPr>
            <a:picLocks noChangeAspect="1"/>
          </p:cNvPicPr>
          <p:nvPr/>
        </p:nvPicPr>
        <p:blipFill>
          <a:blip r:embed="rId8"/>
          <a:srcRect l="4425" t="11455" r="12389" b="8018"/>
          <a:stretch>
            <a:fillRect/>
          </a:stretch>
        </p:blipFill>
        <p:spPr>
          <a:xfrm>
            <a:off x="4876800" y="457200"/>
            <a:ext cx="3817112" cy="285453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755355" y="24765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82712" y="24638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84055" y="5334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25355" y="685800"/>
            <a:ext cx="533400" cy="3810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314155" y="762000"/>
            <a:ext cx="457200" cy="3048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11809"/>
              </p:ext>
            </p:extLst>
          </p:nvPr>
        </p:nvGraphicFramePr>
        <p:xfrm>
          <a:off x="609600" y="3883702"/>
          <a:ext cx="23320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5" name="Equation" r:id="rId9" imgW="1307880" imgH="431640" progId="Equation.DSMT4">
                  <p:embed/>
                </p:oleObj>
              </mc:Choice>
              <mc:Fallback>
                <p:oleObj name="Equation" r:id="rId9" imgW="1307880" imgH="431640" progId="Equation.DSMT4">
                  <p:embed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" y="3883702"/>
                        <a:ext cx="2332037" cy="7699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447171"/>
              </p:ext>
            </p:extLst>
          </p:nvPr>
        </p:nvGraphicFramePr>
        <p:xfrm>
          <a:off x="3220117" y="3887883"/>
          <a:ext cx="253523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6" name="Equation" r:id="rId11" imgW="1422360" imgH="431640" progId="Equation.DSMT4">
                  <p:embed/>
                </p:oleObj>
              </mc:Choice>
              <mc:Fallback>
                <p:oleObj name="Equation" r:id="rId11" imgW="1422360" imgH="431640" progId="Equation.DSMT4">
                  <p:embed/>
                  <p:pic>
                    <p:nvPicPr>
                      <p:cNvPr id="14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20117" y="3887883"/>
                        <a:ext cx="2535238" cy="76993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408941"/>
              </p:ext>
            </p:extLst>
          </p:nvPr>
        </p:nvGraphicFramePr>
        <p:xfrm>
          <a:off x="1589547" y="1319418"/>
          <a:ext cx="20383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7" name="Equation" r:id="rId13" imgW="1143000" imgH="431640" progId="Equation.DSMT4">
                  <p:embed/>
                </p:oleObj>
              </mc:Choice>
              <mc:Fallback>
                <p:oleObj name="Equation" r:id="rId13" imgW="1143000" imgH="431640" progId="Equation.DSMT4">
                  <p:embed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547" y="1319418"/>
                        <a:ext cx="2038350" cy="76993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8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229600" cy="792162"/>
          </a:xfrm>
        </p:spPr>
        <p:txBody>
          <a:bodyPr/>
          <a:lstStyle/>
          <a:p>
            <a:r>
              <a:rPr lang="en-US" u="sng" smtClean="0"/>
              <a:t>   Plot       v/s       ?  </a:t>
            </a:r>
            <a:endParaRPr lang="en-US" u="sng"/>
          </a:p>
        </p:txBody>
      </p:sp>
      <p:sp>
        <p:nvSpPr>
          <p:cNvPr id="89090" name="AutoShape 2" descr="PhasePortrait"/>
          <p:cNvSpPr>
            <a:spLocks noChangeAspect="1" noChangeArrowheads="1"/>
          </p:cNvSpPr>
          <p:nvPr/>
        </p:nvSpPr>
        <p:spPr bwMode="auto">
          <a:xfrm>
            <a:off x="155575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PhasePortrait"/>
          <p:cNvSpPr>
            <a:spLocks noChangeAspect="1" noChangeArrowheads="1"/>
          </p:cNvSpPr>
          <p:nvPr/>
        </p:nvSpPr>
        <p:spPr bwMode="auto">
          <a:xfrm>
            <a:off x="155575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>
            <p:extLst/>
          </p:nvPr>
        </p:nvGraphicFramePr>
        <p:xfrm>
          <a:off x="457200" y="990600"/>
          <a:ext cx="2971800" cy="69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9" name="Equation" r:id="rId3" imgW="1778000" imgH="419100" progId="Equation.DSMT4">
                  <p:embed/>
                </p:oleObj>
              </mc:Choice>
              <mc:Fallback>
                <p:oleObj name="Equation" r:id="rId3" imgW="1778000" imgH="419100" progId="Equation.DSMT4">
                  <p:embed/>
                  <p:pic>
                    <p:nvPicPr>
                      <p:cNvPr id="89093" name="Object 5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" y="990600"/>
                        <a:ext cx="2971800" cy="698510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860948" y="0"/>
          <a:ext cx="66025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" name="Equation" r:id="rId5" imgW="139680" imgH="279360" progId="Equation.DSMT4">
                  <p:embed/>
                </p:oleObj>
              </mc:Choice>
              <mc:Fallback>
                <p:oleObj name="Equation" r:id="rId5" imgW="13968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60948" y="0"/>
                        <a:ext cx="660252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266700"/>
          <a:ext cx="4741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"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4000" y="266700"/>
                        <a:ext cx="474133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854" y="1600200"/>
          <a:ext cx="342162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" name="Equation" r:id="rId9" imgW="2222280" imgH="444240" progId="Equation.DSMT4">
                  <p:embed/>
                </p:oleObj>
              </mc:Choice>
              <mc:Fallback>
                <p:oleObj name="Equation" r:id="rId9" imgW="2222280" imgH="444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854" y="1600200"/>
                        <a:ext cx="3421626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3657600" y="17526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181600" y="1178363"/>
          <a:ext cx="2217738" cy="152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3" name="Equation" r:id="rId11" imgW="1473120" imgH="1015920" progId="Equation.DSMT4">
                  <p:embed/>
                </p:oleObj>
              </mc:Choice>
              <mc:Fallback>
                <p:oleObj name="Equation" r:id="rId11" imgW="1473120" imgH="10159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81600" y="1178363"/>
                        <a:ext cx="2217738" cy="1529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18198" y="2979738"/>
            <a:ext cx="19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Equation of ellipse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795377" y="3553975"/>
            <a:ext cx="7096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For small values of ɵ the equation is of ellipse. But as ɵ becomes larger  it </a:t>
            </a:r>
          </a:p>
          <a:p>
            <a:r>
              <a:rPr lang="en-IN" dirty="0" smtClean="0"/>
              <a:t>Deviates from an ellipse</a:t>
            </a:r>
            <a:endParaRPr lang="en-IN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098844"/>
              </p:ext>
            </p:extLst>
          </p:nvPr>
        </p:nvGraphicFramePr>
        <p:xfrm>
          <a:off x="2057400" y="4575321"/>
          <a:ext cx="4398962" cy="17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" name="Equation" r:id="rId13" imgW="2501640" imgH="1015920" progId="Equation.DSMT4">
                  <p:embed/>
                </p:oleObj>
              </mc:Choice>
              <mc:Fallback>
                <p:oleObj name="Equation" r:id="rId13" imgW="2501640" imgH="10159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7400" y="4575321"/>
                        <a:ext cx="4398962" cy="178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84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229600" cy="792162"/>
          </a:xfrm>
        </p:spPr>
        <p:txBody>
          <a:bodyPr/>
          <a:lstStyle/>
          <a:p>
            <a:r>
              <a:rPr lang="en-US" u="sng" smtClean="0"/>
              <a:t>   Plot       v/s       ?  </a:t>
            </a:r>
            <a:endParaRPr lang="en-US" u="sng"/>
          </a:p>
        </p:txBody>
      </p:sp>
      <p:sp>
        <p:nvSpPr>
          <p:cNvPr id="89090" name="AutoShape 2" descr="PhasePortrait"/>
          <p:cNvSpPr>
            <a:spLocks noChangeAspect="1" noChangeArrowheads="1"/>
          </p:cNvSpPr>
          <p:nvPr/>
        </p:nvSpPr>
        <p:spPr bwMode="auto">
          <a:xfrm>
            <a:off x="155575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PhasePortrait"/>
          <p:cNvSpPr>
            <a:spLocks noChangeAspect="1" noChangeArrowheads="1"/>
          </p:cNvSpPr>
          <p:nvPr/>
        </p:nvSpPr>
        <p:spPr bwMode="auto">
          <a:xfrm>
            <a:off x="155575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0118" name="Picture 6" descr="Related imag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274" y="2382848"/>
            <a:ext cx="4419600" cy="3856102"/>
          </a:xfrm>
          <a:prstGeom prst="rect">
            <a:avLst/>
          </a:prstGeom>
          <a:noFill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860948" y="0"/>
          <a:ext cx="66025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9" name="Equation" r:id="rId4" imgW="139680" imgH="279360" progId="Equation.DSMT4">
                  <p:embed/>
                </p:oleObj>
              </mc:Choice>
              <mc:Fallback>
                <p:oleObj name="Equation" r:id="rId4" imgW="13968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60948" y="0"/>
                        <a:ext cx="660252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266700"/>
          <a:ext cx="47413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0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4000" y="266700"/>
                        <a:ext cx="474133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5808133" y="4267200"/>
            <a:ext cx="2116668" cy="1066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5334000"/>
            <a:ext cx="2122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For larger E , motion</a:t>
            </a:r>
          </a:p>
          <a:p>
            <a:r>
              <a:rPr lang="en-IN" b="1" dirty="0" smtClean="0"/>
              <a:t>Of the pendulum </a:t>
            </a:r>
          </a:p>
          <a:p>
            <a:r>
              <a:rPr lang="en-IN" b="1" dirty="0" smtClean="0"/>
              <a:t>Becomes </a:t>
            </a:r>
          </a:p>
          <a:p>
            <a:r>
              <a:rPr lang="en-IN" b="1" dirty="0" smtClean="0"/>
              <a:t>Circular motion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37061"/>
              </p:ext>
            </p:extLst>
          </p:nvPr>
        </p:nvGraphicFramePr>
        <p:xfrm>
          <a:off x="4745038" y="948128"/>
          <a:ext cx="4398962" cy="178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1" name="Equation" r:id="rId8" imgW="2501640" imgH="1015920" progId="Equation.DSMT4">
                  <p:embed/>
                </p:oleObj>
              </mc:Choice>
              <mc:Fallback>
                <p:oleObj name="Equation" r:id="rId8" imgW="2501640" imgH="10159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45038" y="948128"/>
                        <a:ext cx="4398962" cy="1785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42370"/>
              </p:ext>
            </p:extLst>
          </p:nvPr>
        </p:nvGraphicFramePr>
        <p:xfrm>
          <a:off x="457347" y="1076351"/>
          <a:ext cx="2217738" cy="1529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2" name="Equation" r:id="rId10" imgW="1473120" imgH="1015920" progId="Equation.DSMT4">
                  <p:embed/>
                </p:oleObj>
              </mc:Choice>
              <mc:Fallback>
                <p:oleObj name="Equation" r:id="rId10" imgW="1473120" imgH="10159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347" y="1076351"/>
                        <a:ext cx="2217738" cy="1529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1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0480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Provisional Evaluation Scheme</a:t>
            </a:r>
            <a:br>
              <a:rPr lang="en-US" b="1" dirty="0" smtClean="0"/>
            </a:br>
            <a:r>
              <a:rPr lang="en-US" b="1" dirty="0" smtClean="0"/>
              <a:t>subject to approval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474" t="23959" r="24231" b="11458"/>
          <a:stretch/>
        </p:blipFill>
        <p:spPr>
          <a:xfrm>
            <a:off x="914400" y="1375172"/>
            <a:ext cx="6934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659" y="688834"/>
            <a:ext cx="7886700" cy="994172"/>
          </a:xfrm>
        </p:spPr>
        <p:txBody>
          <a:bodyPr>
            <a:normAutofit/>
          </a:bodyPr>
          <a:lstStyle/>
          <a:p>
            <a:r>
              <a:rPr lang="en-IN" sz="4500" b="1" dirty="0">
                <a:solidFill>
                  <a:srgbClr val="002060"/>
                </a:solidFill>
              </a:rPr>
              <a:t>Materials to work out</a:t>
            </a:r>
            <a:endParaRPr lang="en-IN" sz="45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959" y="2086841"/>
            <a:ext cx="2391641" cy="6857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Chapter 1: Co-ordinate Systems</a:t>
            </a: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2895600" y="1674669"/>
            <a:ext cx="5846546" cy="151014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David Morin, Introduction to Classical Mechanics, Cambridge University Press, NY, </a:t>
            </a:r>
            <a:r>
              <a:rPr lang="en-US" sz="1200" dirty="0"/>
              <a:t>2007</a:t>
            </a:r>
          </a:p>
          <a:p>
            <a:r>
              <a:rPr lang="en-US" sz="1200" dirty="0"/>
              <a:t>P. C. </a:t>
            </a:r>
            <a:r>
              <a:rPr lang="en-US" sz="1200" dirty="0" err="1"/>
              <a:t>Deshmukh</a:t>
            </a:r>
            <a:r>
              <a:rPr lang="en-US" sz="1200" dirty="0"/>
              <a:t>, Foundations of Classical Mechanics, Cambridge University Press,  </a:t>
            </a:r>
            <a:r>
              <a:rPr lang="en-US" sz="1200" dirty="0"/>
              <a:t>2019</a:t>
            </a:r>
          </a:p>
          <a:p>
            <a:r>
              <a:rPr lang="en-US" sz="1350" dirty="0"/>
              <a:t>Mathematical Methods for Physicists </a:t>
            </a:r>
            <a:r>
              <a:rPr lang="en-US" sz="1350" dirty="0" err="1"/>
              <a:t>Arfken</a:t>
            </a:r>
            <a:endParaRPr lang="en-US" sz="1350" dirty="0"/>
          </a:p>
          <a:p>
            <a:r>
              <a:rPr lang="en-US" sz="1200" dirty="0"/>
              <a:t>http</a:t>
            </a:r>
            <a:r>
              <a:rPr lang="en-US" sz="1200" dirty="0"/>
              <a:t>://www.umich.edu/~ners312/CourseLibrary/MIT-CoordinateSystems.pdf</a:t>
            </a: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503959" y="3643026"/>
            <a:ext cx="2471050" cy="6857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Introduction to Vector Operators</a:t>
            </a:r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2895600" y="3224297"/>
            <a:ext cx="5922818" cy="151014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Mathematical </a:t>
            </a:r>
            <a:r>
              <a:rPr lang="en-US" sz="1200" dirty="0"/>
              <a:t>Methods for Physicists </a:t>
            </a:r>
            <a:r>
              <a:rPr lang="en-US" sz="1200" dirty="0" err="1"/>
              <a:t>Arfken</a:t>
            </a:r>
            <a:endParaRPr lang="en-US" sz="1200" dirty="0"/>
          </a:p>
          <a:p>
            <a:r>
              <a:rPr lang="en-US" sz="1200" dirty="0"/>
              <a:t>Introduction to </a:t>
            </a:r>
            <a:r>
              <a:rPr lang="en-US" sz="1200" dirty="0"/>
              <a:t>electrodynamics, David </a:t>
            </a:r>
            <a:r>
              <a:rPr lang="en-US" sz="1200" dirty="0"/>
              <a:t>J. Griffiths, Reed College. – Fourth </a:t>
            </a:r>
            <a:r>
              <a:rPr lang="en-US" sz="1200" dirty="0"/>
              <a:t>edition</a:t>
            </a:r>
          </a:p>
          <a:p>
            <a:r>
              <a:rPr lang="en-US" sz="1200" dirty="0"/>
              <a:t> (Chapter 1)</a:t>
            </a:r>
          </a:p>
          <a:p>
            <a:r>
              <a:rPr lang="en-US" sz="1200" dirty="0"/>
              <a:t>P </a:t>
            </a:r>
            <a:r>
              <a:rPr lang="en-US" sz="1200" dirty="0"/>
              <a:t>C. </a:t>
            </a:r>
            <a:r>
              <a:rPr lang="en-US" sz="1200" dirty="0" err="1"/>
              <a:t>Deshmukh</a:t>
            </a:r>
            <a:r>
              <a:rPr lang="en-US" sz="1200" dirty="0"/>
              <a:t>, Foundations of Classical Mechanics, Cambridge University Press,  2019</a:t>
            </a:r>
          </a:p>
        </p:txBody>
      </p:sp>
      <p:sp>
        <p:nvSpPr>
          <p:cNvPr id="8" name="Rectangle 7"/>
          <p:cNvSpPr/>
          <p:nvPr/>
        </p:nvSpPr>
        <p:spPr>
          <a:xfrm>
            <a:off x="503959" y="5229746"/>
            <a:ext cx="2325869" cy="4000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Work , </a:t>
            </a:r>
            <a:r>
              <a:rPr lang="en-US" sz="1350" b="1" dirty="0"/>
              <a:t>Energy</a:t>
            </a:r>
          </a:p>
          <a:p>
            <a:r>
              <a:rPr lang="en-US" sz="1350" b="1" dirty="0"/>
              <a:t> </a:t>
            </a:r>
            <a:r>
              <a:rPr lang="en-US" sz="1350" b="1" dirty="0"/>
              <a:t>and Conservation laws</a:t>
            </a:r>
            <a:endParaRPr lang="en-US" sz="1350" dirty="0"/>
          </a:p>
        </p:txBody>
      </p:sp>
      <p:sp>
        <p:nvSpPr>
          <p:cNvPr id="9" name="Rounded Rectangle 8"/>
          <p:cNvSpPr/>
          <p:nvPr/>
        </p:nvSpPr>
        <p:spPr>
          <a:xfrm>
            <a:off x="2829828" y="4793330"/>
            <a:ext cx="5988590" cy="108830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D. </a:t>
            </a:r>
            <a:r>
              <a:rPr lang="en-US" sz="1200" dirty="0" err="1"/>
              <a:t>Kleppner</a:t>
            </a:r>
            <a:r>
              <a:rPr lang="en-US" sz="1200" dirty="0"/>
              <a:t> and R. J. </a:t>
            </a:r>
            <a:r>
              <a:rPr lang="en-US" sz="1200" dirty="0" err="1"/>
              <a:t>Kolenkow</a:t>
            </a:r>
            <a:r>
              <a:rPr lang="en-US" sz="1200" dirty="0"/>
              <a:t>, An introduction to Mechanics, Tata McGraw-Hill, New Delhi, 2000</a:t>
            </a:r>
            <a:r>
              <a:rPr lang="en-US" sz="1200" dirty="0"/>
              <a:t>.</a:t>
            </a:r>
          </a:p>
          <a:p>
            <a:r>
              <a:rPr lang="en-US" sz="1200" dirty="0"/>
              <a:t>David </a:t>
            </a:r>
            <a:r>
              <a:rPr lang="en-US" sz="1200" dirty="0"/>
              <a:t>Morin, Introduction to Classical Mechanics, Cambridge University Press, NY, </a:t>
            </a:r>
            <a:r>
              <a:rPr lang="en-US" sz="1200" dirty="0"/>
              <a:t>2007</a:t>
            </a:r>
          </a:p>
          <a:p>
            <a:r>
              <a:rPr lang="en-US" sz="1200" dirty="0"/>
              <a:t>P. C. </a:t>
            </a:r>
            <a:r>
              <a:rPr lang="en-US" sz="1200" dirty="0" err="1"/>
              <a:t>Deshmukh</a:t>
            </a:r>
            <a:r>
              <a:rPr lang="en-US" sz="1200" dirty="0"/>
              <a:t>, Foundations of Classical Mechanics, Cambridge University Press,  </a:t>
            </a:r>
            <a:r>
              <a:rPr lang="en-US" sz="1200" dirty="0"/>
              <a:t>2019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227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0450" y="1543050"/>
            <a:ext cx="2057400" cy="400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Co-ordinate Systems</a:t>
            </a:r>
            <a:endParaRPr lang="en-US" sz="1350" dirty="0"/>
          </a:p>
        </p:txBody>
      </p:sp>
      <p:sp>
        <p:nvSpPr>
          <p:cNvPr id="6" name="Down Arrow 5"/>
          <p:cNvSpPr/>
          <p:nvPr/>
        </p:nvSpPr>
        <p:spPr>
          <a:xfrm>
            <a:off x="4506587" y="1951363"/>
            <a:ext cx="228600" cy="4000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600450" y="2343150"/>
            <a:ext cx="2057400" cy="400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Introduction to Vector Operators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240335" y="3143250"/>
            <a:ext cx="2800350" cy="4000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Work , Energy and Conservation laws</a:t>
            </a:r>
            <a:endParaRPr lang="en-US" sz="1350" dirty="0"/>
          </a:p>
        </p:txBody>
      </p:sp>
      <p:sp>
        <p:nvSpPr>
          <p:cNvPr id="10" name="Down Arrow 9"/>
          <p:cNvSpPr/>
          <p:nvPr/>
        </p:nvSpPr>
        <p:spPr>
          <a:xfrm>
            <a:off x="4514850" y="2743200"/>
            <a:ext cx="228600" cy="4000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257550" y="3943349"/>
            <a:ext cx="2800350" cy="542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23802" y="3552252"/>
            <a:ext cx="228600" cy="4000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3271405" y="4877584"/>
            <a:ext cx="28003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557280" y="4485772"/>
            <a:ext cx="228600" cy="400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3257550" y="5638800"/>
            <a:ext cx="28003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523802" y="5277634"/>
            <a:ext cx="228600" cy="318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7417" y="3614308"/>
            <a:ext cx="7176655" cy="69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7417" y="2945599"/>
            <a:ext cx="7409012" cy="199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17417" y="4097377"/>
            <a:ext cx="7294712" cy="148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8170935" y="1372952"/>
            <a:ext cx="588818" cy="258733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8" name="TextBox 7"/>
          <p:cNvSpPr txBox="1"/>
          <p:nvPr/>
        </p:nvSpPr>
        <p:spPr>
          <a:xfrm>
            <a:off x="5566474" y="2648907"/>
            <a:ext cx="33518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/>
              <a:t>Quiz 1(Chapter 1</a:t>
            </a:r>
            <a:r>
              <a:rPr lang="en-IN" sz="1350" b="1" dirty="0" smtClean="0"/>
              <a:t> and 2)(</a:t>
            </a:r>
            <a:r>
              <a:rPr lang="en-IN" sz="1350" b="1" dirty="0"/>
              <a:t>Real time) </a:t>
            </a:r>
            <a:r>
              <a:rPr lang="en-IN" sz="1350" b="1" dirty="0" smtClean="0"/>
              <a:t>10 </a:t>
            </a:r>
            <a:r>
              <a:rPr lang="en-IN" sz="1350" b="1" dirty="0"/>
              <a:t>marks</a:t>
            </a:r>
            <a:endParaRPr lang="en-IN" sz="13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7775" y="3365929"/>
            <a:ext cx="2915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/>
              <a:t>Quiz 2 (</a:t>
            </a:r>
            <a:r>
              <a:rPr lang="en-IN" sz="1350" b="1" dirty="0" smtClean="0"/>
              <a:t>Chapter3</a:t>
            </a:r>
            <a:r>
              <a:rPr lang="en-IN" sz="1350" b="1" dirty="0"/>
              <a:t>)(Real time) </a:t>
            </a:r>
            <a:r>
              <a:rPr lang="en-IN" sz="1350" b="1" dirty="0" smtClean="0"/>
              <a:t>10 </a:t>
            </a:r>
            <a:r>
              <a:rPr lang="en-IN" sz="1350" b="1" dirty="0"/>
              <a:t>marks</a:t>
            </a:r>
            <a:endParaRPr lang="en-IN" sz="13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57900" y="3642616"/>
            <a:ext cx="37593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b="1" dirty="0"/>
              <a:t>Mid </a:t>
            </a:r>
            <a:r>
              <a:rPr lang="en-IN" sz="1350" b="1" dirty="0" err="1"/>
              <a:t>Sem</a:t>
            </a:r>
            <a:r>
              <a:rPr lang="en-IN" sz="1350" b="1" dirty="0"/>
              <a:t> Exam(Chapter </a:t>
            </a:r>
            <a:r>
              <a:rPr lang="en-IN" sz="1350" b="1" dirty="0" smtClean="0"/>
              <a:t>1,2,3, 4 till</a:t>
            </a:r>
          </a:p>
          <a:p>
            <a:r>
              <a:rPr lang="en-IN" sz="1350" b="1" dirty="0" smtClean="0"/>
              <a:t> covered)(</a:t>
            </a:r>
            <a:r>
              <a:rPr lang="en-IN" sz="1350" b="1" dirty="0"/>
              <a:t>real time+ </a:t>
            </a:r>
            <a:r>
              <a:rPr lang="en-IN" sz="1350" b="1" dirty="0" smtClean="0"/>
              <a:t>Assignment</a:t>
            </a:r>
            <a:r>
              <a:rPr lang="en-IN" sz="1350" b="1" dirty="0"/>
              <a:t>) 25 marks</a:t>
            </a:r>
            <a:endParaRPr lang="en-IN" sz="1350" b="1" dirty="0"/>
          </a:p>
        </p:txBody>
      </p:sp>
      <p:sp>
        <p:nvSpPr>
          <p:cNvPr id="22" name="Down Arrow 21"/>
          <p:cNvSpPr/>
          <p:nvPr/>
        </p:nvSpPr>
        <p:spPr>
          <a:xfrm>
            <a:off x="6425803" y="4080851"/>
            <a:ext cx="421481" cy="59966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23" name="TextBox 22"/>
          <p:cNvSpPr txBox="1"/>
          <p:nvPr/>
        </p:nvSpPr>
        <p:spPr>
          <a:xfrm>
            <a:off x="6483117" y="4704921"/>
            <a:ext cx="202600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350" b="1" dirty="0"/>
              <a:t>Scan and submit  answers</a:t>
            </a:r>
          </a:p>
          <a:p>
            <a:r>
              <a:rPr lang="en-IN" sz="1350" b="1" dirty="0"/>
              <a:t>In 24hrs</a:t>
            </a:r>
          </a:p>
          <a:p>
            <a:r>
              <a:rPr lang="en-IN" sz="1350" b="1" dirty="0"/>
              <a:t>(Problems based)</a:t>
            </a:r>
            <a:endParaRPr lang="en-IN" sz="1350" b="1" dirty="0"/>
          </a:p>
        </p:txBody>
      </p:sp>
      <p:sp>
        <p:nvSpPr>
          <p:cNvPr id="3" name="Rectangle 2"/>
          <p:cNvSpPr/>
          <p:nvPr/>
        </p:nvSpPr>
        <p:spPr>
          <a:xfrm>
            <a:off x="3240335" y="3960290"/>
            <a:ext cx="2817565" cy="1205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2215753" y="400022"/>
            <a:ext cx="5140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Evaluation Time lines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12416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Chapter-3:Work , Energy and Conservation laws </a:t>
            </a:r>
            <a:endParaRPr lang="en-US" sz="4000" b="1" dirty="0"/>
          </a:p>
        </p:txBody>
      </p:sp>
      <p:pic>
        <p:nvPicPr>
          <p:cNvPr id="73730" name="Picture 2" descr="Image result for Water slid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299" y="2286000"/>
            <a:ext cx="7271701" cy="424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9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685800"/>
          </a:xfrm>
        </p:spPr>
        <p:txBody>
          <a:bodyPr>
            <a:normAutofit/>
          </a:bodyPr>
          <a:lstStyle/>
          <a:p>
            <a:r>
              <a:rPr lang="en-US" sz="3600" b="1" smtClean="0"/>
              <a:t>Recap….</a:t>
            </a:r>
            <a:endParaRPr lang="en-US" sz="3600" b="1"/>
          </a:p>
        </p:txBody>
      </p:sp>
      <p:sp>
        <p:nvSpPr>
          <p:cNvPr id="12" name="TextBox 11"/>
          <p:cNvSpPr txBox="1"/>
          <p:nvPr/>
        </p:nvSpPr>
        <p:spPr>
          <a:xfrm>
            <a:off x="5029200" y="1752600"/>
            <a:ext cx="2817374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If V(r)  is path independent, </a:t>
            </a:r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181600" y="2286000"/>
          <a:ext cx="20843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6" name="Equation" r:id="rId3" imgW="1167893" imgH="304668" progId="Equation.DSMT4">
                  <p:embed/>
                </p:oleObj>
              </mc:Choice>
              <mc:Fallback>
                <p:oleObj name="Equation" r:id="rId3" imgW="1167893" imgH="304668" progId="Equation.DSMT4">
                  <p:embed/>
                  <p:pic>
                    <p:nvPicPr>
                      <p:cNvPr id="49154" name="Object 2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81600" y="2286000"/>
                        <a:ext cx="2084388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2438400" y="3429000"/>
          <a:ext cx="401765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7" name="Equation" r:id="rId5" imgW="1002865" imgH="304668" progId="Equation.DSMT4">
                  <p:embed/>
                </p:oleObj>
              </mc:Choice>
              <mc:Fallback>
                <p:oleObj name="Equation" r:id="rId5" imgW="1002865" imgH="304668" progId="Equation.DSMT4">
                  <p:embed/>
                  <p:pic>
                    <p:nvPicPr>
                      <p:cNvPr id="49157" name="Object 5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38400" y="3429000"/>
                        <a:ext cx="4017655" cy="12192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/>
          <p:cNvSpPr txBox="1"/>
          <p:nvPr/>
        </p:nvSpPr>
        <p:spPr>
          <a:xfrm>
            <a:off x="1905000" y="5549900"/>
            <a:ext cx="54102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Curl of F is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707639"/>
              </p:ext>
            </p:extLst>
          </p:nvPr>
        </p:nvGraphicFramePr>
        <p:xfrm>
          <a:off x="3949700" y="5641975"/>
          <a:ext cx="32845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8" name="Equation" r:id="rId7" imgW="1841500" imgH="304800" progId="Equation.DSMT4">
                  <p:embed/>
                </p:oleObj>
              </mc:Choice>
              <mc:Fallback>
                <p:oleObj name="Equation" r:id="rId7" imgW="1841500" imgH="304800" progId="Equation.DSMT4">
                  <p:embed/>
                  <p:pic>
                    <p:nvPicPr>
                      <p:cNvPr id="49158" name="Object 6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49700" y="5641975"/>
                        <a:ext cx="3284537" cy="542925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6819900" y="5334000"/>
            <a:ext cx="1371600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914400" y="1600200"/>
          <a:ext cx="30813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9" name="Equation" r:id="rId9" imgW="1727200" imgH="520700" progId="Equation.DSMT4">
                  <p:embed/>
                </p:oleObj>
              </mc:Choice>
              <mc:Fallback>
                <p:oleObj name="Equation" r:id="rId9" imgW="1727200" imgH="520700" progId="Equation.DSMT4">
                  <p:embed/>
                  <p:pic>
                    <p:nvPicPr>
                      <p:cNvPr id="49159" name="Object 7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3081338" cy="927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971800"/>
            <a:ext cx="1447800" cy="3733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</a:t>
            </a:r>
          </a:p>
          <a:p>
            <a:pPr algn="ctr"/>
            <a:r>
              <a:rPr lang="en-US" sz="2000" b="1" dirty="0" smtClean="0"/>
              <a:t>O</a:t>
            </a:r>
          </a:p>
          <a:p>
            <a:pPr algn="ctr"/>
            <a:r>
              <a:rPr lang="en-US" sz="2000" b="1" dirty="0" smtClean="0"/>
              <a:t>N</a:t>
            </a:r>
          </a:p>
          <a:p>
            <a:pPr algn="ctr"/>
            <a:r>
              <a:rPr lang="en-US" sz="2000" b="1" dirty="0" smtClean="0"/>
              <a:t>S</a:t>
            </a:r>
          </a:p>
          <a:p>
            <a:pPr algn="ctr"/>
            <a:r>
              <a:rPr lang="en-US" sz="2000" b="1" dirty="0" smtClean="0"/>
              <a:t>E</a:t>
            </a:r>
          </a:p>
          <a:p>
            <a:pPr algn="ctr"/>
            <a:r>
              <a:rPr lang="en-US" sz="2000" b="1" dirty="0" smtClean="0"/>
              <a:t>R</a:t>
            </a:r>
          </a:p>
          <a:p>
            <a:pPr algn="ctr"/>
            <a:r>
              <a:rPr lang="en-US" sz="2000" b="1" dirty="0" smtClean="0"/>
              <a:t>V</a:t>
            </a:r>
          </a:p>
          <a:p>
            <a:pPr algn="ctr"/>
            <a:r>
              <a:rPr lang="en-US" sz="2000" b="1" dirty="0" smtClean="0"/>
              <a:t>A</a:t>
            </a:r>
          </a:p>
          <a:p>
            <a:pPr algn="ctr"/>
            <a:r>
              <a:rPr lang="en-US" sz="2000" b="1" dirty="0" smtClean="0"/>
              <a:t>T</a:t>
            </a:r>
          </a:p>
          <a:p>
            <a:pPr algn="ctr"/>
            <a:r>
              <a:rPr lang="en-US" sz="2000" b="1" dirty="0" smtClean="0"/>
              <a:t>I</a:t>
            </a:r>
          </a:p>
          <a:p>
            <a:pPr algn="ctr"/>
            <a:r>
              <a:rPr lang="en-US" sz="2000" b="1" dirty="0" smtClean="0"/>
              <a:t>V</a:t>
            </a:r>
          </a:p>
          <a:p>
            <a:pPr algn="ctr"/>
            <a:r>
              <a:rPr lang="en-US" sz="2000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19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 t="28515"/>
          <a:stretch>
            <a:fillRect/>
          </a:stretch>
        </p:blipFill>
        <p:spPr bwMode="auto">
          <a:xfrm>
            <a:off x="5399087" y="3564226"/>
            <a:ext cx="2447925" cy="21243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mtClean="0"/>
              <a:t>Concept of equilibrium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4419600" cy="12192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Examples</a:t>
            </a:r>
          </a:p>
          <a:p>
            <a:pPr marL="0" indent="0">
              <a:buNone/>
            </a:pPr>
            <a:r>
              <a:rPr lang="en-US" smtClean="0"/>
              <a:t>1-D Harmonic Oscillator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838200"/>
            <a:ext cx="6261100" cy="83099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                        is useful for visualizing the stability of a system</a:t>
            </a:r>
            <a:endParaRPr lang="en-US" sz="2400">
              <a:solidFill>
                <a:schemeClr val="bg1"/>
              </a:solidFill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460500" y="844727"/>
          <a:ext cx="1600200" cy="48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4" name="Equation" r:id="rId4" imgW="1002865" imgH="304668" progId="Equation.DSMT4">
                  <p:embed/>
                </p:oleObj>
              </mc:Choice>
              <mc:Fallback>
                <p:oleObj name="Equation" r:id="rId4" imgW="1002865" imgH="304668" progId="Equation.DSMT4">
                  <p:embed/>
                  <p:pic>
                    <p:nvPicPr>
                      <p:cNvPr id="55298" name="Object 2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60500" y="844727"/>
                        <a:ext cx="1600200" cy="485598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170487" y="5447268"/>
            <a:ext cx="2743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349081" y="4265374"/>
            <a:ext cx="2362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8007" y="4304268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a</a:t>
            </a:r>
            <a:endParaRPr lang="en-US" b="1"/>
          </a:p>
        </p:txBody>
      </p:sp>
      <p:sp>
        <p:nvSpPr>
          <p:cNvPr id="16" name="TextBox 15"/>
          <p:cNvSpPr txBox="1"/>
          <p:nvPr/>
        </p:nvSpPr>
        <p:spPr>
          <a:xfrm>
            <a:off x="5551487" y="4304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b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6402387" y="5421868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6008687" y="30850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V(x)</a:t>
            </a:r>
            <a:endParaRPr lang="en-US" b="1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extLst/>
          </p:nvPr>
        </p:nvGraphicFramePr>
        <p:xfrm>
          <a:off x="6553200" y="2573337"/>
          <a:ext cx="25717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5" name="Equation" r:id="rId6" imgW="1612800" imgH="393480" progId="Equation.DSMT4">
                  <p:embed/>
                </p:oleObj>
              </mc:Choice>
              <mc:Fallback>
                <p:oleObj name="Equation" r:id="rId6" imgW="1612800" imgH="393480" progId="Equation.DSMT4">
                  <p:embed/>
                  <p:pic>
                    <p:nvPicPr>
                      <p:cNvPr id="55300" name="Object 4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53200" y="2573337"/>
                        <a:ext cx="2571750" cy="627063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552639" y="3284299"/>
            <a:ext cx="1244600" cy="21336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/>
          </p:nvPr>
        </p:nvGraphicFramePr>
        <p:xfrm>
          <a:off x="3841750" y="2578100"/>
          <a:ext cx="24336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6" name="Equation" r:id="rId8" imgW="1523880" imgH="393480" progId="Equation.DSMT4">
                  <p:embed/>
                </p:oleObj>
              </mc:Choice>
              <mc:Fallback>
                <p:oleObj name="Equation" r:id="rId8" imgW="1523880" imgH="393480" progId="Equation.DSMT4">
                  <p:embed/>
                  <p:pic>
                    <p:nvPicPr>
                      <p:cNvPr id="22" name="Object 4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41750" y="2578100"/>
                        <a:ext cx="2433638" cy="627063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195887" y="3306763"/>
            <a:ext cx="1244600" cy="2133600"/>
          </a:xfrm>
          <a:prstGeom prst="rect">
            <a:avLst/>
          </a:prstGeom>
          <a:solidFill>
            <a:schemeClr val="accent2">
              <a:lumMod val="75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5015706" y="3873500"/>
            <a:ext cx="3048794" cy="26194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302" name="Object 6"/>
          <p:cNvGraphicFramePr>
            <a:graphicFrameLocks noChangeAspect="1"/>
          </p:cNvGraphicFramePr>
          <p:nvPr>
            <p:extLst/>
          </p:nvPr>
        </p:nvGraphicFramePr>
        <p:xfrm>
          <a:off x="5627688" y="1752600"/>
          <a:ext cx="17748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7" name="Equation" r:id="rId10" imgW="1117440" imgH="393480" progId="Equation.DSMT4">
                  <p:embed/>
                </p:oleObj>
              </mc:Choice>
              <mc:Fallback>
                <p:oleObj name="Equation" r:id="rId10" imgW="1117440" imgH="393480" progId="Equation.DSMT4">
                  <p:embed/>
                  <p:pic>
                    <p:nvPicPr>
                      <p:cNvPr id="55302" name="Object 6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27688" y="1752600"/>
                        <a:ext cx="1774825" cy="622300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57200" y="5943600"/>
          <a:ext cx="7889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8" name="Equation" r:id="rId12" imgW="495085" imgH="393529" progId="Equation.DSMT4">
                  <p:embed/>
                </p:oleObj>
              </mc:Choice>
              <mc:Fallback>
                <p:oleObj name="Equation" r:id="rId12" imgW="495085" imgH="393529" progId="Equation.DSMT4">
                  <p:embed/>
                  <p:pic>
                    <p:nvPicPr>
                      <p:cNvPr id="55303" name="Object 7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" y="5943600"/>
                        <a:ext cx="788988" cy="627063"/>
                      </a:xfrm>
                      <a:prstGeom prst="rect">
                        <a:avLst/>
                      </a:prstGeom>
                      <a:solidFill>
                        <a:schemeClr val="folHlink">
                          <a:alpha val="39999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>
          <a:xfrm>
            <a:off x="1266825" y="5981700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90725" y="6070600"/>
            <a:ext cx="257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Equilibrium of the system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001000" y="5410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54600" y="54102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-X</a:t>
            </a:r>
            <a:endParaRPr lang="en-US"/>
          </a:p>
        </p:txBody>
      </p:sp>
      <p:pic>
        <p:nvPicPr>
          <p:cNvPr id="27" name="Picture 2" descr="SolveHarmonic.gif"/>
          <p:cNvPicPr>
            <a:picLocks noChangeAspect="1" noChangeArrowheads="1" noCrop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673100" y="3035300"/>
            <a:ext cx="2667000" cy="1600201"/>
          </a:xfrm>
          <a:prstGeom prst="rect">
            <a:avLst/>
          </a:prstGeom>
          <a:noFill/>
        </p:spPr>
      </p:pic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771524" y="4730750"/>
          <a:ext cx="1971675" cy="96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" name="Equation" r:id="rId15" imgW="799753" imgH="393529" progId="Equation.DSMT4">
                  <p:embed/>
                </p:oleObj>
              </mc:Choice>
              <mc:Fallback>
                <p:oleObj name="Equation" r:id="rId15" imgW="799753" imgH="393529" progId="Equation.DSMT4">
                  <p:embed/>
                  <p:pic>
                    <p:nvPicPr>
                      <p:cNvPr id="55304" name="Object 8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1524" y="4730750"/>
                        <a:ext cx="1971675" cy="968672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7307247" y="5029200"/>
            <a:ext cx="9986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20158" y="5029199"/>
            <a:ext cx="971042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5" grpId="0"/>
      <p:bldP spid="16" grpId="0"/>
      <p:bldP spid="17" grpId="0"/>
      <p:bldP spid="19" grpId="0"/>
      <p:bldP spid="21" grpId="0" animBg="1"/>
      <p:bldP spid="23" grpId="0" animBg="1"/>
      <p:bldP spid="31" grpId="0" animBg="1"/>
      <p:bldP spid="3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Velocity Vs. Position plot</a:t>
            </a:r>
            <a:endParaRPr lang="en-US"/>
          </a:p>
        </p:txBody>
      </p:sp>
      <p:sp>
        <p:nvSpPr>
          <p:cNvPr id="89090" name="AutoShape 2" descr="PhasePortrait"/>
          <p:cNvSpPr>
            <a:spLocks noChangeAspect="1" noChangeArrowheads="1"/>
          </p:cNvSpPr>
          <p:nvPr/>
        </p:nvSpPr>
        <p:spPr bwMode="auto">
          <a:xfrm>
            <a:off x="155575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AutoShape 4" descr="PhasePortrait"/>
          <p:cNvSpPr>
            <a:spLocks noChangeAspect="1" noChangeArrowheads="1"/>
          </p:cNvSpPr>
          <p:nvPr/>
        </p:nvSpPr>
        <p:spPr bwMode="auto">
          <a:xfrm>
            <a:off x="155575" y="-762000"/>
            <a:ext cx="540067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5943600" y="1447800"/>
          <a:ext cx="26019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3" imgW="1117115" imgH="393529" progId="Equation.DSMT4">
                  <p:embed/>
                </p:oleObj>
              </mc:Choice>
              <mc:Fallback>
                <p:oleObj name="Equation" r:id="rId3" imgW="1117115" imgH="393529" progId="Equation.DSMT4">
                  <p:embed/>
                  <p:pic>
                    <p:nvPicPr>
                      <p:cNvPr id="89093" name="Object 5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0" y="1447800"/>
                        <a:ext cx="2601987" cy="914400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SolveHarmonic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371600" y="1219200"/>
            <a:ext cx="2667000" cy="16002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77000" y="48006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X</a:t>
            </a:r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4555878" y="281940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V</a:t>
            </a:r>
            <a:endParaRPr lang="en-US" b="1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781300" y="48387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4953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30600" y="4343400"/>
            <a:ext cx="2133600" cy="1066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6400" y="50546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</a:t>
            </a:r>
            <a:r>
              <a:rPr lang="en-US" baseline="-25000" smtClean="0"/>
              <a:t>1</a:t>
            </a:r>
            <a:endParaRPr lang="en-US" baseline="-25000"/>
          </a:p>
        </p:txBody>
      </p:sp>
      <p:sp>
        <p:nvSpPr>
          <p:cNvPr id="16" name="Oval 15"/>
          <p:cNvSpPr/>
          <p:nvPr/>
        </p:nvSpPr>
        <p:spPr>
          <a:xfrm>
            <a:off x="3175000" y="4038600"/>
            <a:ext cx="2895600" cy="1752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34000" y="55626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</a:t>
            </a:r>
            <a:r>
              <a:rPr lang="en-US" baseline="-25000" smtClean="0"/>
              <a:t>2</a:t>
            </a:r>
            <a:endParaRPr lang="en-US" baseline="-25000"/>
          </a:p>
        </p:txBody>
      </p:sp>
      <p:sp>
        <p:nvSpPr>
          <p:cNvPr id="3" name="TextBox 2"/>
          <p:cNvSpPr txBox="1"/>
          <p:nvPr/>
        </p:nvSpPr>
        <p:spPr>
          <a:xfrm>
            <a:off x="6788304" y="3188732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E</a:t>
            </a:r>
            <a:r>
              <a:rPr lang="en-US" sz="2400" b="1" baseline="-25000" smtClean="0"/>
              <a:t>2</a:t>
            </a:r>
            <a:r>
              <a:rPr lang="en-US" sz="2400" b="1" smtClean="0"/>
              <a:t> &gt; E</a:t>
            </a:r>
            <a:r>
              <a:rPr lang="en-US" sz="2400" b="1" baseline="-25000" smtClean="0"/>
              <a:t>1</a:t>
            </a:r>
            <a:endParaRPr lang="en-US" sz="2400" b="1" baseline="-25000"/>
          </a:p>
        </p:txBody>
      </p:sp>
      <p:sp>
        <p:nvSpPr>
          <p:cNvPr id="4" name="TextBox 3"/>
          <p:cNvSpPr txBox="1"/>
          <p:nvPr/>
        </p:nvSpPr>
        <p:spPr>
          <a:xfrm>
            <a:off x="685800" y="3419564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Plot for energy = E</a:t>
            </a:r>
            <a:r>
              <a:rPr lang="en-US" baseline="-25000" smtClean="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5863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/>
      <p:bldP spid="16" grpId="0" animBg="1"/>
      <p:bldP spid="17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endulum_potential.jpg"/>
          <p:cNvPicPr>
            <a:picLocks noChangeAspect="1"/>
          </p:cNvPicPr>
          <p:nvPr/>
        </p:nvPicPr>
        <p:blipFill>
          <a:blip r:embed="rId3"/>
          <a:srcRect l="4425" t="11455" r="12389" b="8018"/>
          <a:stretch>
            <a:fillRect/>
          </a:stretch>
        </p:blipFill>
        <p:spPr>
          <a:xfrm>
            <a:off x="5225288" y="1752600"/>
            <a:ext cx="3817112" cy="285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/>
              <a:t>Concept of equilibrium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762000"/>
            <a:ext cx="24384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Simple Pendulum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7" name="Picture 8" descr="Image result for Simple pendulum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1219200"/>
            <a:ext cx="3087032" cy="3781425"/>
          </a:xfrm>
          <a:prstGeom prst="rect">
            <a:avLst/>
          </a:prstGeom>
          <a:noFill/>
        </p:spPr>
      </p:pic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514600" y="1676400"/>
          <a:ext cx="21732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0" name="Equation" r:id="rId5" imgW="1218671" imgH="304668" progId="Equation.DSMT4">
                  <p:embed/>
                </p:oleObj>
              </mc:Choice>
              <mc:Fallback>
                <p:oleObj name="Equation" r:id="rId5" imgW="1218671" imgH="304668" progId="Equation.DSMT4">
                  <p:embed/>
                  <p:pic>
                    <p:nvPicPr>
                      <p:cNvPr id="8" name="Object 3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14600" y="1676400"/>
                        <a:ext cx="2173287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514600" y="2590800"/>
          <a:ext cx="23336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1" name="Equation" r:id="rId7" imgW="1308100" imgH="241300" progId="Equation.DSMT4">
                  <p:embed/>
                </p:oleObj>
              </mc:Choice>
              <mc:Fallback>
                <p:oleObj name="Equation" r:id="rId7" imgW="1308100" imgH="241300" progId="Equation.DSMT4">
                  <p:embed/>
                  <p:pic>
                    <p:nvPicPr>
                      <p:cNvPr id="9" name="Object 7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14600" y="2590800"/>
                        <a:ext cx="2333625" cy="43021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6103843" y="37719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31200" y="3759200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32543" y="18288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73843" y="1981200"/>
            <a:ext cx="533400" cy="3810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662643" y="2057400"/>
            <a:ext cx="457200" cy="3048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00800" y="1143000"/>
            <a:ext cx="19812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</a:rPr>
              <a:t>Unstable equilibrium</a:t>
            </a:r>
            <a:endParaRPr lang="en-US" sz="1600" b="1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43400" y="5181600"/>
            <a:ext cx="805688" cy="1447800"/>
            <a:chOff x="4343400" y="5181600"/>
            <a:chExt cx="805688" cy="14478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343400" y="5181600"/>
              <a:ext cx="6096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876800" y="6400800"/>
              <a:ext cx="272288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1" name="Group 20"/>
          <p:cNvGrpSpPr/>
          <p:nvPr/>
        </p:nvGrpSpPr>
        <p:grpSpPr>
          <a:xfrm rot="1667007">
            <a:off x="3905654" y="5285945"/>
            <a:ext cx="805688" cy="1447800"/>
            <a:chOff x="4343400" y="5181600"/>
            <a:chExt cx="805688" cy="14478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343400" y="5181600"/>
              <a:ext cx="6096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876800" y="6400800"/>
              <a:ext cx="272288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43600" y="5791200"/>
                <a:ext cx="80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791200"/>
                <a:ext cx="8037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 rot="12296032">
            <a:off x="3857454" y="3648963"/>
            <a:ext cx="805688" cy="1447800"/>
            <a:chOff x="4343400" y="5181600"/>
            <a:chExt cx="805688" cy="14478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343400" y="5181600"/>
              <a:ext cx="609600" cy="1219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4876800" y="6400800"/>
              <a:ext cx="272288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3600" y="5415772"/>
                <a:ext cx="816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415772"/>
                <a:ext cx="8166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8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2" grpId="0" animBg="1"/>
      <p:bldP spid="14" grpId="0"/>
      <p:bldP spid="14" grpId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11913</TotalTime>
  <Words>388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Equation</vt:lpstr>
      <vt:lpstr>MathType 6.0 Equation</vt:lpstr>
      <vt:lpstr>Highlights of the course</vt:lpstr>
      <vt:lpstr>Provisional Evaluation Scheme subject to approval</vt:lpstr>
      <vt:lpstr>Materials to work out</vt:lpstr>
      <vt:lpstr>PowerPoint Presentation</vt:lpstr>
      <vt:lpstr>PowerPoint Presentation</vt:lpstr>
      <vt:lpstr>Recap….</vt:lpstr>
      <vt:lpstr>Concept of equilibrium</vt:lpstr>
      <vt:lpstr>Velocity Vs. Position plot</vt:lpstr>
      <vt:lpstr>Concept of equilibrium</vt:lpstr>
      <vt:lpstr>PowerPoint Presentation</vt:lpstr>
      <vt:lpstr>   Plot       v/s       ?  </vt:lpstr>
      <vt:lpstr>   Plot       v/s       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HP</cp:lastModifiedBy>
  <cp:revision>86</cp:revision>
  <dcterms:created xsi:type="dcterms:W3CDTF">2019-09-13T10:47:51Z</dcterms:created>
  <dcterms:modified xsi:type="dcterms:W3CDTF">2021-12-28T15:46:35Z</dcterms:modified>
</cp:coreProperties>
</file>