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0" r:id="rId3"/>
    <p:sldId id="286" r:id="rId4"/>
    <p:sldId id="287" r:id="rId5"/>
    <p:sldId id="288" r:id="rId6"/>
    <p:sldId id="289" r:id="rId7"/>
    <p:sldId id="291" r:id="rId8"/>
    <p:sldId id="290" r:id="rId9"/>
    <p:sldId id="293" r:id="rId10"/>
    <p:sldId id="294" r:id="rId11"/>
    <p:sldId id="295" r:id="rId12"/>
    <p:sldId id="296" r:id="rId13"/>
    <p:sldId id="309" r:id="rId14"/>
    <p:sldId id="297" r:id="rId15"/>
    <p:sldId id="298" r:id="rId16"/>
    <p:sldId id="299" r:id="rId17"/>
    <p:sldId id="300" r:id="rId18"/>
    <p:sldId id="301" r:id="rId19"/>
    <p:sldId id="302" r:id="rId20"/>
    <p:sldId id="303" r:id="rId21"/>
    <p:sldId id="304" r:id="rId22"/>
    <p:sldId id="305" r:id="rId23"/>
    <p:sldId id="312" r:id="rId24"/>
    <p:sldId id="306" r:id="rId25"/>
    <p:sldId id="313" r:id="rId26"/>
    <p:sldId id="314" r:id="rId27"/>
    <p:sldId id="315" r:id="rId28"/>
    <p:sldId id="317" r:id="rId29"/>
    <p:sldId id="31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08BE46-C989-4387-A17D-FC2773C41C0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281166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8BE46-C989-4387-A17D-FC2773C41C0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261826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8BE46-C989-4387-A17D-FC2773C41C0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271510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8BE46-C989-4387-A17D-FC2773C41C0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398434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8BE46-C989-4387-A17D-FC2773C41C0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57295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8BE46-C989-4387-A17D-FC2773C41C0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207083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8BE46-C989-4387-A17D-FC2773C41C0F}"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54255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08BE46-C989-4387-A17D-FC2773C41C0F}"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9862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8BE46-C989-4387-A17D-FC2773C41C0F}"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290671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8BE46-C989-4387-A17D-FC2773C41C0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33080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8BE46-C989-4387-A17D-FC2773C41C0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B1082-DB6D-4D0B-8ED0-09D7653B901A}" type="slidenum">
              <a:rPr lang="en-US" smtClean="0"/>
              <a:t>‹#›</a:t>
            </a:fld>
            <a:endParaRPr lang="en-US"/>
          </a:p>
        </p:txBody>
      </p:sp>
    </p:spTree>
    <p:extLst>
      <p:ext uri="{BB962C8B-B14F-4D97-AF65-F5344CB8AC3E}">
        <p14:creationId xmlns:p14="http://schemas.microsoft.com/office/powerpoint/2010/main" val="348601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8BE46-C989-4387-A17D-FC2773C41C0F}" type="datetimeFigureOut">
              <a:rPr lang="en-US" smtClean="0"/>
              <a:t>2/16/2022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B1082-DB6D-4D0B-8ED0-09D7653B901A}" type="slidenum">
              <a:rPr lang="en-US" smtClean="0"/>
              <a:t>‹#›</a:t>
            </a:fld>
            <a:endParaRPr lang="en-US"/>
          </a:p>
        </p:txBody>
      </p:sp>
    </p:spTree>
    <p:extLst>
      <p:ext uri="{BB962C8B-B14F-4D97-AF65-F5344CB8AC3E}">
        <p14:creationId xmlns:p14="http://schemas.microsoft.com/office/powerpoint/2010/main" val="69778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1.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8.wmf"/><Relationship Id="rId4" Type="http://schemas.openxmlformats.org/officeDocument/2006/relationships/oleObject" Target="../embeddings/oleObject7.bin"/><Relationship Id="rId9"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17.bin"/><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5.png"/><Relationship Id="rId7" Type="http://schemas.openxmlformats.org/officeDocument/2006/relationships/oleObject" Target="../embeddings/oleObject20.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png"/><Relationship Id="rId11" Type="http://schemas.openxmlformats.org/officeDocument/2006/relationships/oleObject" Target="../embeddings/oleObject22.bin"/><Relationship Id="rId5" Type="http://schemas.openxmlformats.org/officeDocument/2006/relationships/image" Target="../media/image37.png"/><Relationship Id="rId10" Type="http://schemas.openxmlformats.org/officeDocument/2006/relationships/image" Target="../media/image33.wmf"/><Relationship Id="rId4" Type="http://schemas.openxmlformats.org/officeDocument/2006/relationships/image" Target="../media/image36.png"/><Relationship Id="rId9"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24.bin"/><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470025"/>
          </a:xfrm>
        </p:spPr>
        <p:txBody>
          <a:bodyPr/>
          <a:lstStyle/>
          <a:p>
            <a:r>
              <a:rPr lang="en-US" b="1" dirty="0" smtClean="0"/>
              <a:t>Chapter 6</a:t>
            </a:r>
            <a:r>
              <a:rPr lang="en-US" dirty="0" smtClean="0"/>
              <a:t/>
            </a:r>
            <a:br>
              <a:rPr lang="en-US" dirty="0" smtClean="0"/>
            </a:br>
            <a:r>
              <a:rPr lang="en-US" b="1" dirty="0" smtClean="0">
                <a:solidFill>
                  <a:srgbClr val="0070C0"/>
                </a:solidFill>
              </a:rPr>
              <a:t>Quantum Physics</a:t>
            </a:r>
            <a:endParaRPr lang="en-US" b="1" dirty="0">
              <a:solidFill>
                <a:srgbClr val="0070C0"/>
              </a:solidFill>
            </a:endParaRPr>
          </a:p>
        </p:txBody>
      </p:sp>
      <p:pic>
        <p:nvPicPr>
          <p:cNvPr id="4" name="Picture 8" descr="\includegraphics[scale=1.0]{electron_double_slit.eps}"/>
          <p:cNvPicPr>
            <a:picLocks noChangeAspect="1" noChangeArrowheads="1"/>
          </p:cNvPicPr>
          <p:nvPr/>
        </p:nvPicPr>
        <p:blipFill>
          <a:blip r:embed="rId2"/>
          <a:srcRect/>
          <a:stretch>
            <a:fillRect/>
          </a:stretch>
        </p:blipFill>
        <p:spPr bwMode="auto">
          <a:xfrm>
            <a:off x="0" y="2971800"/>
            <a:ext cx="3877640" cy="3886200"/>
          </a:xfrm>
          <a:prstGeom prst="rect">
            <a:avLst/>
          </a:prstGeom>
          <a:noFill/>
        </p:spPr>
      </p:pic>
      <p:pic>
        <p:nvPicPr>
          <p:cNvPr id="5" name="Picture 2" descr="Image result for Quantum Physics"/>
          <p:cNvPicPr>
            <a:picLocks noChangeAspect="1" noChangeArrowheads="1"/>
          </p:cNvPicPr>
          <p:nvPr/>
        </p:nvPicPr>
        <p:blipFill>
          <a:blip r:embed="rId3"/>
          <a:srcRect/>
          <a:stretch>
            <a:fillRect/>
          </a:stretch>
        </p:blipFill>
        <p:spPr bwMode="auto">
          <a:xfrm>
            <a:off x="4876800" y="2971800"/>
            <a:ext cx="4268932" cy="3886200"/>
          </a:xfrm>
          <a:prstGeom prst="rect">
            <a:avLst/>
          </a:prstGeom>
          <a:noFill/>
        </p:spPr>
      </p:pic>
    </p:spTree>
    <p:extLst>
      <p:ext uri="{BB962C8B-B14F-4D97-AF65-F5344CB8AC3E}">
        <p14:creationId xmlns:p14="http://schemas.microsoft.com/office/powerpoint/2010/main" val="177108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Perpetua" pitchFamily="18" charset="0"/>
              </a:rPr>
              <a:t>New frame work to understand Quantum Physics</a:t>
            </a:r>
            <a:endParaRPr lang="en-US" b="1" dirty="0">
              <a:solidFill>
                <a:srgbClr val="002060"/>
              </a:solidFill>
              <a:latin typeface="Perpetua" pitchFamily="18" charset="0"/>
            </a:endParaRPr>
          </a:p>
        </p:txBody>
      </p:sp>
      <p:sp>
        <p:nvSpPr>
          <p:cNvPr id="4" name="TextBox 3"/>
          <p:cNvSpPr txBox="1"/>
          <p:nvPr/>
        </p:nvSpPr>
        <p:spPr>
          <a:xfrm>
            <a:off x="381000" y="3048000"/>
            <a:ext cx="8753871" cy="1384995"/>
          </a:xfrm>
          <a:prstGeom prst="rect">
            <a:avLst/>
          </a:prstGeom>
          <a:noFill/>
        </p:spPr>
        <p:txBody>
          <a:bodyPr wrap="none" rtlCol="0">
            <a:spAutoFit/>
          </a:bodyPr>
          <a:lstStyle/>
          <a:p>
            <a:pPr>
              <a:buFont typeface="Arial" pitchFamily="34" charset="0"/>
              <a:buChar char="•"/>
            </a:pPr>
            <a:r>
              <a:rPr lang="en-US" sz="2800" b="1" dirty="0" smtClean="0">
                <a:solidFill>
                  <a:srgbClr val="FF0000"/>
                </a:solidFill>
                <a:latin typeface="Perpetua" pitchFamily="18" charset="0"/>
              </a:rPr>
              <a:t>Set of Postulates are made, first we need to believe them</a:t>
            </a:r>
          </a:p>
          <a:p>
            <a:pPr>
              <a:buFont typeface="Arial" pitchFamily="34" charset="0"/>
              <a:buChar char="•"/>
            </a:pPr>
            <a:endParaRPr lang="en-US" sz="2800" b="1" dirty="0">
              <a:solidFill>
                <a:srgbClr val="FF0000"/>
              </a:solidFill>
              <a:latin typeface="Perpetua" pitchFamily="18" charset="0"/>
            </a:endParaRPr>
          </a:p>
          <a:p>
            <a:pPr>
              <a:buFont typeface="Arial" pitchFamily="34" charset="0"/>
              <a:buChar char="•"/>
            </a:pPr>
            <a:r>
              <a:rPr lang="en-US" sz="2800" b="1" dirty="0" smtClean="0">
                <a:solidFill>
                  <a:srgbClr val="FF0000"/>
                </a:solidFill>
                <a:latin typeface="Perpetua" pitchFamily="18" charset="0"/>
              </a:rPr>
              <a:t>They worked and could predict correctly many results</a:t>
            </a:r>
            <a:endParaRPr lang="en-US" sz="2800" b="1" dirty="0">
              <a:solidFill>
                <a:srgbClr val="FF0000"/>
              </a:solidFill>
              <a:latin typeface="Perpetua" pitchFamily="18" charset="0"/>
            </a:endParaRPr>
          </a:p>
        </p:txBody>
      </p:sp>
    </p:spTree>
    <p:extLst>
      <p:ext uri="{BB962C8B-B14F-4D97-AF65-F5344CB8AC3E}">
        <p14:creationId xmlns:p14="http://schemas.microsoft.com/office/powerpoint/2010/main" val="289897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State of physical system</a:t>
            </a:r>
            <a:endParaRPr lang="en-US" b="1" dirty="0">
              <a:latin typeface="Perpetua" pitchFamily="18" charset="0"/>
            </a:endParaRPr>
          </a:p>
        </p:txBody>
      </p:sp>
      <p:sp>
        <p:nvSpPr>
          <p:cNvPr id="3" name="Content Placeholder 2"/>
          <p:cNvSpPr>
            <a:spLocks noGrp="1"/>
          </p:cNvSpPr>
          <p:nvPr>
            <p:ph idx="1"/>
          </p:nvPr>
        </p:nvSpPr>
        <p:spPr>
          <a:xfrm>
            <a:off x="515256" y="1600200"/>
            <a:ext cx="8229600" cy="4525963"/>
          </a:xfrm>
        </p:spPr>
        <p:txBody>
          <a:bodyPr>
            <a:normAutofit fontScale="85000" lnSpcReduction="10000"/>
          </a:bodyPr>
          <a:lstStyle/>
          <a:p>
            <a:pPr marL="0" indent="0">
              <a:buNone/>
            </a:pPr>
            <a:r>
              <a:rPr lang="en-US" b="1" dirty="0" smtClean="0">
                <a:latin typeface="Perpetua" pitchFamily="18" charset="0"/>
              </a:rPr>
              <a:t>In classical mechanics how do you specify a state of a </a:t>
            </a:r>
            <a:r>
              <a:rPr lang="en-US" b="1" dirty="0">
                <a:latin typeface="Perpetua" pitchFamily="18" charset="0"/>
              </a:rPr>
              <a:t>s</a:t>
            </a:r>
            <a:r>
              <a:rPr lang="en-US" b="1" dirty="0" smtClean="0">
                <a:latin typeface="Perpetua" pitchFamily="18" charset="0"/>
              </a:rPr>
              <a:t>ystem or gain complete knowledge about the system?</a:t>
            </a:r>
          </a:p>
          <a:p>
            <a:pPr marL="0" indent="0">
              <a:buNone/>
            </a:pPr>
            <a:endParaRPr lang="en-US" dirty="0">
              <a:latin typeface="Perpetua" pitchFamily="18" charset="0"/>
            </a:endParaRPr>
          </a:p>
          <a:p>
            <a:pPr marL="0" indent="0">
              <a:buNone/>
            </a:pPr>
            <a:r>
              <a:rPr lang="en-US" b="1" dirty="0" err="1" smtClean="0">
                <a:latin typeface="Perpetua" pitchFamily="18" charset="0"/>
              </a:rPr>
              <a:t>Ans</a:t>
            </a:r>
            <a:r>
              <a:rPr lang="en-US" b="1" dirty="0" smtClean="0">
                <a:latin typeface="Perpetua" pitchFamily="18" charset="0"/>
              </a:rPr>
              <a:t>: by knowing x and P</a:t>
            </a:r>
          </a:p>
          <a:p>
            <a:pPr marL="0" indent="0">
              <a:buNone/>
            </a:pPr>
            <a:endParaRPr lang="en-US" b="1" dirty="0" smtClean="0">
              <a:latin typeface="Perpetua" pitchFamily="18" charset="0"/>
            </a:endParaRPr>
          </a:p>
          <a:p>
            <a:pPr marL="0" indent="0">
              <a:buNone/>
            </a:pPr>
            <a:r>
              <a:rPr lang="en-US" dirty="0" smtClean="0"/>
              <a:t>Hence, to </a:t>
            </a:r>
            <a:r>
              <a:rPr lang="en-US" dirty="0"/>
              <a:t>get full knowledge of a problem </a:t>
            </a:r>
            <a:r>
              <a:rPr lang="en-US" b="1" dirty="0">
                <a:solidFill>
                  <a:srgbClr val="0070C0"/>
                </a:solidFill>
              </a:rPr>
              <a:t>POSITION</a:t>
            </a:r>
            <a:r>
              <a:rPr lang="en-US" dirty="0">
                <a:solidFill>
                  <a:srgbClr val="0070C0"/>
                </a:solidFill>
              </a:rPr>
              <a:t> </a:t>
            </a:r>
            <a:r>
              <a:rPr lang="en-US" dirty="0"/>
              <a:t>and </a:t>
            </a:r>
            <a:r>
              <a:rPr lang="en-US" b="1" dirty="0">
                <a:solidFill>
                  <a:srgbClr val="00B0F0"/>
                </a:solidFill>
              </a:rPr>
              <a:t>MOMENTUM</a:t>
            </a:r>
            <a:r>
              <a:rPr lang="en-US" dirty="0"/>
              <a:t> need to be known </a:t>
            </a:r>
          </a:p>
          <a:p>
            <a:pPr marL="0" indent="0">
              <a:buNone/>
            </a:pPr>
            <a:endParaRPr lang="en-US" b="1" dirty="0" smtClean="0">
              <a:latin typeface="Perpetua" pitchFamily="18" charset="0"/>
            </a:endParaRPr>
          </a:p>
          <a:p>
            <a:pPr marL="0" indent="0">
              <a:buNone/>
            </a:pPr>
            <a:endParaRPr lang="en-US" dirty="0">
              <a:latin typeface="Perpetua" pitchFamily="18" charset="0"/>
            </a:endParaRPr>
          </a:p>
          <a:p>
            <a:pPr marL="0" indent="0">
              <a:buNone/>
            </a:pPr>
            <a:r>
              <a:rPr lang="en-US" b="1" dirty="0" smtClean="0">
                <a:latin typeface="Perpetua" pitchFamily="18" charset="0"/>
              </a:rPr>
              <a:t>Energy, Angular momentum </a:t>
            </a:r>
            <a:r>
              <a:rPr lang="en-US" b="1" dirty="0" err="1" smtClean="0">
                <a:latin typeface="Perpetua" pitchFamily="18" charset="0"/>
              </a:rPr>
              <a:t>etc</a:t>
            </a:r>
            <a:r>
              <a:rPr lang="en-US" b="1" dirty="0" smtClean="0">
                <a:latin typeface="Perpetua" pitchFamily="18" charset="0"/>
              </a:rPr>
              <a:t> could be known</a:t>
            </a:r>
          </a:p>
          <a:p>
            <a:pPr marL="0" indent="0">
              <a:buNone/>
            </a:pPr>
            <a:endParaRPr lang="en-US" dirty="0">
              <a:latin typeface="Perpetua" pitchFamily="18" charset="0"/>
            </a:endParaRPr>
          </a:p>
          <a:p>
            <a:pPr marL="0" indent="0">
              <a:buNone/>
            </a:pPr>
            <a:endParaRPr lang="en-US" dirty="0">
              <a:latin typeface="Perpetua" pitchFamily="18" charset="0"/>
            </a:endParaRPr>
          </a:p>
        </p:txBody>
      </p:sp>
    </p:spTree>
    <p:extLst>
      <p:ext uri="{BB962C8B-B14F-4D97-AF65-F5344CB8AC3E}">
        <p14:creationId xmlns:p14="http://schemas.microsoft.com/office/powerpoint/2010/main" val="7971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erpetua" pitchFamily="18" charset="0"/>
              </a:rPr>
              <a:t>State of physical system</a:t>
            </a:r>
          </a:p>
        </p:txBody>
      </p:sp>
      <p:sp>
        <p:nvSpPr>
          <p:cNvPr id="3" name="Content Placeholder 2"/>
          <p:cNvSpPr>
            <a:spLocks noGrp="1"/>
          </p:cNvSpPr>
          <p:nvPr>
            <p:ph idx="1"/>
          </p:nvPr>
        </p:nvSpPr>
        <p:spPr/>
        <p:txBody>
          <a:bodyPr/>
          <a:lstStyle/>
          <a:p>
            <a:pPr marL="0" indent="0">
              <a:buNone/>
            </a:pPr>
            <a:r>
              <a:rPr lang="en-US" b="1" dirty="0" smtClean="0">
                <a:latin typeface="Perpetua" pitchFamily="18" charset="0"/>
              </a:rPr>
              <a:t>In Quantum Physics this does not work. Why?</a:t>
            </a:r>
          </a:p>
          <a:p>
            <a:pPr marL="0" indent="0">
              <a:buNone/>
            </a:pPr>
            <a:endParaRPr lang="en-US" dirty="0"/>
          </a:p>
          <a:p>
            <a:pPr marL="0" indent="0">
              <a:buNone/>
            </a:pPr>
            <a:r>
              <a:rPr lang="en-US" b="1" dirty="0" err="1">
                <a:latin typeface="Perpetua" pitchFamily="18" charset="0"/>
              </a:rPr>
              <a:t>Ans</a:t>
            </a:r>
            <a:r>
              <a:rPr lang="en-US" b="1" dirty="0">
                <a:latin typeface="Perpetua" pitchFamily="18" charset="0"/>
              </a:rPr>
              <a:t>: </a:t>
            </a:r>
            <a:r>
              <a:rPr lang="en-US" dirty="0" smtClean="0"/>
              <a:t>For </a:t>
            </a:r>
            <a:r>
              <a:rPr lang="en-US" b="1" dirty="0">
                <a:solidFill>
                  <a:schemeClr val="accent2">
                    <a:lumMod val="75000"/>
                  </a:schemeClr>
                </a:solidFill>
              </a:rPr>
              <a:t>QUANTUM particles </a:t>
            </a:r>
            <a:r>
              <a:rPr lang="en-US" dirty="0"/>
              <a:t>its Uncertain</a:t>
            </a:r>
          </a:p>
          <a:p>
            <a:pPr marL="0" indent="0">
              <a:buNone/>
            </a:pPr>
            <a:endParaRPr lang="en-US" b="1" dirty="0">
              <a:latin typeface="Perpetua" pitchFamily="18" charset="0"/>
            </a:endParaRPr>
          </a:p>
          <a:p>
            <a:pPr marL="0" indent="0">
              <a:buNone/>
            </a:pPr>
            <a:r>
              <a:rPr lang="en-US" b="1" dirty="0" smtClean="0">
                <a:latin typeface="Perpetua" pitchFamily="18" charset="0"/>
              </a:rPr>
              <a:t>Uncertainty relation</a:t>
            </a:r>
            <a:endParaRPr lang="en-US" b="1" dirty="0">
              <a:latin typeface="Perpetua"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45433438"/>
              </p:ext>
            </p:extLst>
          </p:nvPr>
        </p:nvGraphicFramePr>
        <p:xfrm>
          <a:off x="5105400" y="3581400"/>
          <a:ext cx="2057400" cy="1154113"/>
        </p:xfrm>
        <a:graphic>
          <a:graphicData uri="http://schemas.openxmlformats.org/presentationml/2006/ole">
            <mc:AlternateContent xmlns:mc="http://schemas.openxmlformats.org/markup-compatibility/2006">
              <mc:Choice xmlns:v="urn:schemas-microsoft-com:vml" Requires="v">
                <p:oleObj spid="_x0000_s8223" name="Equation" r:id="rId3" imgW="698197" imgH="393529" progId="Equation.DSMT4">
                  <p:embed/>
                </p:oleObj>
              </mc:Choice>
              <mc:Fallback>
                <p:oleObj name="Equation" r:id="rId3" imgW="698197" imgH="393529"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81400"/>
                        <a:ext cx="2057400" cy="115411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5" name="TextBox 4"/>
          <p:cNvSpPr txBox="1"/>
          <p:nvPr/>
        </p:nvSpPr>
        <p:spPr>
          <a:xfrm>
            <a:off x="609600" y="5562600"/>
            <a:ext cx="7354962" cy="523220"/>
          </a:xfrm>
          <a:prstGeom prst="rect">
            <a:avLst/>
          </a:prstGeom>
          <a:noFill/>
        </p:spPr>
        <p:txBody>
          <a:bodyPr wrap="none" rtlCol="0">
            <a:spAutoFit/>
          </a:bodyPr>
          <a:lstStyle/>
          <a:p>
            <a:r>
              <a:rPr lang="en-US" sz="2800" b="1" dirty="0" smtClean="0">
                <a:latin typeface="Perpetua" pitchFamily="18" charset="0"/>
              </a:rPr>
              <a:t>This leads to first postulate in Quantum Physics</a:t>
            </a:r>
            <a:endParaRPr lang="en-US" sz="2800" b="1" dirty="0">
              <a:latin typeface="Perpetua" pitchFamily="18" charset="0"/>
            </a:endParaRPr>
          </a:p>
        </p:txBody>
      </p:sp>
    </p:spTree>
    <p:extLst>
      <p:ext uri="{BB962C8B-B14F-4D97-AF65-F5344CB8AC3E}">
        <p14:creationId xmlns:p14="http://schemas.microsoft.com/office/powerpoint/2010/main" val="16551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229600" cy="5410200"/>
          </a:xfrm>
        </p:spPr>
        <p:txBody>
          <a:bodyPr>
            <a:normAutofit/>
          </a:bodyPr>
          <a:lstStyle/>
          <a:p>
            <a:pPr marL="0" indent="0">
              <a:buNone/>
            </a:pPr>
            <a:endParaRPr lang="en-US" dirty="0"/>
          </a:p>
          <a:p>
            <a:pPr marL="0" indent="0" algn="ctr">
              <a:buNone/>
            </a:pPr>
            <a:r>
              <a:rPr lang="en-US" dirty="0" smtClean="0"/>
              <a:t>First Postulate Introduce a parameter called   </a:t>
            </a:r>
            <a:r>
              <a:rPr lang="en-US" sz="5400" b="1" dirty="0" smtClean="0">
                <a:solidFill>
                  <a:srgbClr val="002060"/>
                </a:solidFill>
                <a:latin typeface="Perpetua" pitchFamily="18" charset="0"/>
                <a:sym typeface="Symbol"/>
              </a:rPr>
              <a:t></a:t>
            </a:r>
            <a:r>
              <a:rPr lang="en-US" sz="5400" b="1" dirty="0">
                <a:solidFill>
                  <a:srgbClr val="002060"/>
                </a:solidFill>
                <a:latin typeface="Perpetua" pitchFamily="18" charset="0"/>
                <a:sym typeface="Symbol"/>
              </a:rPr>
              <a:t>(x</a:t>
            </a:r>
            <a:r>
              <a:rPr lang="en-US" sz="5400" b="1" dirty="0" smtClean="0">
                <a:solidFill>
                  <a:srgbClr val="002060"/>
                </a:solidFill>
                <a:latin typeface="Perpetua" pitchFamily="18" charset="0"/>
                <a:sym typeface="Symbol"/>
              </a:rPr>
              <a:t>)</a:t>
            </a:r>
          </a:p>
          <a:p>
            <a:pPr marL="0" indent="0" algn="ctr">
              <a:buNone/>
            </a:pPr>
            <a:r>
              <a:rPr lang="en-US" b="1" dirty="0" smtClean="0">
                <a:solidFill>
                  <a:srgbClr val="002060"/>
                </a:solidFill>
                <a:latin typeface="Perpetua" pitchFamily="18" charset="0"/>
                <a:sym typeface="Symbol"/>
              </a:rPr>
              <a:t>This is obtained as Solution of Master Equation known as </a:t>
            </a:r>
            <a:r>
              <a:rPr lang="en-US" b="1" dirty="0" smtClean="0">
                <a:solidFill>
                  <a:schemeClr val="accent6">
                    <a:lumMod val="50000"/>
                  </a:schemeClr>
                </a:solidFill>
                <a:latin typeface="Perpetua" pitchFamily="18" charset="0"/>
                <a:sym typeface="Symbol"/>
              </a:rPr>
              <a:t>SCHRODINGER EQUATION, </a:t>
            </a:r>
            <a:r>
              <a:rPr lang="en-US" b="1" dirty="0" smtClean="0">
                <a:solidFill>
                  <a:srgbClr val="0070C0"/>
                </a:solidFill>
                <a:latin typeface="Perpetua" pitchFamily="18" charset="0"/>
                <a:sym typeface="Symbol"/>
              </a:rPr>
              <a:t>which give </a:t>
            </a:r>
            <a:r>
              <a:rPr lang="en-US" b="1" dirty="0" smtClean="0">
                <a:solidFill>
                  <a:srgbClr val="00B050"/>
                </a:solidFill>
                <a:latin typeface="Perpetua" pitchFamily="18" charset="0"/>
                <a:sym typeface="Symbol"/>
              </a:rPr>
              <a:t>FULL INFORMATION</a:t>
            </a:r>
            <a:endParaRPr lang="en-US" b="1" dirty="0">
              <a:solidFill>
                <a:srgbClr val="00B050"/>
              </a:solidFill>
            </a:endParaRPr>
          </a:p>
        </p:txBody>
      </p:sp>
    </p:spTree>
    <p:extLst>
      <p:ext uri="{BB962C8B-B14F-4D97-AF65-F5344CB8AC3E}">
        <p14:creationId xmlns:p14="http://schemas.microsoft.com/office/powerpoint/2010/main" val="42677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Postulate 1</a:t>
            </a:r>
            <a:endParaRPr lang="en-US" b="1" dirty="0">
              <a:latin typeface="Perpetua" pitchFamily="18" charset="0"/>
            </a:endParaRPr>
          </a:p>
        </p:txBody>
      </p:sp>
      <p:pic>
        <p:nvPicPr>
          <p:cNvPr id="4" name="Picture 2" descr="de Broglie Wave"/>
          <p:cNvPicPr>
            <a:picLocks noChangeAspect="1" noChangeArrowheads="1"/>
          </p:cNvPicPr>
          <p:nvPr/>
        </p:nvPicPr>
        <p:blipFill>
          <a:blip r:embed="rId2"/>
          <a:srcRect l="30577" r="3058"/>
          <a:stretch>
            <a:fillRect/>
          </a:stretch>
        </p:blipFill>
        <p:spPr bwMode="auto">
          <a:xfrm>
            <a:off x="3886200" y="2743200"/>
            <a:ext cx="1984866" cy="1419226"/>
          </a:xfrm>
          <a:prstGeom prst="rect">
            <a:avLst/>
          </a:prstGeom>
          <a:noFill/>
        </p:spPr>
      </p:pic>
      <p:sp>
        <p:nvSpPr>
          <p:cNvPr id="7" name="TextBox 6"/>
          <p:cNvSpPr txBox="1"/>
          <p:nvPr/>
        </p:nvSpPr>
        <p:spPr>
          <a:xfrm>
            <a:off x="0" y="1447800"/>
            <a:ext cx="8839200" cy="5693866"/>
          </a:xfrm>
          <a:prstGeom prst="rect">
            <a:avLst/>
          </a:prstGeom>
          <a:noFill/>
        </p:spPr>
        <p:txBody>
          <a:bodyPr wrap="square" rtlCol="0">
            <a:spAutoFit/>
          </a:bodyPr>
          <a:lstStyle/>
          <a:p>
            <a:pPr>
              <a:buFont typeface="Arial" pitchFamily="34" charset="0"/>
              <a:buChar char="•"/>
            </a:pPr>
            <a:r>
              <a:rPr lang="en-US" sz="2800" dirty="0" smtClean="0">
                <a:latin typeface="Perpetua" pitchFamily="18" charset="0"/>
              </a:rPr>
              <a:t> The state of a quantum mechanical system is completely specified </a:t>
            </a:r>
          </a:p>
          <a:p>
            <a:r>
              <a:rPr lang="en-US" sz="2800" dirty="0" smtClean="0">
                <a:latin typeface="Perpetua" pitchFamily="18" charset="0"/>
              </a:rPr>
              <a:t>    by the </a:t>
            </a:r>
            <a:r>
              <a:rPr lang="en-US" sz="2800" dirty="0" err="1" smtClean="0">
                <a:latin typeface="Perpetua" pitchFamily="18" charset="0"/>
              </a:rPr>
              <a:t>wavefunction</a:t>
            </a:r>
            <a:r>
              <a:rPr lang="en-US" sz="2800" dirty="0" smtClean="0">
                <a:latin typeface="Perpetua" pitchFamily="18" charset="0"/>
              </a:rPr>
              <a:t>  </a:t>
            </a:r>
            <a:r>
              <a:rPr lang="en-US" sz="2800" dirty="0" smtClean="0">
                <a:latin typeface="Perpetua" pitchFamily="18" charset="0"/>
                <a:sym typeface="Symbol"/>
              </a:rPr>
              <a:t>(x)</a:t>
            </a:r>
            <a:r>
              <a:rPr lang="en-US" sz="2800" dirty="0" smtClean="0">
                <a:latin typeface="Perpetua" pitchFamily="18" charset="0"/>
              </a:rPr>
              <a:t>. </a:t>
            </a:r>
          </a:p>
          <a:p>
            <a:endParaRPr lang="en-US" sz="2800" dirty="0" smtClean="0">
              <a:latin typeface="Perpetua" pitchFamily="18" charset="0"/>
            </a:endParaRPr>
          </a:p>
          <a:p>
            <a:endParaRPr lang="en-US" sz="2800" dirty="0" smtClean="0">
              <a:latin typeface="Perpetua" pitchFamily="18" charset="0"/>
            </a:endParaRPr>
          </a:p>
          <a:p>
            <a:endParaRPr lang="en-US" sz="2800" dirty="0" smtClean="0">
              <a:latin typeface="Perpetua" pitchFamily="18" charset="0"/>
            </a:endParaRPr>
          </a:p>
          <a:p>
            <a:endParaRPr lang="en-US" sz="2800" dirty="0" smtClean="0">
              <a:latin typeface="Perpetua" pitchFamily="18" charset="0"/>
            </a:endParaRPr>
          </a:p>
          <a:p>
            <a:pPr>
              <a:buFont typeface="Arial" pitchFamily="34" charset="0"/>
              <a:buChar char="•"/>
            </a:pPr>
            <a:r>
              <a:rPr lang="en-US" sz="2800" dirty="0" smtClean="0">
                <a:latin typeface="Perpetua" pitchFamily="18" charset="0"/>
              </a:rPr>
              <a:t> </a:t>
            </a:r>
            <a:r>
              <a:rPr lang="en-US" sz="2800" dirty="0" err="1" smtClean="0">
                <a:latin typeface="Perpetua" pitchFamily="18" charset="0"/>
              </a:rPr>
              <a:t>Wavefunction</a:t>
            </a:r>
            <a:r>
              <a:rPr lang="en-US" sz="2800" dirty="0" smtClean="0">
                <a:latin typeface="Perpetua" pitchFamily="18" charset="0"/>
              </a:rPr>
              <a:t> gives a mathematical description of shape of the matter wave. This can be complex also.</a:t>
            </a:r>
            <a:br>
              <a:rPr lang="en-US" sz="2800" dirty="0" smtClean="0">
                <a:latin typeface="Perpetua" pitchFamily="18" charset="0"/>
              </a:rPr>
            </a:br>
            <a:endParaRPr lang="en-US" sz="2800" dirty="0" smtClean="0">
              <a:latin typeface="Perpetua" pitchFamily="18" charset="0"/>
            </a:endParaRPr>
          </a:p>
          <a:p>
            <a:pPr>
              <a:buFont typeface="Arial" pitchFamily="34" charset="0"/>
              <a:buChar char="•"/>
            </a:pPr>
            <a:r>
              <a:rPr lang="en-US" sz="2800" dirty="0" smtClean="0">
                <a:latin typeface="Perpetua" pitchFamily="18" charset="0"/>
              </a:rPr>
              <a:t> </a:t>
            </a:r>
            <a:r>
              <a:rPr lang="en-US" sz="2800" dirty="0" smtClean="0">
                <a:latin typeface="Perpetua" pitchFamily="18" charset="0"/>
                <a:sym typeface="Symbol"/>
              </a:rPr>
              <a:t>(x) and ’(x) must be single valued and continuous everywhere. </a:t>
            </a:r>
            <a:endParaRPr lang="en-US" sz="2800" dirty="0" smtClean="0">
              <a:latin typeface="Perpetua" pitchFamily="18" charset="0"/>
            </a:endParaRPr>
          </a:p>
          <a:p>
            <a:endParaRPr lang="en-US" sz="2800" dirty="0" smtClean="0">
              <a:latin typeface="Perpetua" pitchFamily="18" charset="0"/>
            </a:endParaRPr>
          </a:p>
          <a:p>
            <a:endParaRPr lang="en-US" sz="2800" dirty="0">
              <a:latin typeface="Perpetua" pitchFamily="18" charset="0"/>
            </a:endParaRPr>
          </a:p>
        </p:txBody>
      </p:sp>
    </p:spTree>
    <p:extLst>
      <p:ext uri="{BB962C8B-B14F-4D97-AF65-F5344CB8AC3E}">
        <p14:creationId xmlns:p14="http://schemas.microsoft.com/office/powerpoint/2010/main" val="14978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Lets See Some Examples….</a:t>
            </a:r>
            <a:endParaRPr lang="en-US" b="1" dirty="0">
              <a:latin typeface="Perpetua" pitchFamily="18" charset="0"/>
            </a:endParaRPr>
          </a:p>
        </p:txBody>
      </p:sp>
      <p:pic>
        <p:nvPicPr>
          <p:cNvPr id="87042" name="Picture 2"/>
          <p:cNvPicPr>
            <a:picLocks noChangeAspect="1" noChangeArrowheads="1"/>
          </p:cNvPicPr>
          <p:nvPr/>
        </p:nvPicPr>
        <p:blipFill>
          <a:blip r:embed="rId2"/>
          <a:srcRect/>
          <a:stretch>
            <a:fillRect/>
          </a:stretch>
        </p:blipFill>
        <p:spPr bwMode="auto">
          <a:xfrm>
            <a:off x="1828800" y="1295400"/>
            <a:ext cx="5386906" cy="2743200"/>
          </a:xfrm>
          <a:prstGeom prst="rect">
            <a:avLst/>
          </a:prstGeom>
          <a:noFill/>
          <a:ln w="9525">
            <a:noFill/>
            <a:miter lim="800000"/>
            <a:headEnd/>
            <a:tailEnd/>
          </a:ln>
          <a:effectLst/>
        </p:spPr>
      </p:pic>
      <p:sp>
        <p:nvSpPr>
          <p:cNvPr id="87044" name="AutoShape 4" descr="Image result for Tick mark"/>
          <p:cNvSpPr>
            <a:spLocks noChangeAspect="1" noChangeArrowheads="1"/>
          </p:cNvSpPr>
          <p:nvPr/>
        </p:nvSpPr>
        <p:spPr bwMode="auto">
          <a:xfrm>
            <a:off x="155575" y="-2705100"/>
            <a:ext cx="5162550" cy="5648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7046" name="AutoShape 6" descr="Image result for Tick mark"/>
          <p:cNvSpPr>
            <a:spLocks noChangeAspect="1" noChangeArrowheads="1"/>
          </p:cNvSpPr>
          <p:nvPr/>
        </p:nvSpPr>
        <p:spPr bwMode="auto">
          <a:xfrm>
            <a:off x="155575" y="-2705100"/>
            <a:ext cx="5162550" cy="5648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7048" name="Picture 8" descr="Image result for Tick mark"/>
          <p:cNvPicPr>
            <a:picLocks noChangeAspect="1" noChangeArrowheads="1"/>
          </p:cNvPicPr>
          <p:nvPr/>
        </p:nvPicPr>
        <p:blipFill>
          <a:blip r:embed="rId3" cstate="print"/>
          <a:srcRect/>
          <a:stretch>
            <a:fillRect/>
          </a:stretch>
        </p:blipFill>
        <p:spPr bwMode="auto">
          <a:xfrm>
            <a:off x="2590800" y="1524000"/>
            <a:ext cx="533400" cy="574431"/>
          </a:xfrm>
          <a:prstGeom prst="rect">
            <a:avLst/>
          </a:prstGeom>
          <a:noFill/>
        </p:spPr>
      </p:pic>
      <p:pic>
        <p:nvPicPr>
          <p:cNvPr id="87049" name="Picture 9"/>
          <p:cNvPicPr>
            <a:picLocks noChangeAspect="1" noChangeArrowheads="1"/>
          </p:cNvPicPr>
          <p:nvPr/>
        </p:nvPicPr>
        <p:blipFill>
          <a:blip r:embed="rId4"/>
          <a:srcRect/>
          <a:stretch>
            <a:fillRect/>
          </a:stretch>
        </p:blipFill>
        <p:spPr bwMode="auto">
          <a:xfrm>
            <a:off x="990600" y="4267200"/>
            <a:ext cx="6477000" cy="2364921"/>
          </a:xfrm>
          <a:prstGeom prst="rect">
            <a:avLst/>
          </a:prstGeom>
          <a:noFill/>
          <a:ln w="9525">
            <a:noFill/>
            <a:miter lim="800000"/>
            <a:headEnd/>
            <a:tailEnd/>
          </a:ln>
          <a:effectLst/>
        </p:spPr>
      </p:pic>
      <p:pic>
        <p:nvPicPr>
          <p:cNvPr id="11" name="Picture 8" descr="Image result for Tick mark"/>
          <p:cNvPicPr>
            <a:picLocks noChangeAspect="1" noChangeArrowheads="1"/>
          </p:cNvPicPr>
          <p:nvPr/>
        </p:nvPicPr>
        <p:blipFill>
          <a:blip r:embed="rId3" cstate="print"/>
          <a:srcRect/>
          <a:stretch>
            <a:fillRect/>
          </a:stretch>
        </p:blipFill>
        <p:spPr bwMode="auto">
          <a:xfrm>
            <a:off x="4267200" y="4419600"/>
            <a:ext cx="533400" cy="574431"/>
          </a:xfrm>
          <a:prstGeom prst="rect">
            <a:avLst/>
          </a:prstGeom>
          <a:noFill/>
        </p:spPr>
      </p:pic>
      <p:sp>
        <p:nvSpPr>
          <p:cNvPr id="4" name="Rectangle 3"/>
          <p:cNvSpPr/>
          <p:nvPr/>
        </p:nvSpPr>
        <p:spPr>
          <a:xfrm>
            <a:off x="1295400" y="3581400"/>
            <a:ext cx="4191000" cy="28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295400" y="6248400"/>
            <a:ext cx="6096000" cy="38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943600" y="3581400"/>
            <a:ext cx="914400" cy="28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458691" y="1548245"/>
            <a:ext cx="2073275"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66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latin typeface="Perpetua" pitchFamily="18" charset="0"/>
              </a:rPr>
              <a:t>Postulate 2</a:t>
            </a:r>
            <a:endParaRPr lang="en-US" sz="4800" b="1" dirty="0">
              <a:solidFill>
                <a:srgbClr val="0070C0"/>
              </a:solidFill>
              <a:latin typeface="Perpetua" pitchFamily="18" charset="0"/>
            </a:endParaRPr>
          </a:p>
        </p:txBody>
      </p:sp>
      <p:sp>
        <p:nvSpPr>
          <p:cNvPr id="7" name="TextBox 6"/>
          <p:cNvSpPr txBox="1"/>
          <p:nvPr/>
        </p:nvSpPr>
        <p:spPr>
          <a:xfrm>
            <a:off x="152400" y="1828800"/>
            <a:ext cx="8839200" cy="5262979"/>
          </a:xfrm>
          <a:prstGeom prst="rect">
            <a:avLst/>
          </a:prstGeom>
          <a:noFill/>
        </p:spPr>
        <p:txBody>
          <a:bodyPr wrap="square" rtlCol="0">
            <a:spAutoFit/>
          </a:bodyPr>
          <a:lstStyle/>
          <a:p>
            <a:endParaRPr lang="en-US" sz="2800" dirty="0" smtClean="0">
              <a:latin typeface="Perpetua" pitchFamily="18" charset="0"/>
            </a:endParaRPr>
          </a:p>
          <a:p>
            <a:endParaRPr lang="en-US" sz="4000" b="1" dirty="0" smtClean="0">
              <a:latin typeface="Perpetua" pitchFamily="18" charset="0"/>
            </a:endParaRPr>
          </a:p>
          <a:p>
            <a:pPr algn="just">
              <a:buFont typeface="Arial" pitchFamily="34" charset="0"/>
              <a:buChar char="•"/>
            </a:pPr>
            <a:r>
              <a:rPr lang="en-US" sz="4000" b="1" dirty="0" smtClean="0">
                <a:latin typeface="Perpetua" pitchFamily="18" charset="0"/>
              </a:rPr>
              <a:t> </a:t>
            </a:r>
            <a:r>
              <a:rPr lang="en-US" sz="4000" b="1" i="1" dirty="0" smtClean="0">
                <a:latin typeface="Perpetua" pitchFamily="18" charset="0"/>
                <a:sym typeface="Symbol"/>
              </a:rPr>
              <a:t>*(x)(x)</a:t>
            </a:r>
            <a:r>
              <a:rPr lang="en-US" sz="4000" b="1" i="1" dirty="0" smtClean="0">
                <a:latin typeface="Perpetua" pitchFamily="18" charset="0"/>
              </a:rPr>
              <a:t> </a:t>
            </a:r>
            <a:r>
              <a:rPr lang="en-US" sz="4000" b="1" dirty="0" smtClean="0">
                <a:latin typeface="Perpetua" pitchFamily="18" charset="0"/>
              </a:rPr>
              <a:t>is the probability density that the particle can be found at x.</a:t>
            </a:r>
          </a:p>
          <a:p>
            <a:pPr algn="just">
              <a:buFont typeface="Arial" pitchFamily="34" charset="0"/>
              <a:buChar char="•"/>
            </a:pPr>
            <a:endParaRPr lang="en-US" sz="4000" b="1" dirty="0">
              <a:latin typeface="Perpetua" pitchFamily="18" charset="0"/>
            </a:endParaRPr>
          </a:p>
          <a:p>
            <a:pPr algn="just">
              <a:buFont typeface="Arial" pitchFamily="34" charset="0"/>
              <a:buChar char="•"/>
            </a:pPr>
            <a:r>
              <a:rPr lang="en-US" sz="4000" b="1" dirty="0">
                <a:solidFill>
                  <a:srgbClr val="0070C0"/>
                </a:solidFill>
                <a:latin typeface="Perpetua" pitchFamily="18" charset="0"/>
              </a:rPr>
              <a:t>For Quantum particles probability gives full information</a:t>
            </a:r>
            <a:endParaRPr lang="en-US" sz="4000" b="1" dirty="0">
              <a:solidFill>
                <a:srgbClr val="0070C0"/>
              </a:solidFill>
            </a:endParaRPr>
          </a:p>
          <a:p>
            <a:pPr algn="just"/>
            <a:endParaRPr lang="en-US" sz="4000" b="1" dirty="0" smtClean="0">
              <a:latin typeface="Perpetua" pitchFamily="18" charset="0"/>
            </a:endParaRPr>
          </a:p>
          <a:p>
            <a:endParaRPr lang="en-US" sz="2800" dirty="0">
              <a:latin typeface="Perpetua" pitchFamily="18" charset="0"/>
            </a:endParaRPr>
          </a:p>
        </p:txBody>
      </p:sp>
    </p:spTree>
    <p:extLst>
      <p:ext uri="{BB962C8B-B14F-4D97-AF65-F5344CB8AC3E}">
        <p14:creationId xmlns:p14="http://schemas.microsoft.com/office/powerpoint/2010/main" val="3109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Lets See Some Examples….</a:t>
            </a:r>
            <a:endParaRPr lang="en-US" b="1" dirty="0">
              <a:latin typeface="Perpetua" pitchFamily="18" charset="0"/>
            </a:endParaRPr>
          </a:p>
        </p:txBody>
      </p:sp>
      <p:pic>
        <p:nvPicPr>
          <p:cNvPr id="5" name="Picture 4" descr="Psi.png"/>
          <p:cNvPicPr>
            <a:picLocks noChangeAspect="1"/>
          </p:cNvPicPr>
          <p:nvPr/>
        </p:nvPicPr>
        <p:blipFill>
          <a:blip r:embed="rId3"/>
          <a:stretch>
            <a:fillRect/>
          </a:stretch>
        </p:blipFill>
        <p:spPr>
          <a:xfrm>
            <a:off x="1371600" y="1371600"/>
            <a:ext cx="6705600" cy="4670183"/>
          </a:xfrm>
          <a:prstGeom prst="rect">
            <a:avLst/>
          </a:prstGeom>
        </p:spPr>
      </p:pic>
      <p:pic>
        <p:nvPicPr>
          <p:cNvPr id="6" name="Picture 5" descr="Psi_psi.png"/>
          <p:cNvPicPr>
            <a:picLocks noChangeAspect="1"/>
          </p:cNvPicPr>
          <p:nvPr/>
        </p:nvPicPr>
        <p:blipFill>
          <a:blip r:embed="rId4"/>
          <a:stretch>
            <a:fillRect/>
          </a:stretch>
        </p:blipFill>
        <p:spPr>
          <a:xfrm>
            <a:off x="1375230" y="1371600"/>
            <a:ext cx="6709047" cy="4672584"/>
          </a:xfrm>
          <a:prstGeom prst="rect">
            <a:avLst/>
          </a:prstGeom>
        </p:spPr>
      </p:pic>
      <p:cxnSp>
        <p:nvCxnSpPr>
          <p:cNvPr id="8" name="Straight Arrow Connector 7"/>
          <p:cNvCxnSpPr/>
          <p:nvPr/>
        </p:nvCxnSpPr>
        <p:spPr>
          <a:xfrm rot="5400000" flipH="1" flipV="1">
            <a:off x="4800600" y="3352800"/>
            <a:ext cx="1676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15428" y="2590800"/>
            <a:ext cx="1005403" cy="369332"/>
          </a:xfrm>
          <a:prstGeom prst="rect">
            <a:avLst/>
          </a:prstGeom>
          <a:noFill/>
        </p:spPr>
        <p:txBody>
          <a:bodyPr wrap="none" rtlCol="0">
            <a:spAutoFit/>
          </a:bodyPr>
          <a:lstStyle/>
          <a:p>
            <a:r>
              <a:rPr lang="en-US" i="1" dirty="0" smtClean="0">
                <a:solidFill>
                  <a:srgbClr val="FF0000"/>
                </a:solidFill>
                <a:latin typeface="Perpetua" pitchFamily="18" charset="0"/>
                <a:sym typeface="Symbol"/>
              </a:rPr>
              <a:t>*(x)(x)</a:t>
            </a:r>
            <a:endParaRPr lang="en-US" dirty="0">
              <a:solidFill>
                <a:srgbClr val="FF0000"/>
              </a:solidFill>
            </a:endParaRPr>
          </a:p>
        </p:txBody>
      </p:sp>
      <p:graphicFrame>
        <p:nvGraphicFramePr>
          <p:cNvPr id="87042" name="Object 2"/>
          <p:cNvGraphicFramePr>
            <a:graphicFrameLocks noChangeAspect="1"/>
          </p:cNvGraphicFramePr>
          <p:nvPr/>
        </p:nvGraphicFramePr>
        <p:xfrm>
          <a:off x="98425" y="5356225"/>
          <a:ext cx="2319338" cy="1252538"/>
        </p:xfrm>
        <a:graphic>
          <a:graphicData uri="http://schemas.openxmlformats.org/presentationml/2006/ole">
            <mc:AlternateContent xmlns:mc="http://schemas.openxmlformats.org/markup-compatibility/2006">
              <mc:Choice xmlns:v="urn:schemas-microsoft-com:vml" Requires="v">
                <p:oleObj spid="_x0000_s9266" name="Equation" r:id="rId5" imgW="787400" imgH="431800" progId="Equation.DSMT4">
                  <p:embed/>
                </p:oleObj>
              </mc:Choice>
              <mc:Fallback>
                <p:oleObj name="Equation" r:id="rId5" imgW="787400" imgH="431800" progId="Equation.DSMT4">
                  <p:embed/>
                  <p:pic>
                    <p:nvPicPr>
                      <p:cNvPr id="8704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 y="5356225"/>
                        <a:ext cx="2319338" cy="1252538"/>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2" name="Rectangle 1"/>
          <p:cNvSpPr/>
          <p:nvPr/>
        </p:nvSpPr>
        <p:spPr>
          <a:xfrm>
            <a:off x="2667000" y="5334000"/>
            <a:ext cx="4343400" cy="20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690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sine_wave.png"/>
          <p:cNvPicPr>
            <a:picLocks noChangeAspect="1"/>
          </p:cNvPicPr>
          <p:nvPr/>
        </p:nvPicPr>
        <p:blipFill>
          <a:blip r:embed="rId3"/>
          <a:stretch>
            <a:fillRect/>
          </a:stretch>
        </p:blipFill>
        <p:spPr>
          <a:xfrm>
            <a:off x="1905000" y="2133600"/>
            <a:ext cx="5867400" cy="4086411"/>
          </a:xfrm>
          <a:prstGeom prst="rect">
            <a:avLst/>
          </a:prstGeom>
        </p:spPr>
      </p:pic>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Lets See Some Examples….</a:t>
            </a:r>
            <a:endParaRPr lang="en-US" b="1" dirty="0">
              <a:latin typeface="Perpetua" pitchFamily="18" charset="0"/>
            </a:endParaRPr>
          </a:p>
        </p:txBody>
      </p:sp>
      <p:graphicFrame>
        <p:nvGraphicFramePr>
          <p:cNvPr id="88068" name="Object 4"/>
          <p:cNvGraphicFramePr>
            <a:graphicFrameLocks noChangeAspect="1"/>
          </p:cNvGraphicFramePr>
          <p:nvPr>
            <p:extLst>
              <p:ext uri="{D42A27DB-BD31-4B8C-83A1-F6EECF244321}">
                <p14:modId xmlns:p14="http://schemas.microsoft.com/office/powerpoint/2010/main" val="603671613"/>
              </p:ext>
            </p:extLst>
          </p:nvPr>
        </p:nvGraphicFramePr>
        <p:xfrm>
          <a:off x="333375" y="1371600"/>
          <a:ext cx="3524250" cy="630238"/>
        </p:xfrm>
        <a:graphic>
          <a:graphicData uri="http://schemas.openxmlformats.org/presentationml/2006/ole">
            <mc:AlternateContent xmlns:mc="http://schemas.openxmlformats.org/markup-compatibility/2006">
              <mc:Choice xmlns:v="urn:schemas-microsoft-com:vml" Requires="v">
                <p:oleObj spid="_x0000_s10270" name="Equation" r:id="rId4" imgW="1117440" imgH="203040" progId="Equation.DSMT4">
                  <p:embed/>
                </p:oleObj>
              </mc:Choice>
              <mc:Fallback>
                <p:oleObj name="Equation" r:id="rId4" imgW="1117440" imgH="203040" progId="Equation.DSMT4">
                  <p:embed/>
                  <p:pic>
                    <p:nvPicPr>
                      <p:cNvPr id="88068" name="Object 4"/>
                      <p:cNvPicPr>
                        <a:picLocks noChangeAspect="1" noChangeArrowheads="1"/>
                      </p:cNvPicPr>
                      <p:nvPr/>
                    </p:nvPicPr>
                    <p:blipFill>
                      <a:blip r:embed="rId5"/>
                      <a:srcRect/>
                      <a:stretch>
                        <a:fillRect/>
                      </a:stretch>
                    </p:blipFill>
                    <p:spPr bwMode="auto">
                      <a:xfrm>
                        <a:off x="333375" y="1371600"/>
                        <a:ext cx="3524250" cy="630238"/>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2" name="TextBox 1"/>
          <p:cNvSpPr txBox="1"/>
          <p:nvPr/>
        </p:nvSpPr>
        <p:spPr>
          <a:xfrm rot="16355965">
            <a:off x="2445973" y="3992139"/>
            <a:ext cx="370614" cy="369332"/>
          </a:xfrm>
          <a:prstGeom prst="rect">
            <a:avLst/>
          </a:prstGeom>
          <a:noFill/>
        </p:spPr>
        <p:txBody>
          <a:bodyPr wrap="none" rtlCol="0">
            <a:spAutoFit/>
          </a:bodyPr>
          <a:lstStyle/>
          <a:p>
            <a:r>
              <a:rPr lang="en-US" dirty="0" smtClean="0"/>
              <a:t>A </a:t>
            </a:r>
            <a:endParaRPr lang="en-IN" dirty="0"/>
          </a:p>
        </p:txBody>
      </p:sp>
      <p:cxnSp>
        <p:nvCxnSpPr>
          <p:cNvPr id="5" name="Straight Connector 4"/>
          <p:cNvCxnSpPr/>
          <p:nvPr/>
        </p:nvCxnSpPr>
        <p:spPr>
          <a:xfrm flipV="1">
            <a:off x="2486890" y="3886200"/>
            <a:ext cx="0" cy="48409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491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sine_waveSqr.png"/>
          <p:cNvPicPr>
            <a:picLocks noChangeAspect="1"/>
          </p:cNvPicPr>
          <p:nvPr/>
        </p:nvPicPr>
        <p:blipFill>
          <a:blip r:embed="rId3"/>
          <a:stretch>
            <a:fillRect/>
          </a:stretch>
        </p:blipFill>
        <p:spPr>
          <a:xfrm>
            <a:off x="1981200" y="2202989"/>
            <a:ext cx="4876800" cy="3396497"/>
          </a:xfrm>
          <a:prstGeom prst="rect">
            <a:avLst/>
          </a:prstGeom>
        </p:spPr>
      </p:pic>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How about</a:t>
            </a:r>
            <a:r>
              <a:rPr lang="en-US" b="1" i="1" dirty="0">
                <a:latin typeface="Perpetua" pitchFamily="18" charset="0"/>
                <a:sym typeface="Symbol"/>
              </a:rPr>
              <a:t> *(x)(x)</a:t>
            </a:r>
            <a:r>
              <a:rPr lang="en-US" b="1" dirty="0" smtClean="0">
                <a:latin typeface="Perpetua" pitchFamily="18" charset="0"/>
              </a:rPr>
              <a:t>?</a:t>
            </a:r>
            <a:endParaRPr lang="en-US" b="1" dirty="0">
              <a:latin typeface="Perpetua" pitchFamily="18" charset="0"/>
            </a:endParaRPr>
          </a:p>
        </p:txBody>
      </p:sp>
      <p:graphicFrame>
        <p:nvGraphicFramePr>
          <p:cNvPr id="87042" name="Object 2"/>
          <p:cNvGraphicFramePr>
            <a:graphicFrameLocks noChangeAspect="1"/>
          </p:cNvGraphicFramePr>
          <p:nvPr/>
        </p:nvGraphicFramePr>
        <p:xfrm>
          <a:off x="117475" y="5356225"/>
          <a:ext cx="2281238" cy="1252538"/>
        </p:xfrm>
        <a:graphic>
          <a:graphicData uri="http://schemas.openxmlformats.org/presentationml/2006/ole">
            <mc:AlternateContent xmlns:mc="http://schemas.openxmlformats.org/markup-compatibility/2006">
              <mc:Choice xmlns:v="urn:schemas-microsoft-com:vml" Requires="v">
                <p:oleObj spid="_x0000_s11370" name="Equation" r:id="rId4" imgW="774364" imgH="431613" progId="Equation.DSMT4">
                  <p:embed/>
                </p:oleObj>
              </mc:Choice>
              <mc:Fallback>
                <p:oleObj name="Equation" r:id="rId4" imgW="774364" imgH="431613" progId="Equation.DSMT4">
                  <p:embed/>
                  <p:pic>
                    <p:nvPicPr>
                      <p:cNvPr id="870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5356225"/>
                        <a:ext cx="2281238" cy="1252538"/>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4061633780"/>
              </p:ext>
            </p:extLst>
          </p:nvPr>
        </p:nvGraphicFramePr>
        <p:xfrm>
          <a:off x="333375" y="1447800"/>
          <a:ext cx="3524250" cy="630238"/>
        </p:xfrm>
        <a:graphic>
          <a:graphicData uri="http://schemas.openxmlformats.org/presentationml/2006/ole">
            <mc:AlternateContent xmlns:mc="http://schemas.openxmlformats.org/markup-compatibility/2006">
              <mc:Choice xmlns:v="urn:schemas-microsoft-com:vml" Requires="v">
                <p:oleObj spid="_x0000_s11371" name="Equation" r:id="rId6" imgW="1117440" imgH="203040" progId="Equation.DSMT4">
                  <p:embed/>
                </p:oleObj>
              </mc:Choice>
              <mc:Fallback>
                <p:oleObj name="Equation" r:id="rId6" imgW="1117440" imgH="203040" progId="Equation.DSMT4">
                  <p:embed/>
                  <p:pic>
                    <p:nvPicPr>
                      <p:cNvPr id="88068" name="Object 4"/>
                      <p:cNvPicPr>
                        <a:picLocks noChangeAspect="1" noChangeArrowheads="1"/>
                      </p:cNvPicPr>
                      <p:nvPr/>
                    </p:nvPicPr>
                    <p:blipFill>
                      <a:blip r:embed="rId7"/>
                      <a:srcRect/>
                      <a:stretch>
                        <a:fillRect/>
                      </a:stretch>
                    </p:blipFill>
                    <p:spPr bwMode="auto">
                      <a:xfrm>
                        <a:off x="333375" y="1447800"/>
                        <a:ext cx="3524250" cy="630238"/>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1638051901"/>
              </p:ext>
            </p:extLst>
          </p:nvPr>
        </p:nvGraphicFramePr>
        <p:xfrm>
          <a:off x="4035425" y="1320800"/>
          <a:ext cx="4276725" cy="912813"/>
        </p:xfrm>
        <a:graphic>
          <a:graphicData uri="http://schemas.openxmlformats.org/presentationml/2006/ole">
            <mc:AlternateContent xmlns:mc="http://schemas.openxmlformats.org/markup-compatibility/2006">
              <mc:Choice xmlns:v="urn:schemas-microsoft-com:vml" Requires="v">
                <p:oleObj spid="_x0000_s11372" name="Equation" r:id="rId8" imgW="1054080" imgH="228600" progId="Equation.DSMT4">
                  <p:embed/>
                </p:oleObj>
              </mc:Choice>
              <mc:Fallback>
                <p:oleObj name="Equation" r:id="rId8" imgW="1054080" imgH="228600" progId="Equation.DSMT4">
                  <p:embed/>
                  <p:pic>
                    <p:nvPicPr>
                      <p:cNvPr id="88069" name="Object 5"/>
                      <p:cNvPicPr>
                        <a:picLocks noChangeAspect="1" noChangeArrowheads="1"/>
                      </p:cNvPicPr>
                      <p:nvPr/>
                    </p:nvPicPr>
                    <p:blipFill>
                      <a:blip r:embed="rId9"/>
                      <a:srcRect/>
                      <a:stretch>
                        <a:fillRect/>
                      </a:stretch>
                    </p:blipFill>
                    <p:spPr bwMode="auto">
                      <a:xfrm>
                        <a:off x="4035425" y="1320800"/>
                        <a:ext cx="4276725" cy="91281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2" name="TextBox 1"/>
          <p:cNvSpPr txBox="1"/>
          <p:nvPr/>
        </p:nvSpPr>
        <p:spPr>
          <a:xfrm rot="16200000">
            <a:off x="2093913" y="3221930"/>
            <a:ext cx="609600" cy="307777"/>
          </a:xfrm>
          <a:prstGeom prst="rect">
            <a:avLst/>
          </a:prstGeom>
          <a:noFill/>
        </p:spPr>
        <p:txBody>
          <a:bodyPr wrap="square" rtlCol="0">
            <a:spAutoFit/>
          </a:bodyPr>
          <a:lstStyle/>
          <a:p>
            <a:r>
              <a:rPr lang="en-US" sz="1400" dirty="0" smtClean="0"/>
              <a:t>/A</a:t>
            </a:r>
            <a:r>
              <a:rPr lang="en-US" sz="1400" baseline="30000" dirty="0" smtClean="0"/>
              <a:t>2</a:t>
            </a:r>
            <a:endParaRPr lang="en-IN" sz="1400" dirty="0"/>
          </a:p>
        </p:txBody>
      </p:sp>
    </p:spTree>
    <p:extLst>
      <p:ext uri="{BB962C8B-B14F-4D97-AF65-F5344CB8AC3E}">
        <p14:creationId xmlns:p14="http://schemas.microsoft.com/office/powerpoint/2010/main" val="16962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RECAP: Quantum Physics</a:t>
            </a:r>
            <a:endParaRPr lang="en-US" dirty="0"/>
          </a:p>
        </p:txBody>
      </p:sp>
      <p:graphicFrame>
        <p:nvGraphicFramePr>
          <p:cNvPr id="4" name="Object 3"/>
          <p:cNvGraphicFramePr>
            <a:graphicFrameLocks noChangeAspect="1"/>
          </p:cNvGraphicFramePr>
          <p:nvPr>
            <p:extLst/>
          </p:nvPr>
        </p:nvGraphicFramePr>
        <p:xfrm>
          <a:off x="4356100" y="3314700"/>
          <a:ext cx="431800" cy="228600"/>
        </p:xfrm>
        <a:graphic>
          <a:graphicData uri="http://schemas.openxmlformats.org/presentationml/2006/ole">
            <mc:AlternateContent xmlns:mc="http://schemas.openxmlformats.org/markup-compatibility/2006">
              <mc:Choice xmlns:v="urn:schemas-microsoft-com:vml" Requires="v">
                <p:oleObj spid="_x0000_s18470" name="Equation" r:id="rId3" imgW="431640" imgH="228600" progId="Equation.DSMT4">
                  <p:embed/>
                </p:oleObj>
              </mc:Choice>
              <mc:Fallback>
                <p:oleObj name="Equation" r:id="rId3" imgW="431640" imgH="2286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314700"/>
                        <a:ext cx="431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93663" y="1447800"/>
          <a:ext cx="9351963" cy="1343025"/>
        </p:xfrm>
        <a:graphic>
          <a:graphicData uri="http://schemas.openxmlformats.org/presentationml/2006/ole">
            <mc:AlternateContent xmlns:mc="http://schemas.openxmlformats.org/markup-compatibility/2006">
              <mc:Choice xmlns:v="urn:schemas-microsoft-com:vml" Requires="v">
                <p:oleObj spid="_x0000_s18471" name="Equation" r:id="rId5" imgW="3174840" imgH="457200" progId="Equation.DSMT4">
                  <p:embed/>
                </p:oleObj>
              </mc:Choice>
              <mc:Fallback>
                <p:oleObj name="Equation" r:id="rId5" imgW="3174840" imgH="4572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1447800"/>
                        <a:ext cx="9351963" cy="1343025"/>
                      </a:xfrm>
                      <a:prstGeom prst="rect">
                        <a:avLst/>
                      </a:prstGeom>
                      <a:solidFill>
                        <a:schemeClr val="folHlink"/>
                      </a:solidFill>
                      <a:ln w="9525">
                        <a:solidFill>
                          <a:srgbClr val="99CCFF"/>
                        </a:solidFill>
                        <a:miter lim="800000"/>
                        <a:headEnd/>
                        <a:tailEnd/>
                      </a:ln>
                    </p:spPr>
                  </p:pic>
                </p:oleObj>
              </mc:Fallback>
            </mc:AlternateContent>
          </a:graphicData>
        </a:graphic>
      </p:graphicFrame>
      <p:pic>
        <p:nvPicPr>
          <p:cNvPr id="15258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4935" t="26296" r="24414" b="23715"/>
          <a:stretch/>
        </p:blipFill>
        <p:spPr bwMode="auto">
          <a:xfrm>
            <a:off x="1335314" y="2897187"/>
            <a:ext cx="6589486"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943600"/>
            <a:ext cx="308098" cy="369332"/>
          </a:xfrm>
          <a:prstGeom prst="rect">
            <a:avLst/>
          </a:prstGeom>
          <a:noFill/>
        </p:spPr>
        <p:txBody>
          <a:bodyPr wrap="none" rtlCol="0">
            <a:spAutoFit/>
          </a:bodyPr>
          <a:lstStyle/>
          <a:p>
            <a:r>
              <a:rPr lang="en-US" b="1" dirty="0" smtClean="0"/>
              <a:t>P</a:t>
            </a:r>
            <a:endParaRPr lang="en-US" b="1" dirty="0"/>
          </a:p>
        </p:txBody>
      </p:sp>
      <p:cxnSp>
        <p:nvCxnSpPr>
          <p:cNvPr id="7" name="Straight Arrow Connector 6"/>
          <p:cNvCxnSpPr/>
          <p:nvPr/>
        </p:nvCxnSpPr>
        <p:spPr>
          <a:xfrm>
            <a:off x="5486400" y="6019800"/>
            <a:ext cx="304800" cy="42493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178302" y="6096000"/>
            <a:ext cx="441146" cy="369332"/>
          </a:xfrm>
          <a:prstGeom prst="rect">
            <a:avLst/>
          </a:prstGeom>
          <a:noFill/>
        </p:spPr>
        <p:txBody>
          <a:bodyPr wrap="none" rtlCol="0">
            <a:spAutoFit/>
          </a:bodyPr>
          <a:lstStyle/>
          <a:p>
            <a:r>
              <a:rPr lang="el-GR" b="1" dirty="0" smtClean="0"/>
              <a:t>Δ</a:t>
            </a:r>
            <a:r>
              <a:rPr lang="en-US" b="1" dirty="0" smtClean="0"/>
              <a:t>P</a:t>
            </a:r>
            <a:endParaRPr lang="en-US" b="1" dirty="0"/>
          </a:p>
        </p:txBody>
      </p:sp>
    </p:spTree>
    <p:extLst>
      <p:ext uri="{BB962C8B-B14F-4D97-AF65-F5344CB8AC3E}">
        <p14:creationId xmlns:p14="http://schemas.microsoft.com/office/powerpoint/2010/main" val="4560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Perpetua" pitchFamily="18" charset="0"/>
              </a:rPr>
              <a:t>Normalization</a:t>
            </a:r>
            <a:endParaRPr lang="en-US" b="1" u="sng" dirty="0">
              <a:latin typeface="Perpetua" pitchFamily="18" charset="0"/>
            </a:endParaRPr>
          </a:p>
        </p:txBody>
      </p:sp>
      <p:sp>
        <p:nvSpPr>
          <p:cNvPr id="4" name="TextBox 3"/>
          <p:cNvSpPr txBox="1"/>
          <p:nvPr/>
        </p:nvSpPr>
        <p:spPr>
          <a:xfrm>
            <a:off x="1219200" y="1676400"/>
            <a:ext cx="6431632" cy="646331"/>
          </a:xfrm>
          <a:prstGeom prst="rect">
            <a:avLst/>
          </a:prstGeom>
          <a:noFill/>
        </p:spPr>
        <p:txBody>
          <a:bodyPr wrap="none" rtlCol="0">
            <a:spAutoFit/>
          </a:bodyPr>
          <a:lstStyle/>
          <a:p>
            <a:r>
              <a:rPr lang="en-US" sz="3600" dirty="0" smtClean="0">
                <a:solidFill>
                  <a:srgbClr val="FF0000"/>
                </a:solidFill>
                <a:latin typeface="Perpetua" pitchFamily="18" charset="0"/>
              </a:rPr>
              <a:t>What is the total probability possible?</a:t>
            </a:r>
            <a:endParaRPr lang="en-US" sz="3600" dirty="0">
              <a:solidFill>
                <a:srgbClr val="FF0000"/>
              </a:solidFill>
              <a:latin typeface="Perpetua" pitchFamily="18" charset="0"/>
            </a:endParaRPr>
          </a:p>
        </p:txBody>
      </p:sp>
      <p:graphicFrame>
        <p:nvGraphicFramePr>
          <p:cNvPr id="90114" name="Object 2"/>
          <p:cNvGraphicFramePr>
            <a:graphicFrameLocks noChangeAspect="1"/>
          </p:cNvGraphicFramePr>
          <p:nvPr/>
        </p:nvGraphicFramePr>
        <p:xfrm>
          <a:off x="181428" y="2975424"/>
          <a:ext cx="3606800" cy="811213"/>
        </p:xfrm>
        <a:graphic>
          <a:graphicData uri="http://schemas.openxmlformats.org/presentationml/2006/ole">
            <mc:AlternateContent xmlns:mc="http://schemas.openxmlformats.org/markup-compatibility/2006">
              <mc:Choice xmlns:v="urn:schemas-microsoft-com:vml" Requires="v">
                <p:oleObj spid="_x0000_s12348" name="Equation" r:id="rId3" imgW="888614" imgH="203112" progId="Equation.DSMT4">
                  <p:embed/>
                </p:oleObj>
              </mc:Choice>
              <mc:Fallback>
                <p:oleObj name="Equation" r:id="rId3" imgW="888614" imgH="203112" progId="Equation.DSMT4">
                  <p:embed/>
                  <p:pic>
                    <p:nvPicPr>
                      <p:cNvPr id="901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28" y="2975424"/>
                        <a:ext cx="3606800" cy="81121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6" name="Rectangle 5"/>
          <p:cNvSpPr/>
          <p:nvPr/>
        </p:nvSpPr>
        <p:spPr>
          <a:xfrm>
            <a:off x="3962400" y="2808982"/>
            <a:ext cx="5029200" cy="1077218"/>
          </a:xfrm>
          <a:prstGeom prst="rect">
            <a:avLst/>
          </a:prstGeom>
        </p:spPr>
        <p:txBody>
          <a:bodyPr wrap="square">
            <a:spAutoFit/>
          </a:bodyPr>
          <a:lstStyle/>
          <a:p>
            <a:r>
              <a:rPr lang="en-US" sz="3200" dirty="0">
                <a:latin typeface="Perpetua" pitchFamily="18" charset="0"/>
              </a:rPr>
              <a:t>P</a:t>
            </a:r>
            <a:r>
              <a:rPr lang="en-US" sz="3200" dirty="0" smtClean="0">
                <a:latin typeface="Perpetua" pitchFamily="18" charset="0"/>
              </a:rPr>
              <a:t>robability that the particle can be found in the interval dx</a:t>
            </a:r>
            <a:endParaRPr lang="en-US" sz="3200" dirty="0"/>
          </a:p>
        </p:txBody>
      </p:sp>
      <p:graphicFrame>
        <p:nvGraphicFramePr>
          <p:cNvPr id="90115" name="Object 3"/>
          <p:cNvGraphicFramePr>
            <a:graphicFrameLocks noChangeAspect="1"/>
          </p:cNvGraphicFramePr>
          <p:nvPr/>
        </p:nvGraphicFramePr>
        <p:xfrm>
          <a:off x="2667000" y="4267200"/>
          <a:ext cx="3733800" cy="1455163"/>
        </p:xfrm>
        <a:graphic>
          <a:graphicData uri="http://schemas.openxmlformats.org/presentationml/2006/ole">
            <mc:AlternateContent xmlns:mc="http://schemas.openxmlformats.org/markup-compatibility/2006">
              <mc:Choice xmlns:v="urn:schemas-microsoft-com:vml" Requires="v">
                <p:oleObj spid="_x0000_s12349" name="Equation" r:id="rId5" imgW="1218671" imgH="482391" progId="Equation.DSMT4">
                  <p:embed/>
                </p:oleObj>
              </mc:Choice>
              <mc:Fallback>
                <p:oleObj name="Equation" r:id="rId5" imgW="1218671" imgH="482391" progId="Equation.DSMT4">
                  <p:embed/>
                  <p:pic>
                    <p:nvPicPr>
                      <p:cNvPr id="901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267200"/>
                        <a:ext cx="3733800" cy="145516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7" name="Rectangle 6"/>
          <p:cNvSpPr/>
          <p:nvPr/>
        </p:nvSpPr>
        <p:spPr>
          <a:xfrm>
            <a:off x="1600200" y="5780782"/>
            <a:ext cx="5867400" cy="1077218"/>
          </a:xfrm>
          <a:prstGeom prst="rect">
            <a:avLst/>
          </a:prstGeom>
        </p:spPr>
        <p:txBody>
          <a:bodyPr wrap="square">
            <a:spAutoFit/>
          </a:bodyPr>
          <a:lstStyle/>
          <a:p>
            <a:r>
              <a:rPr lang="en-US" sz="3200" dirty="0" smtClean="0">
                <a:latin typeface="Perpetua" pitchFamily="18" charset="0"/>
              </a:rPr>
              <a:t>Adds another quality:</a:t>
            </a:r>
          </a:p>
          <a:p>
            <a:r>
              <a:rPr lang="en-US" sz="3200" i="1" dirty="0" smtClean="0">
                <a:latin typeface="Perpetua" pitchFamily="18" charset="0"/>
                <a:sym typeface="Symbol"/>
              </a:rPr>
              <a:t>(x) has to be finite everywhere</a:t>
            </a:r>
            <a:endParaRPr lang="en-US" sz="3200" dirty="0"/>
          </a:p>
        </p:txBody>
      </p:sp>
    </p:spTree>
    <p:extLst>
      <p:ext uri="{BB962C8B-B14F-4D97-AF65-F5344CB8AC3E}">
        <p14:creationId xmlns:p14="http://schemas.microsoft.com/office/powerpoint/2010/main" val="33797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b="1" u="sng" dirty="0" smtClean="0">
                <a:latin typeface="Perpetua" pitchFamily="18" charset="0"/>
              </a:rPr>
              <a:t>Guess the dimension of </a:t>
            </a:r>
            <a:r>
              <a:rPr lang="en-US" b="1" u="sng" dirty="0" err="1" smtClean="0">
                <a:latin typeface="Perpetua" pitchFamily="18" charset="0"/>
              </a:rPr>
              <a:t>wavefunction</a:t>
            </a:r>
            <a:r>
              <a:rPr lang="en-US" b="1" u="sng" dirty="0" smtClean="0">
                <a:latin typeface="Perpetua" pitchFamily="18" charset="0"/>
              </a:rPr>
              <a:t> and probability density in 1-D!</a:t>
            </a:r>
            <a:endParaRPr lang="en-US" b="1" u="sng" dirty="0">
              <a:latin typeface="Perpetua" pitchFamily="18" charset="0"/>
            </a:endParaRPr>
          </a:p>
        </p:txBody>
      </p:sp>
      <p:graphicFrame>
        <p:nvGraphicFramePr>
          <p:cNvPr id="91138" name="Object 2"/>
          <p:cNvGraphicFramePr>
            <a:graphicFrameLocks noChangeAspect="1"/>
          </p:cNvGraphicFramePr>
          <p:nvPr/>
        </p:nvGraphicFramePr>
        <p:xfrm>
          <a:off x="2895600" y="2819400"/>
          <a:ext cx="3452813" cy="1014413"/>
        </p:xfrm>
        <a:graphic>
          <a:graphicData uri="http://schemas.openxmlformats.org/presentationml/2006/ole">
            <mc:AlternateContent xmlns:mc="http://schemas.openxmlformats.org/markup-compatibility/2006">
              <mc:Choice xmlns:v="urn:schemas-microsoft-com:vml" Requires="v">
                <p:oleObj spid="_x0000_s13361" name="Equation" r:id="rId3" imgW="850531" imgH="253890" progId="Equation.DSMT4">
                  <p:embed/>
                </p:oleObj>
              </mc:Choice>
              <mc:Fallback>
                <p:oleObj name="Equation" r:id="rId3" imgW="850531" imgH="253890" progId="Equation.DSMT4">
                  <p:embed/>
                  <p:pic>
                    <p:nvPicPr>
                      <p:cNvPr id="911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3452813" cy="1014413"/>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914594734"/>
              </p:ext>
            </p:extLst>
          </p:nvPr>
        </p:nvGraphicFramePr>
        <p:xfrm>
          <a:off x="365511" y="4267200"/>
          <a:ext cx="8412978" cy="814388"/>
        </p:xfrm>
        <a:graphic>
          <a:graphicData uri="http://schemas.openxmlformats.org/presentationml/2006/ole">
            <mc:AlternateContent xmlns:mc="http://schemas.openxmlformats.org/markup-compatibility/2006">
              <mc:Choice xmlns:v="urn:schemas-microsoft-com:vml" Requires="v">
                <p:oleObj spid="_x0000_s13362" name="Equation" r:id="rId5" imgW="2323800" imgH="228600" progId="Equation.DSMT4">
                  <p:embed/>
                </p:oleObj>
              </mc:Choice>
              <mc:Fallback>
                <p:oleObj name="Equation" r:id="rId5" imgW="2323800" imgH="228600" progId="Equation.DSMT4">
                  <p:embed/>
                  <p:pic>
                    <p:nvPicPr>
                      <p:cNvPr id="90114" name="Object 2"/>
                      <p:cNvPicPr>
                        <a:picLocks noChangeAspect="1" noChangeArrowheads="1"/>
                      </p:cNvPicPr>
                      <p:nvPr/>
                    </p:nvPicPr>
                    <p:blipFill>
                      <a:blip r:embed="rId6"/>
                      <a:srcRect/>
                      <a:stretch>
                        <a:fillRect/>
                      </a:stretch>
                    </p:blipFill>
                    <p:spPr bwMode="auto">
                      <a:xfrm>
                        <a:off x="365511" y="4267200"/>
                        <a:ext cx="8412978" cy="814388"/>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2" name="TextBox 1"/>
          <p:cNvSpPr txBox="1"/>
          <p:nvPr/>
        </p:nvSpPr>
        <p:spPr>
          <a:xfrm>
            <a:off x="1981200" y="5585114"/>
            <a:ext cx="5782417" cy="769441"/>
          </a:xfrm>
          <a:prstGeom prst="rect">
            <a:avLst/>
          </a:prstGeom>
          <a:noFill/>
        </p:spPr>
        <p:txBody>
          <a:bodyPr wrap="none" rtlCol="0">
            <a:spAutoFit/>
          </a:bodyPr>
          <a:lstStyle/>
          <a:p>
            <a:r>
              <a:rPr lang="en-US" sz="4400" dirty="0" smtClean="0"/>
              <a:t>What about Probability?</a:t>
            </a:r>
            <a:endParaRPr lang="en-IN" sz="4400" dirty="0"/>
          </a:p>
        </p:txBody>
      </p:sp>
    </p:spTree>
    <p:extLst>
      <p:ext uri="{BB962C8B-B14F-4D97-AF65-F5344CB8AC3E}">
        <p14:creationId xmlns:p14="http://schemas.microsoft.com/office/powerpoint/2010/main" val="41722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533400"/>
            <a:ext cx="8839200" cy="4031873"/>
          </a:xfrm>
          <a:prstGeom prst="rect">
            <a:avLst/>
          </a:prstGeom>
          <a:noFill/>
        </p:spPr>
        <p:txBody>
          <a:bodyPr wrap="square" rtlCol="0">
            <a:spAutoFit/>
          </a:bodyPr>
          <a:lstStyle/>
          <a:p>
            <a:r>
              <a:rPr lang="en-US" sz="3200" dirty="0" smtClean="0">
                <a:latin typeface="Perpetua" pitchFamily="18" charset="0"/>
              </a:rPr>
              <a:t>A particle is limited to the x axis has the </a:t>
            </a:r>
            <a:r>
              <a:rPr lang="en-US" sz="3200" dirty="0" err="1" smtClean="0">
                <a:latin typeface="Perpetua" pitchFamily="18" charset="0"/>
              </a:rPr>
              <a:t>wavefunction</a:t>
            </a:r>
            <a:r>
              <a:rPr lang="en-US" sz="3200" dirty="0" smtClean="0">
                <a:latin typeface="Perpetua" pitchFamily="18" charset="0"/>
              </a:rPr>
              <a:t> </a:t>
            </a:r>
            <a:r>
              <a:rPr lang="en-US" sz="3200" i="1" dirty="0" smtClean="0">
                <a:latin typeface="Perpetua" pitchFamily="18" charset="0"/>
                <a:sym typeface="Symbol"/>
              </a:rPr>
              <a:t>(x)</a:t>
            </a:r>
            <a:r>
              <a:rPr lang="en-US" sz="3200" i="1" dirty="0" smtClean="0">
                <a:latin typeface="Perpetua" pitchFamily="18" charset="0"/>
              </a:rPr>
              <a:t> =Ax</a:t>
            </a:r>
            <a:r>
              <a:rPr lang="en-US" sz="3200" dirty="0" smtClean="0">
                <a:latin typeface="Perpetua" pitchFamily="18" charset="0"/>
              </a:rPr>
              <a:t> between x=0 and x=1; </a:t>
            </a:r>
            <a:r>
              <a:rPr lang="en-US" sz="3200" i="1" dirty="0" smtClean="0">
                <a:latin typeface="Perpetua" pitchFamily="18" charset="0"/>
                <a:sym typeface="Symbol"/>
              </a:rPr>
              <a:t>(x) </a:t>
            </a:r>
            <a:r>
              <a:rPr lang="en-US" sz="3200" dirty="0" smtClean="0">
                <a:latin typeface="Perpetua" pitchFamily="18" charset="0"/>
              </a:rPr>
              <a:t>=0 elsewhere. </a:t>
            </a:r>
          </a:p>
          <a:p>
            <a:endParaRPr lang="en-US" sz="3200" dirty="0" smtClean="0">
              <a:latin typeface="Perpetua" pitchFamily="18" charset="0"/>
            </a:endParaRPr>
          </a:p>
          <a:p>
            <a:pPr marL="342900" indent="-342900">
              <a:buAutoNum type="alphaLcParenBoth"/>
            </a:pPr>
            <a:r>
              <a:rPr lang="en-US" sz="3200" dirty="0" smtClean="0">
                <a:latin typeface="Perpetua" pitchFamily="18" charset="0"/>
              </a:rPr>
              <a:t>Find the probability that the particle can be found between x=0.45 and x=0.55</a:t>
            </a:r>
          </a:p>
          <a:p>
            <a:pPr marL="342900" indent="-342900">
              <a:buAutoNum type="alphaLcParenBoth"/>
            </a:pPr>
            <a:endParaRPr lang="en-US" sz="3200" dirty="0" smtClean="0">
              <a:latin typeface="Perpetua" pitchFamily="18" charset="0"/>
            </a:endParaRPr>
          </a:p>
          <a:p>
            <a:pPr marL="342900" indent="-342900">
              <a:buAutoNum type="alphaLcParenBoth"/>
            </a:pPr>
            <a:r>
              <a:rPr lang="en-US" sz="3200" dirty="0" smtClean="0">
                <a:latin typeface="Perpetua" pitchFamily="18" charset="0"/>
              </a:rPr>
              <a:t> For what value of A the </a:t>
            </a:r>
            <a:r>
              <a:rPr lang="en-US" sz="3200" dirty="0" err="1" smtClean="0">
                <a:latin typeface="Perpetua" pitchFamily="18" charset="0"/>
              </a:rPr>
              <a:t>wavefunction</a:t>
            </a:r>
            <a:r>
              <a:rPr lang="en-US" sz="3200" dirty="0" smtClean="0">
                <a:latin typeface="Perpetua" pitchFamily="18" charset="0"/>
              </a:rPr>
              <a:t> will be normalized?</a:t>
            </a:r>
            <a:endParaRPr lang="en-US" sz="3200" dirty="0">
              <a:latin typeface="Perpetua" pitchFamily="18" charset="0"/>
            </a:endParaRPr>
          </a:p>
        </p:txBody>
      </p:sp>
      <p:graphicFrame>
        <p:nvGraphicFramePr>
          <p:cNvPr id="92162" name="Object 2"/>
          <p:cNvGraphicFramePr>
            <a:graphicFrameLocks noChangeAspect="1"/>
          </p:cNvGraphicFramePr>
          <p:nvPr>
            <p:extLst>
              <p:ext uri="{D42A27DB-BD31-4B8C-83A1-F6EECF244321}">
                <p14:modId xmlns:p14="http://schemas.microsoft.com/office/powerpoint/2010/main" val="2356913936"/>
              </p:ext>
            </p:extLst>
          </p:nvPr>
        </p:nvGraphicFramePr>
        <p:xfrm>
          <a:off x="0" y="4876800"/>
          <a:ext cx="8691172" cy="1676400"/>
        </p:xfrm>
        <a:graphic>
          <a:graphicData uri="http://schemas.openxmlformats.org/presentationml/2006/ole">
            <mc:AlternateContent xmlns:mc="http://schemas.openxmlformats.org/markup-compatibility/2006">
              <mc:Choice xmlns:v="urn:schemas-microsoft-com:vml" Requires="v">
                <p:oleObj spid="_x0000_s14367" name="Equation" r:id="rId3" imgW="2463480" imgH="482400" progId="Equation.DSMT4">
                  <p:embed/>
                </p:oleObj>
              </mc:Choice>
              <mc:Fallback>
                <p:oleObj name="Equation" r:id="rId3" imgW="2463480" imgH="482400" progId="Equation.DSMT4">
                  <p:embed/>
                  <p:pic>
                    <p:nvPicPr>
                      <p:cNvPr id="92162" name="Object 2"/>
                      <p:cNvPicPr>
                        <a:picLocks noChangeAspect="1" noChangeArrowheads="1"/>
                      </p:cNvPicPr>
                      <p:nvPr/>
                    </p:nvPicPr>
                    <p:blipFill>
                      <a:blip r:embed="rId4"/>
                      <a:srcRect/>
                      <a:stretch>
                        <a:fillRect/>
                      </a:stretch>
                    </p:blipFill>
                    <p:spPr bwMode="auto">
                      <a:xfrm>
                        <a:off x="0" y="4876800"/>
                        <a:ext cx="8691172" cy="1676400"/>
                      </a:xfrm>
                      <a:prstGeom prst="rect">
                        <a:avLst/>
                      </a:prstGeom>
                      <a:solidFill>
                        <a:schemeClr val="folHlink"/>
                      </a:solidFill>
                      <a:ln w="9525">
                        <a:solidFill>
                          <a:srgbClr val="99CCFF"/>
                        </a:solidFill>
                        <a:miter lim="800000"/>
                        <a:headEnd/>
                        <a:tailEnd/>
                      </a:ln>
                    </p:spPr>
                  </p:pic>
                </p:oleObj>
              </mc:Fallback>
            </mc:AlternateContent>
          </a:graphicData>
        </a:graphic>
      </p:graphicFrame>
      <p:cxnSp>
        <p:nvCxnSpPr>
          <p:cNvPr id="3" name="Straight Connector 2"/>
          <p:cNvCxnSpPr/>
          <p:nvPr/>
        </p:nvCxnSpPr>
        <p:spPr>
          <a:xfrm flipV="1">
            <a:off x="0" y="4544291"/>
            <a:ext cx="9144000" cy="2098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92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pPr marL="0" indent="0" algn="just">
              <a:buNone/>
            </a:pPr>
            <a:r>
              <a:rPr lang="en-US" dirty="0" smtClean="0"/>
              <a:t>A  given wave function of the form </a:t>
            </a:r>
            <a:r>
              <a:rPr lang="en-US" b="1" i="1" dirty="0">
                <a:solidFill>
                  <a:srgbClr val="0070C0"/>
                </a:solidFill>
                <a:latin typeface="Perpetua" pitchFamily="18" charset="0"/>
                <a:sym typeface="Symbol"/>
              </a:rPr>
              <a:t>(x) </a:t>
            </a:r>
            <a:r>
              <a:rPr lang="en-US" b="1" i="1" dirty="0" smtClean="0">
                <a:solidFill>
                  <a:srgbClr val="0070C0"/>
                </a:solidFill>
                <a:latin typeface="Perpetua" pitchFamily="18" charset="0"/>
                <a:sym typeface="Symbol"/>
              </a:rPr>
              <a:t>=</a:t>
            </a:r>
            <a:r>
              <a:rPr lang="en-US" i="1" dirty="0" err="1" smtClean="0"/>
              <a:t>Af</a:t>
            </a:r>
            <a:r>
              <a:rPr lang="en-US" i="1" dirty="0" smtClean="0"/>
              <a:t>(x) </a:t>
            </a:r>
            <a:r>
              <a:rPr lang="en-US" dirty="0" smtClean="0"/>
              <a:t>needs </a:t>
            </a:r>
            <a:r>
              <a:rPr lang="en-US" i="1" dirty="0" smtClean="0"/>
              <a:t>to get normalized such that total Probability = 1, using the condition for </a:t>
            </a:r>
            <a:r>
              <a:rPr lang="en-US" b="1" i="1" dirty="0" smtClean="0">
                <a:solidFill>
                  <a:srgbClr val="DF4B09"/>
                </a:solidFill>
              </a:rPr>
              <a:t>NORMALIZATION</a:t>
            </a:r>
          </a:p>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i="1" dirty="0" smtClean="0"/>
              <a:t>                          Suitable A to be obtained</a:t>
            </a:r>
            <a:endParaRPr lang="en-US" i="1" dirty="0"/>
          </a:p>
        </p:txBody>
      </p:sp>
      <p:graphicFrame>
        <p:nvGraphicFramePr>
          <p:cNvPr id="4" name="Object 3"/>
          <p:cNvGraphicFramePr>
            <a:graphicFrameLocks noChangeAspect="1"/>
          </p:cNvGraphicFramePr>
          <p:nvPr>
            <p:extLst/>
          </p:nvPr>
        </p:nvGraphicFramePr>
        <p:xfrm>
          <a:off x="2743200" y="2895600"/>
          <a:ext cx="3733800" cy="1455738"/>
        </p:xfrm>
        <a:graphic>
          <a:graphicData uri="http://schemas.openxmlformats.org/presentationml/2006/ole">
            <mc:AlternateContent xmlns:mc="http://schemas.openxmlformats.org/markup-compatibility/2006">
              <mc:Choice xmlns:v="urn:schemas-microsoft-com:vml" Requires="v">
                <p:oleObj spid="_x0000_s21525" name="Equation" r:id="rId3" imgW="1218671" imgH="482391" progId="Equation.DSMT4">
                  <p:embed/>
                </p:oleObj>
              </mc:Choice>
              <mc:Fallback>
                <p:oleObj name="Equation" r:id="rId3" imgW="1218671" imgH="482391"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95600"/>
                        <a:ext cx="3733800" cy="1455738"/>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19130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533400"/>
            <a:ext cx="8839200" cy="1077218"/>
          </a:xfrm>
          <a:prstGeom prst="rect">
            <a:avLst/>
          </a:prstGeom>
          <a:noFill/>
        </p:spPr>
        <p:txBody>
          <a:bodyPr wrap="square" rtlCol="0">
            <a:spAutoFit/>
          </a:bodyPr>
          <a:lstStyle/>
          <a:p>
            <a:pPr marL="342900" indent="-342900"/>
            <a:r>
              <a:rPr lang="en-US" sz="3200" dirty="0" smtClean="0">
                <a:latin typeface="Perpetua" pitchFamily="18" charset="0"/>
              </a:rPr>
              <a:t>(b)  For what value of A the </a:t>
            </a:r>
            <a:r>
              <a:rPr lang="en-US" sz="3200" dirty="0" err="1" smtClean="0">
                <a:latin typeface="Perpetua" pitchFamily="18" charset="0"/>
              </a:rPr>
              <a:t>wavefunction</a:t>
            </a:r>
            <a:r>
              <a:rPr lang="en-US" sz="3200" dirty="0" smtClean="0">
                <a:latin typeface="Perpetua" pitchFamily="18" charset="0"/>
              </a:rPr>
              <a:t> will be normalized?</a:t>
            </a:r>
            <a:endParaRPr lang="en-US" sz="3200" dirty="0">
              <a:latin typeface="Perpetua" pitchFamily="18" charset="0"/>
            </a:endParaRPr>
          </a:p>
        </p:txBody>
      </p:sp>
      <p:graphicFrame>
        <p:nvGraphicFramePr>
          <p:cNvPr id="92162" name="Object 2"/>
          <p:cNvGraphicFramePr>
            <a:graphicFrameLocks noChangeAspect="1"/>
          </p:cNvGraphicFramePr>
          <p:nvPr/>
        </p:nvGraphicFramePr>
        <p:xfrm>
          <a:off x="3048000" y="1600200"/>
          <a:ext cx="3192463" cy="1927225"/>
        </p:xfrm>
        <a:graphic>
          <a:graphicData uri="http://schemas.openxmlformats.org/presentationml/2006/ole">
            <mc:AlternateContent xmlns:mc="http://schemas.openxmlformats.org/markup-compatibility/2006">
              <mc:Choice xmlns:v="urn:schemas-microsoft-com:vml" Requires="v">
                <p:oleObj spid="_x0000_s15437" name="Equation" r:id="rId3" imgW="787058" imgH="482391" progId="Equation.DSMT4">
                  <p:embed/>
                </p:oleObj>
              </mc:Choice>
              <mc:Fallback>
                <p:oleObj name="Equation" r:id="rId3" imgW="787058" imgH="482391" progId="Equation.DSMT4">
                  <p:embed/>
                  <p:pic>
                    <p:nvPicPr>
                      <p:cNvPr id="921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3192463" cy="1927225"/>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93187" name="Object 3"/>
          <p:cNvGraphicFramePr>
            <a:graphicFrameLocks noChangeAspect="1"/>
          </p:cNvGraphicFramePr>
          <p:nvPr>
            <p:extLst>
              <p:ext uri="{D42A27DB-BD31-4B8C-83A1-F6EECF244321}">
                <p14:modId xmlns:p14="http://schemas.microsoft.com/office/powerpoint/2010/main" val="3755220923"/>
              </p:ext>
            </p:extLst>
          </p:nvPr>
        </p:nvGraphicFramePr>
        <p:xfrm>
          <a:off x="3485356" y="3810000"/>
          <a:ext cx="2317750" cy="912812"/>
        </p:xfrm>
        <a:graphic>
          <a:graphicData uri="http://schemas.openxmlformats.org/presentationml/2006/ole">
            <mc:AlternateContent xmlns:mc="http://schemas.openxmlformats.org/markup-compatibility/2006">
              <mc:Choice xmlns:v="urn:schemas-microsoft-com:vml" Requires="v">
                <p:oleObj spid="_x0000_s15438" name="Equation" r:id="rId5" imgW="571320" imgH="228600" progId="Equation.DSMT4">
                  <p:embed/>
                </p:oleObj>
              </mc:Choice>
              <mc:Fallback>
                <p:oleObj name="Equation" r:id="rId5" imgW="571320" imgH="228600" progId="Equation.DSMT4">
                  <p:embed/>
                  <p:pic>
                    <p:nvPicPr>
                      <p:cNvPr id="93187" name="Object 3"/>
                      <p:cNvPicPr>
                        <a:picLocks noChangeAspect="1" noChangeArrowheads="1"/>
                      </p:cNvPicPr>
                      <p:nvPr/>
                    </p:nvPicPr>
                    <p:blipFill>
                      <a:blip r:embed="rId6"/>
                      <a:srcRect/>
                      <a:stretch>
                        <a:fillRect/>
                      </a:stretch>
                    </p:blipFill>
                    <p:spPr bwMode="auto">
                      <a:xfrm>
                        <a:off x="3485356" y="3810000"/>
                        <a:ext cx="2317750" cy="912812"/>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978222263"/>
              </p:ext>
            </p:extLst>
          </p:nvPr>
        </p:nvGraphicFramePr>
        <p:xfrm>
          <a:off x="381000" y="5105400"/>
          <a:ext cx="8342313" cy="1357016"/>
        </p:xfrm>
        <a:graphic>
          <a:graphicData uri="http://schemas.openxmlformats.org/presentationml/2006/ole">
            <mc:AlternateContent xmlns:mc="http://schemas.openxmlformats.org/markup-compatibility/2006">
              <mc:Choice xmlns:v="urn:schemas-microsoft-com:vml" Requires="v">
                <p:oleObj spid="_x0000_s15439" name="Equation" r:id="rId7" imgW="2920680" imgH="482400" progId="Equation.DSMT4">
                  <p:embed/>
                </p:oleObj>
              </mc:Choice>
              <mc:Fallback>
                <p:oleObj name="Equation" r:id="rId7" imgW="2920680" imgH="482400" progId="Equation.DSMT4">
                  <p:embed/>
                  <p:pic>
                    <p:nvPicPr>
                      <p:cNvPr id="92162" name="Object 2"/>
                      <p:cNvPicPr>
                        <a:picLocks noChangeAspect="1" noChangeArrowheads="1"/>
                      </p:cNvPicPr>
                      <p:nvPr/>
                    </p:nvPicPr>
                    <p:blipFill>
                      <a:blip r:embed="rId8"/>
                      <a:srcRect/>
                      <a:stretch>
                        <a:fillRect/>
                      </a:stretch>
                    </p:blipFill>
                    <p:spPr bwMode="auto">
                      <a:xfrm>
                        <a:off x="381000" y="5105400"/>
                        <a:ext cx="8342313" cy="1357016"/>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9689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u="sng" dirty="0" smtClean="0">
                <a:latin typeface="Perpetua" pitchFamily="18" charset="0"/>
              </a:rPr>
              <a:t>Postulate 3</a:t>
            </a:r>
            <a:endParaRPr lang="en-US" b="1" u="sng" dirty="0">
              <a:latin typeface="Perpetua" pitchFamily="18" charset="0"/>
            </a:endParaRPr>
          </a:p>
        </p:txBody>
      </p:sp>
      <p:sp>
        <p:nvSpPr>
          <p:cNvPr id="7" name="TextBox 6"/>
          <p:cNvSpPr txBox="1"/>
          <p:nvPr/>
        </p:nvSpPr>
        <p:spPr>
          <a:xfrm>
            <a:off x="108858" y="1828800"/>
            <a:ext cx="8839200" cy="2677656"/>
          </a:xfrm>
          <a:prstGeom prst="rect">
            <a:avLst/>
          </a:prstGeom>
          <a:noFill/>
        </p:spPr>
        <p:txBody>
          <a:bodyPr wrap="square" rtlCol="0">
            <a:spAutoFit/>
          </a:bodyPr>
          <a:lstStyle/>
          <a:p>
            <a:endParaRPr lang="en-US" sz="2800" dirty="0" smtClean="0">
              <a:latin typeface="Perpetua" pitchFamily="18" charset="0"/>
            </a:endParaRPr>
          </a:p>
          <a:p>
            <a:endParaRPr lang="en-US" sz="2800" dirty="0" smtClean="0">
              <a:latin typeface="Perpetua" pitchFamily="18" charset="0"/>
            </a:endParaRPr>
          </a:p>
          <a:p>
            <a:pPr algn="just">
              <a:buFont typeface="Arial" pitchFamily="34" charset="0"/>
              <a:buChar char="•"/>
            </a:pPr>
            <a:r>
              <a:rPr lang="en-US" sz="2800" b="1" dirty="0" smtClean="0">
                <a:latin typeface="Perpetua" pitchFamily="18" charset="0"/>
              </a:rPr>
              <a:t>  Let </a:t>
            </a:r>
            <a:r>
              <a:rPr lang="en-US" sz="2800" b="1" i="1" dirty="0" smtClean="0">
                <a:latin typeface="Perpetua" pitchFamily="18" charset="0"/>
                <a:sym typeface="Symbol"/>
              </a:rPr>
              <a:t></a:t>
            </a:r>
            <a:r>
              <a:rPr lang="en-US" sz="2800" b="1" i="1" baseline="-25000" dirty="0" smtClean="0">
                <a:latin typeface="Perpetua" pitchFamily="18" charset="0"/>
                <a:sym typeface="Symbol"/>
              </a:rPr>
              <a:t>1</a:t>
            </a:r>
            <a:r>
              <a:rPr lang="en-US" sz="2800" b="1" i="1" dirty="0" smtClean="0">
                <a:latin typeface="Perpetua" pitchFamily="18" charset="0"/>
                <a:sym typeface="Symbol"/>
              </a:rPr>
              <a:t>(x) </a:t>
            </a:r>
            <a:r>
              <a:rPr lang="en-US" sz="2800" b="1" dirty="0" smtClean="0">
                <a:latin typeface="Perpetua" pitchFamily="18" charset="0"/>
                <a:sym typeface="Symbol"/>
              </a:rPr>
              <a:t>and </a:t>
            </a:r>
            <a:r>
              <a:rPr lang="en-US" sz="2800" b="1" i="1" dirty="0" smtClean="0">
                <a:latin typeface="Perpetua" pitchFamily="18" charset="0"/>
                <a:sym typeface="Symbol"/>
              </a:rPr>
              <a:t></a:t>
            </a:r>
            <a:r>
              <a:rPr lang="en-US" sz="2800" b="1" i="1" baseline="-25000" dirty="0" smtClean="0">
                <a:latin typeface="Perpetua" pitchFamily="18" charset="0"/>
                <a:sym typeface="Symbol"/>
              </a:rPr>
              <a:t>2</a:t>
            </a:r>
            <a:r>
              <a:rPr lang="en-US" sz="2800" b="1" i="1" dirty="0" smtClean="0">
                <a:latin typeface="Perpetua" pitchFamily="18" charset="0"/>
                <a:sym typeface="Symbol"/>
              </a:rPr>
              <a:t>(x)</a:t>
            </a:r>
            <a:r>
              <a:rPr lang="en-US" sz="2800" b="1" i="1" dirty="0" smtClean="0">
                <a:latin typeface="Perpetua" pitchFamily="18" charset="0"/>
              </a:rPr>
              <a:t> </a:t>
            </a:r>
            <a:r>
              <a:rPr lang="en-US" sz="2800" b="1" dirty="0" smtClean="0">
                <a:latin typeface="Perpetua" pitchFamily="18" charset="0"/>
              </a:rPr>
              <a:t>represents the two </a:t>
            </a:r>
            <a:r>
              <a:rPr lang="en-US" sz="2800" b="1" dirty="0" err="1" smtClean="0">
                <a:latin typeface="Perpetua" pitchFamily="18" charset="0"/>
              </a:rPr>
              <a:t>wavefunctions</a:t>
            </a:r>
            <a:r>
              <a:rPr lang="en-US" sz="2800" b="1" dirty="0" smtClean="0">
                <a:latin typeface="Perpetua" pitchFamily="18" charset="0"/>
              </a:rPr>
              <a:t> of a quantum system, then the linear superposition will also be a valid </a:t>
            </a:r>
            <a:r>
              <a:rPr lang="en-US" sz="2800" b="1" dirty="0" err="1" smtClean="0">
                <a:latin typeface="Perpetua" pitchFamily="18" charset="0"/>
              </a:rPr>
              <a:t>wavefunction</a:t>
            </a:r>
            <a:r>
              <a:rPr lang="en-US" sz="2800" b="1" dirty="0" smtClean="0">
                <a:latin typeface="Perpetua" pitchFamily="18" charset="0"/>
              </a:rPr>
              <a:t> for the same quantum system.</a:t>
            </a:r>
          </a:p>
          <a:p>
            <a:endParaRPr lang="en-US" sz="2800" dirty="0">
              <a:latin typeface="Perpetua" pitchFamily="18" charset="0"/>
            </a:endParaRPr>
          </a:p>
        </p:txBody>
      </p:sp>
      <p:sp>
        <p:nvSpPr>
          <p:cNvPr id="4" name="TextBox 3"/>
          <p:cNvSpPr txBox="1"/>
          <p:nvPr/>
        </p:nvSpPr>
        <p:spPr>
          <a:xfrm>
            <a:off x="2133600" y="1143000"/>
            <a:ext cx="5677388" cy="646331"/>
          </a:xfrm>
          <a:prstGeom prst="rect">
            <a:avLst/>
          </a:prstGeom>
          <a:noFill/>
        </p:spPr>
        <p:txBody>
          <a:bodyPr wrap="none" rtlCol="0">
            <a:spAutoFit/>
          </a:bodyPr>
          <a:lstStyle/>
          <a:p>
            <a:r>
              <a:rPr lang="en-US" sz="3600" b="1" u="sng" dirty="0" smtClean="0">
                <a:latin typeface="Perpetua" pitchFamily="18" charset="0"/>
              </a:rPr>
              <a:t>Linearity and Superposition</a:t>
            </a:r>
            <a:endParaRPr lang="en-US" sz="3600" b="1" u="sng" dirty="0">
              <a:latin typeface="Perpetua" pitchFamily="18" charset="0"/>
            </a:endParaRPr>
          </a:p>
        </p:txBody>
      </p:sp>
      <p:graphicFrame>
        <p:nvGraphicFramePr>
          <p:cNvPr id="94210" name="Object 2"/>
          <p:cNvGraphicFramePr>
            <a:graphicFrameLocks noChangeAspect="1"/>
          </p:cNvGraphicFramePr>
          <p:nvPr>
            <p:extLst/>
          </p:nvPr>
        </p:nvGraphicFramePr>
        <p:xfrm>
          <a:off x="1614488" y="4572000"/>
          <a:ext cx="6234112" cy="912813"/>
        </p:xfrm>
        <a:graphic>
          <a:graphicData uri="http://schemas.openxmlformats.org/presentationml/2006/ole">
            <mc:AlternateContent xmlns:mc="http://schemas.openxmlformats.org/markup-compatibility/2006">
              <mc:Choice xmlns:v="urn:schemas-microsoft-com:vml" Requires="v">
                <p:oleObj spid="_x0000_s22548" name="Equation" r:id="rId3" imgW="1536700" imgH="228600" progId="Equation.DSMT4">
                  <p:embed/>
                </p:oleObj>
              </mc:Choice>
              <mc:Fallback>
                <p:oleObj name="Equation" r:id="rId3" imgW="1536700" imgH="228600" progId="Equation.DSMT4">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4572000"/>
                        <a:ext cx="6234112" cy="9128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23168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rgbClr val="0070C0"/>
                </a:solidFill>
                <a:latin typeface="Perpetua" pitchFamily="18" charset="0"/>
              </a:rPr>
              <a:t>Demonstration of superposition</a:t>
            </a:r>
            <a:endParaRPr lang="en-US" b="1" dirty="0">
              <a:solidFill>
                <a:srgbClr val="0070C0"/>
              </a:solidFill>
              <a:latin typeface="Perpetua" pitchFamily="18" charset="0"/>
            </a:endParaRPr>
          </a:p>
        </p:txBody>
      </p:sp>
      <p:pic>
        <p:nvPicPr>
          <p:cNvPr id="25602" name="Picture 2" descr="https://upload.wikimedia.org/wikipedia/commons/thumb/c/cd/Double-slit.svg/1920px-Double-slit.svg.png"/>
          <p:cNvPicPr>
            <a:picLocks noChangeAspect="1" noChangeArrowheads="1"/>
          </p:cNvPicPr>
          <p:nvPr/>
        </p:nvPicPr>
        <p:blipFill>
          <a:blip r:embed="rId2"/>
          <a:srcRect/>
          <a:stretch>
            <a:fillRect/>
          </a:stretch>
        </p:blipFill>
        <p:spPr bwMode="auto">
          <a:xfrm>
            <a:off x="657225" y="1905000"/>
            <a:ext cx="8486775" cy="4049586"/>
          </a:xfrm>
          <a:prstGeom prst="rect">
            <a:avLst/>
          </a:prstGeom>
          <a:noFill/>
        </p:spPr>
      </p:pic>
    </p:spTree>
    <p:extLst>
      <p:ext uri="{BB962C8B-B14F-4D97-AF65-F5344CB8AC3E}">
        <p14:creationId xmlns:p14="http://schemas.microsoft.com/office/powerpoint/2010/main" val="4212471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srcRect/>
          <a:stretch>
            <a:fillRect/>
          </a:stretch>
        </p:blipFill>
        <p:spPr bwMode="auto">
          <a:xfrm>
            <a:off x="182402" y="1371600"/>
            <a:ext cx="6904198" cy="5029200"/>
          </a:xfrm>
          <a:prstGeom prst="rect">
            <a:avLst/>
          </a:prstGeom>
          <a:noFill/>
          <a:ln w="9525">
            <a:noFill/>
            <a:miter lim="800000"/>
            <a:headEnd/>
            <a:tailEnd/>
          </a:ln>
          <a:effectLst/>
        </p:spPr>
      </p:pic>
      <p:sp>
        <p:nvSpPr>
          <p:cNvPr id="5" name="Rectangle 4"/>
          <p:cNvSpPr/>
          <p:nvPr/>
        </p:nvSpPr>
        <p:spPr>
          <a:xfrm>
            <a:off x="2895600" y="2761344"/>
            <a:ext cx="3810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259" name="Picture 3"/>
          <p:cNvPicPr>
            <a:picLocks noChangeAspect="1" noChangeArrowheads="1"/>
          </p:cNvPicPr>
          <p:nvPr/>
        </p:nvPicPr>
        <p:blipFill>
          <a:blip r:embed="rId4"/>
          <a:srcRect/>
          <a:stretch>
            <a:fillRect/>
          </a:stretch>
        </p:blipFill>
        <p:spPr bwMode="auto">
          <a:xfrm>
            <a:off x="6686550" y="2895600"/>
            <a:ext cx="628650" cy="2781300"/>
          </a:xfrm>
          <a:prstGeom prst="rect">
            <a:avLst/>
          </a:prstGeom>
          <a:noFill/>
          <a:ln w="9525">
            <a:noFill/>
            <a:miter lim="800000"/>
            <a:headEnd/>
            <a:tailEnd/>
          </a:ln>
          <a:effectLst/>
        </p:spPr>
      </p:pic>
      <p:sp>
        <p:nvSpPr>
          <p:cNvPr id="7" name="Rectangle 6"/>
          <p:cNvSpPr/>
          <p:nvPr/>
        </p:nvSpPr>
        <p:spPr>
          <a:xfrm>
            <a:off x="2971800" y="4343400"/>
            <a:ext cx="381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6260" name="Picture 4"/>
          <p:cNvPicPr>
            <a:picLocks noChangeAspect="1" noChangeArrowheads="1"/>
          </p:cNvPicPr>
          <p:nvPr/>
        </p:nvPicPr>
        <p:blipFill>
          <a:blip r:embed="rId5"/>
          <a:srcRect/>
          <a:stretch>
            <a:fillRect/>
          </a:stretch>
        </p:blipFill>
        <p:spPr bwMode="auto">
          <a:xfrm>
            <a:off x="6705600" y="1885950"/>
            <a:ext cx="619125" cy="2838450"/>
          </a:xfrm>
          <a:prstGeom prst="rect">
            <a:avLst/>
          </a:prstGeom>
          <a:noFill/>
          <a:ln w="9525">
            <a:noFill/>
            <a:miter lim="800000"/>
            <a:headEnd/>
            <a:tailEnd/>
          </a:ln>
          <a:effectLst/>
        </p:spPr>
      </p:pic>
      <p:pic>
        <p:nvPicPr>
          <p:cNvPr id="96261" name="Picture 5"/>
          <p:cNvPicPr>
            <a:picLocks noChangeAspect="1" noChangeArrowheads="1"/>
          </p:cNvPicPr>
          <p:nvPr/>
        </p:nvPicPr>
        <p:blipFill>
          <a:blip r:embed="rId6"/>
          <a:srcRect b="12929"/>
          <a:stretch>
            <a:fillRect/>
          </a:stretch>
        </p:blipFill>
        <p:spPr bwMode="auto">
          <a:xfrm>
            <a:off x="6781800" y="2413638"/>
            <a:ext cx="1219200" cy="2463162"/>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170426474"/>
              </p:ext>
            </p:extLst>
          </p:nvPr>
        </p:nvGraphicFramePr>
        <p:xfrm>
          <a:off x="4187825" y="3767138"/>
          <a:ext cx="2493963" cy="576262"/>
        </p:xfrm>
        <a:graphic>
          <a:graphicData uri="http://schemas.openxmlformats.org/presentationml/2006/ole">
            <mc:AlternateContent xmlns:mc="http://schemas.openxmlformats.org/markup-compatibility/2006">
              <mc:Choice xmlns:v="urn:schemas-microsoft-com:vml" Requires="v">
                <p:oleObj spid="_x0000_s23608" name="Equation" r:id="rId7" imgW="1193760" imgH="279360" progId="Equation.DSMT4">
                  <p:embed/>
                </p:oleObj>
              </mc:Choice>
              <mc:Fallback>
                <p:oleObj name="Equation" r:id="rId7" imgW="1193760" imgH="279360" progId="Equation.DSMT4">
                  <p:embed/>
                  <p:pic>
                    <p:nvPicPr>
                      <p:cNvPr id="2" name="Object 1"/>
                      <p:cNvPicPr>
                        <a:picLocks noChangeAspect="1" noChangeArrowheads="1"/>
                      </p:cNvPicPr>
                      <p:nvPr/>
                    </p:nvPicPr>
                    <p:blipFill>
                      <a:blip r:embed="rId8"/>
                      <a:srcRect/>
                      <a:stretch>
                        <a:fillRect/>
                      </a:stretch>
                    </p:blipFill>
                    <p:spPr bwMode="auto">
                      <a:xfrm>
                        <a:off x="4187825" y="3767138"/>
                        <a:ext cx="2493963" cy="576262"/>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3" name="Object 2"/>
          <p:cNvGraphicFramePr>
            <a:graphicFrameLocks noChangeAspect="1"/>
          </p:cNvGraphicFramePr>
          <p:nvPr>
            <p:extLst/>
          </p:nvPr>
        </p:nvGraphicFramePr>
        <p:xfrm>
          <a:off x="4114800" y="5924550"/>
          <a:ext cx="4929188" cy="854075"/>
        </p:xfrm>
        <a:graphic>
          <a:graphicData uri="http://schemas.openxmlformats.org/presentationml/2006/ole">
            <mc:AlternateContent xmlns:mc="http://schemas.openxmlformats.org/markup-compatibility/2006">
              <mc:Choice xmlns:v="urn:schemas-microsoft-com:vml" Requires="v">
                <p:oleObj spid="_x0000_s23609" name="Equation" r:id="rId9" imgW="3174840" imgH="558720" progId="Equation.DSMT4">
                  <p:embed/>
                </p:oleObj>
              </mc:Choice>
              <mc:Fallback>
                <p:oleObj name="Equation" r:id="rId9" imgW="3174840" imgH="558720" progId="Equation.DSMT4">
                  <p:embed/>
                  <p:pic>
                    <p:nvPicPr>
                      <p:cNvPr id="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924550"/>
                        <a:ext cx="4929188" cy="854075"/>
                      </a:xfrm>
                      <a:prstGeom prst="rect">
                        <a:avLst/>
                      </a:prstGeom>
                      <a:solidFill>
                        <a:schemeClr val="folHlink"/>
                      </a:solidFill>
                      <a:ln w="9525">
                        <a:solidFill>
                          <a:srgbClr val="99CCFF"/>
                        </a:solidFill>
                        <a:miter lim="800000"/>
                        <a:headEnd/>
                        <a:tailEnd/>
                      </a:ln>
                    </p:spPr>
                  </p:pic>
                </p:oleObj>
              </mc:Fallback>
            </mc:AlternateContent>
          </a:graphicData>
        </a:graphic>
      </p:graphicFrame>
      <p:cxnSp>
        <p:nvCxnSpPr>
          <p:cNvPr id="6" name="Straight Connector 5"/>
          <p:cNvCxnSpPr/>
          <p:nvPr/>
        </p:nvCxnSpPr>
        <p:spPr>
          <a:xfrm flipV="1">
            <a:off x="4343400" y="3429000"/>
            <a:ext cx="1828800" cy="12954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648200" y="3142344"/>
            <a:ext cx="1295400" cy="1734456"/>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8" name="Object 8"/>
          <p:cNvGraphicFramePr>
            <a:graphicFrameLocks noChangeAspect="1"/>
          </p:cNvGraphicFramePr>
          <p:nvPr>
            <p:extLst/>
          </p:nvPr>
        </p:nvGraphicFramePr>
        <p:xfrm>
          <a:off x="76200" y="6146456"/>
          <a:ext cx="3962400" cy="439987"/>
        </p:xfrm>
        <a:graphic>
          <a:graphicData uri="http://schemas.openxmlformats.org/presentationml/2006/ole">
            <mc:AlternateContent xmlns:mc="http://schemas.openxmlformats.org/markup-compatibility/2006">
              <mc:Choice xmlns:v="urn:schemas-microsoft-com:vml" Requires="v">
                <p:oleObj spid="_x0000_s23610" name="Equation" r:id="rId11" imgW="2819400" imgH="317500" progId="Equation.DSMT4">
                  <p:embed/>
                </p:oleObj>
              </mc:Choice>
              <mc:Fallback>
                <p:oleObj name="Equation" r:id="rId11" imgW="2819400" imgH="317500" progId="Equation.DSMT4">
                  <p:embed/>
                  <p:pic>
                    <p:nvPicPr>
                      <p:cNvPr id="1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6146456"/>
                        <a:ext cx="3962400" cy="439987"/>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19" name="TextBox 18"/>
          <p:cNvSpPr txBox="1"/>
          <p:nvPr/>
        </p:nvSpPr>
        <p:spPr>
          <a:xfrm>
            <a:off x="4572001" y="10108585"/>
            <a:ext cx="335026" cy="7417415"/>
          </a:xfrm>
          <a:prstGeom prst="rect">
            <a:avLst/>
          </a:prstGeom>
          <a:noFill/>
        </p:spPr>
        <p:txBody>
          <a:bodyPr wrap="square" rtlCol="0">
            <a:spAutoFit/>
          </a:bodyPr>
          <a:lstStyle/>
          <a:p>
            <a:r>
              <a:rPr lang="en-US" sz="2800" b="1" dirty="0" smtClean="0"/>
              <a:t>Interference term</a:t>
            </a:r>
            <a:endParaRPr lang="en-US" sz="2800" b="1" dirty="0"/>
          </a:p>
        </p:txBody>
      </p:sp>
    </p:spTree>
    <p:extLst>
      <p:ext uri="{BB962C8B-B14F-4D97-AF65-F5344CB8AC3E}">
        <p14:creationId xmlns:p14="http://schemas.microsoft.com/office/powerpoint/2010/main" val="6583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625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6260"/>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9625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626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latin typeface="Perpetua" pitchFamily="18" charset="0"/>
              </a:rPr>
              <a:t>Postulate 4</a:t>
            </a:r>
            <a:endParaRPr lang="en-US" sz="7200" dirty="0"/>
          </a:p>
        </p:txBody>
      </p:sp>
      <p:sp>
        <p:nvSpPr>
          <p:cNvPr id="3" name="Content Placeholder 2"/>
          <p:cNvSpPr>
            <a:spLocks noGrp="1"/>
          </p:cNvSpPr>
          <p:nvPr>
            <p:ph idx="1"/>
          </p:nvPr>
        </p:nvSpPr>
        <p:spPr/>
        <p:txBody>
          <a:bodyPr/>
          <a:lstStyle/>
          <a:p>
            <a:pPr marL="0" indent="0">
              <a:buNone/>
            </a:pPr>
            <a:r>
              <a:rPr lang="en-US" sz="5400" b="1" dirty="0">
                <a:solidFill>
                  <a:srgbClr val="002060"/>
                </a:solidFill>
                <a:latin typeface="Perpetua" pitchFamily="18" charset="0"/>
              </a:rPr>
              <a:t>Expectation </a:t>
            </a:r>
            <a:r>
              <a:rPr lang="en-US" sz="5400" b="1" dirty="0" smtClean="0">
                <a:solidFill>
                  <a:srgbClr val="002060"/>
                </a:solidFill>
                <a:latin typeface="Perpetua" pitchFamily="18" charset="0"/>
              </a:rPr>
              <a:t>Value</a:t>
            </a:r>
          </a:p>
          <a:p>
            <a:pPr marL="0" indent="0">
              <a:buNone/>
            </a:pPr>
            <a:r>
              <a:rPr lang="en-US" sz="5400" b="1" dirty="0" smtClean="0">
                <a:solidFill>
                  <a:srgbClr val="002060"/>
                </a:solidFill>
                <a:latin typeface="Perpetua" pitchFamily="18" charset="0"/>
              </a:rPr>
              <a:t>OR </a:t>
            </a:r>
          </a:p>
          <a:p>
            <a:pPr marL="0" indent="0">
              <a:buNone/>
            </a:pPr>
            <a:r>
              <a:rPr lang="en-US" sz="5400" b="1" dirty="0" smtClean="0">
                <a:solidFill>
                  <a:srgbClr val="002060"/>
                </a:solidFill>
                <a:latin typeface="Perpetua" pitchFamily="18" charset="0"/>
              </a:rPr>
              <a:t>Average value</a:t>
            </a:r>
            <a:endParaRPr lang="en-US" dirty="0"/>
          </a:p>
        </p:txBody>
      </p:sp>
    </p:spTree>
    <p:extLst>
      <p:ext uri="{BB962C8B-B14F-4D97-AF65-F5344CB8AC3E}">
        <p14:creationId xmlns:p14="http://schemas.microsoft.com/office/powerpoint/2010/main" val="473807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latin typeface="Perpetua" pitchFamily="18" charset="0"/>
              </a:rPr>
              <a:t>Postulate 4</a:t>
            </a:r>
            <a:endParaRPr lang="en-US" b="1" dirty="0">
              <a:latin typeface="Perpetua" pitchFamily="18" charset="0"/>
            </a:endParaRPr>
          </a:p>
        </p:txBody>
      </p:sp>
      <p:sp>
        <p:nvSpPr>
          <p:cNvPr id="7" name="TextBox 6"/>
          <p:cNvSpPr txBox="1"/>
          <p:nvPr/>
        </p:nvSpPr>
        <p:spPr>
          <a:xfrm>
            <a:off x="108858" y="1295400"/>
            <a:ext cx="8839200" cy="2246769"/>
          </a:xfrm>
          <a:prstGeom prst="rect">
            <a:avLst/>
          </a:prstGeom>
          <a:noFill/>
        </p:spPr>
        <p:txBody>
          <a:bodyPr wrap="square" rtlCol="0">
            <a:spAutoFit/>
          </a:bodyPr>
          <a:lstStyle/>
          <a:p>
            <a:endParaRPr lang="en-US" sz="2800" dirty="0" smtClean="0">
              <a:latin typeface="Perpetua" pitchFamily="18" charset="0"/>
            </a:endParaRPr>
          </a:p>
          <a:p>
            <a:endParaRPr lang="en-US" sz="2800" dirty="0" smtClean="0">
              <a:latin typeface="Perpetua" pitchFamily="18" charset="0"/>
            </a:endParaRPr>
          </a:p>
          <a:p>
            <a:pPr algn="just">
              <a:buFont typeface="Arial" pitchFamily="34" charset="0"/>
              <a:buChar char="•"/>
            </a:pPr>
            <a:r>
              <a:rPr lang="en-US" sz="2800" dirty="0" smtClean="0">
                <a:latin typeface="Perpetua" pitchFamily="18" charset="0"/>
              </a:rPr>
              <a:t> </a:t>
            </a:r>
            <a:r>
              <a:rPr lang="en-US" sz="2800" b="1" dirty="0" smtClean="0">
                <a:latin typeface="Perpetua" pitchFamily="18" charset="0"/>
              </a:rPr>
              <a:t>Let </a:t>
            </a:r>
            <a:r>
              <a:rPr lang="en-US" sz="2800" b="1" dirty="0" smtClean="0">
                <a:latin typeface="Perpetua" pitchFamily="18" charset="0"/>
                <a:sym typeface="Symbol"/>
              </a:rPr>
              <a:t></a:t>
            </a:r>
            <a:r>
              <a:rPr lang="en-US" sz="2800" b="1" baseline="-25000" dirty="0" smtClean="0">
                <a:latin typeface="Perpetua" pitchFamily="18" charset="0"/>
                <a:sym typeface="Symbol"/>
              </a:rPr>
              <a:t> </a:t>
            </a:r>
            <a:r>
              <a:rPr lang="en-US" sz="2800" b="1" dirty="0" smtClean="0">
                <a:latin typeface="Perpetua" pitchFamily="18" charset="0"/>
                <a:sym typeface="Symbol"/>
              </a:rPr>
              <a:t>(x) describe the </a:t>
            </a:r>
            <a:r>
              <a:rPr lang="en-US" sz="2800" b="1" dirty="0" err="1" smtClean="0">
                <a:latin typeface="Perpetua" pitchFamily="18" charset="0"/>
                <a:sym typeface="Symbol"/>
              </a:rPr>
              <a:t>wavefunction</a:t>
            </a:r>
            <a:r>
              <a:rPr lang="en-US" sz="2800" b="1" dirty="0" smtClean="0">
                <a:latin typeface="Perpetua" pitchFamily="18" charset="0"/>
                <a:sym typeface="Symbol"/>
              </a:rPr>
              <a:t> of a quantum system, </a:t>
            </a:r>
            <a:r>
              <a:rPr lang="en-US" sz="2800" b="1" dirty="0" smtClean="0">
                <a:latin typeface="Perpetua" pitchFamily="18" charset="0"/>
              </a:rPr>
              <a:t>average value of the position (x) is given by the expectation value integral:</a:t>
            </a:r>
            <a:endParaRPr lang="en-US" sz="2800" b="1" dirty="0">
              <a:latin typeface="Perpetua" pitchFamily="18" charset="0"/>
            </a:endParaRPr>
          </a:p>
        </p:txBody>
      </p:sp>
      <p:sp>
        <p:nvSpPr>
          <p:cNvPr id="4" name="TextBox 3"/>
          <p:cNvSpPr txBox="1"/>
          <p:nvPr/>
        </p:nvSpPr>
        <p:spPr>
          <a:xfrm>
            <a:off x="2819400" y="1066800"/>
            <a:ext cx="3860096" cy="646331"/>
          </a:xfrm>
          <a:prstGeom prst="rect">
            <a:avLst/>
          </a:prstGeom>
          <a:noFill/>
        </p:spPr>
        <p:txBody>
          <a:bodyPr wrap="none" rtlCol="0">
            <a:spAutoFit/>
          </a:bodyPr>
          <a:lstStyle/>
          <a:p>
            <a:r>
              <a:rPr lang="en-US" sz="3600" b="1" dirty="0" smtClean="0">
                <a:latin typeface="Perpetua" pitchFamily="18" charset="0"/>
              </a:rPr>
              <a:t>Expectation values</a:t>
            </a:r>
            <a:endParaRPr lang="en-US" sz="3600" b="1" dirty="0">
              <a:latin typeface="Perpetua" pitchFamily="18" charset="0"/>
            </a:endParaRPr>
          </a:p>
        </p:txBody>
      </p:sp>
      <p:graphicFrame>
        <p:nvGraphicFramePr>
          <p:cNvPr id="94210" name="Object 2"/>
          <p:cNvGraphicFramePr>
            <a:graphicFrameLocks noChangeAspect="1"/>
          </p:cNvGraphicFramePr>
          <p:nvPr>
            <p:extLst/>
          </p:nvPr>
        </p:nvGraphicFramePr>
        <p:xfrm>
          <a:off x="152400" y="3733800"/>
          <a:ext cx="4038600" cy="825091"/>
        </p:xfrm>
        <a:graphic>
          <a:graphicData uri="http://schemas.openxmlformats.org/presentationml/2006/ole">
            <mc:AlternateContent xmlns:mc="http://schemas.openxmlformats.org/markup-compatibility/2006">
              <mc:Choice xmlns:v="urn:schemas-microsoft-com:vml" Requires="v">
                <p:oleObj spid="_x0000_s24614" name="Equation" r:id="rId3" imgW="1346200" imgH="279400" progId="Equation.DSMT4">
                  <p:embed/>
                </p:oleObj>
              </mc:Choice>
              <mc:Fallback>
                <p:oleObj name="Equation" r:id="rId3" imgW="1346200" imgH="279400" progId="Equation.DSMT4">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4038600" cy="825091"/>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3" name="TextBox 2"/>
          <p:cNvSpPr txBox="1"/>
          <p:nvPr/>
        </p:nvSpPr>
        <p:spPr>
          <a:xfrm>
            <a:off x="2743200" y="6096000"/>
            <a:ext cx="4429418" cy="523220"/>
          </a:xfrm>
          <a:prstGeom prst="rect">
            <a:avLst/>
          </a:prstGeom>
          <a:noFill/>
        </p:spPr>
        <p:txBody>
          <a:bodyPr wrap="none" rtlCol="0">
            <a:spAutoFit/>
          </a:bodyPr>
          <a:lstStyle/>
          <a:p>
            <a:r>
              <a:rPr lang="en-US" sz="2800" b="1" dirty="0" smtClean="0">
                <a:latin typeface="Perpetua" pitchFamily="18" charset="0"/>
              </a:rPr>
              <a:t>Lets see some examples……</a:t>
            </a:r>
            <a:endParaRPr lang="en-US" sz="2800" b="1" dirty="0">
              <a:latin typeface="Perpetua" pitchFamily="18" charset="0"/>
            </a:endParaRPr>
          </a:p>
        </p:txBody>
      </p:sp>
      <p:graphicFrame>
        <p:nvGraphicFramePr>
          <p:cNvPr id="97299" name="Object 19"/>
          <p:cNvGraphicFramePr>
            <a:graphicFrameLocks noChangeAspect="1"/>
          </p:cNvGraphicFramePr>
          <p:nvPr>
            <p:extLst/>
          </p:nvPr>
        </p:nvGraphicFramePr>
        <p:xfrm>
          <a:off x="5257800" y="3741060"/>
          <a:ext cx="4038600" cy="825500"/>
        </p:xfrm>
        <a:graphic>
          <a:graphicData uri="http://schemas.openxmlformats.org/presentationml/2006/ole">
            <mc:AlternateContent xmlns:mc="http://schemas.openxmlformats.org/markup-compatibility/2006">
              <mc:Choice xmlns:v="urn:schemas-microsoft-com:vml" Requires="v">
                <p:oleObj spid="_x0000_s24615" name="Equation" r:id="rId5" imgW="1346200" imgH="279400" progId="Equation.DSMT4">
                  <p:embed/>
                </p:oleObj>
              </mc:Choice>
              <mc:Fallback>
                <p:oleObj name="Equation" r:id="rId5" imgW="1346200" imgH="279400" progId="Equation.DSMT4">
                  <p:embed/>
                  <p:pic>
                    <p:nvPicPr>
                      <p:cNvPr id="97299"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41060"/>
                        <a:ext cx="4038600" cy="825500"/>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5" name="TextBox 4"/>
          <p:cNvSpPr txBox="1"/>
          <p:nvPr/>
        </p:nvSpPr>
        <p:spPr>
          <a:xfrm>
            <a:off x="685800" y="4800600"/>
            <a:ext cx="8153400" cy="1200329"/>
          </a:xfrm>
          <a:prstGeom prst="rect">
            <a:avLst/>
          </a:prstGeom>
          <a:noFill/>
        </p:spPr>
        <p:txBody>
          <a:bodyPr wrap="square" rtlCol="0">
            <a:spAutoFit/>
          </a:bodyPr>
          <a:lstStyle/>
          <a:p>
            <a:r>
              <a:rPr lang="en-US" sz="2400" b="1" dirty="0" smtClean="0">
                <a:solidFill>
                  <a:srgbClr val="0070C0"/>
                </a:solidFill>
              </a:rPr>
              <a:t>Note the difference in two expressions above, difference in representation will be clear </a:t>
            </a:r>
          </a:p>
          <a:p>
            <a:r>
              <a:rPr lang="en-US" sz="2400" b="1" dirty="0" smtClean="0">
                <a:solidFill>
                  <a:srgbClr val="0070C0"/>
                </a:solidFill>
              </a:rPr>
              <a:t>soon </a:t>
            </a:r>
            <a:endParaRPr lang="en-US" sz="2400" b="1" dirty="0">
              <a:solidFill>
                <a:srgbClr val="0070C0"/>
              </a:solidFill>
            </a:endParaRPr>
          </a:p>
        </p:txBody>
      </p:sp>
    </p:spTree>
    <p:extLst>
      <p:ext uri="{BB962C8B-B14F-4D97-AF65-F5344CB8AC3E}">
        <p14:creationId xmlns:p14="http://schemas.microsoft.com/office/powerpoint/2010/main" val="11386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dirty="0" smtClean="0"/>
              <a:t>Quantum nature of energy of matter</a:t>
            </a:r>
            <a:endParaRPr lang="en-US" b="1" dirty="0"/>
          </a:p>
        </p:txBody>
      </p:sp>
    </p:spTree>
    <p:extLst>
      <p:ext uri="{BB962C8B-B14F-4D97-AF65-F5344CB8AC3E}">
        <p14:creationId xmlns:p14="http://schemas.microsoft.com/office/powerpoint/2010/main" val="124670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Shining light to a matter</a:t>
            </a:r>
            <a:endParaRPr lang="en-US" b="1" dirty="0"/>
          </a:p>
        </p:txBody>
      </p:sp>
      <p:sp>
        <p:nvSpPr>
          <p:cNvPr id="4" name="Rectangle 3"/>
          <p:cNvSpPr/>
          <p:nvPr/>
        </p:nvSpPr>
        <p:spPr>
          <a:xfrm>
            <a:off x="457200" y="3276600"/>
            <a:ext cx="129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a:t>
            </a:r>
          </a:p>
          <a:p>
            <a:pPr algn="ctr"/>
            <a:r>
              <a:rPr lang="en-US" dirty="0" smtClean="0"/>
              <a:t>SOURCE</a:t>
            </a:r>
            <a:endParaRPr lang="en-US" dirty="0"/>
          </a:p>
        </p:txBody>
      </p:sp>
      <p:sp>
        <p:nvSpPr>
          <p:cNvPr id="5" name="Right Arrow 4"/>
          <p:cNvSpPr/>
          <p:nvPr/>
        </p:nvSpPr>
        <p:spPr>
          <a:xfrm>
            <a:off x="1752600" y="3505200"/>
            <a:ext cx="3733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Can 7"/>
          <p:cNvSpPr/>
          <p:nvPr/>
        </p:nvSpPr>
        <p:spPr>
          <a:xfrm>
            <a:off x="5486400" y="2514600"/>
            <a:ext cx="14478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5486400" y="3352800"/>
            <a:ext cx="1447800" cy="9906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086600" y="3429000"/>
            <a:ext cx="1814856" cy="923330"/>
          </a:xfrm>
          <a:prstGeom prst="rect">
            <a:avLst/>
          </a:prstGeom>
          <a:noFill/>
        </p:spPr>
        <p:txBody>
          <a:bodyPr wrap="none" rtlCol="0">
            <a:spAutoFit/>
          </a:bodyPr>
          <a:lstStyle/>
          <a:p>
            <a:r>
              <a:rPr lang="en-US" b="1" dirty="0" smtClean="0"/>
              <a:t>Only </a:t>
            </a:r>
          </a:p>
          <a:p>
            <a:r>
              <a:rPr lang="en-US" b="1" dirty="0" smtClean="0"/>
              <a:t>Discrete Energies</a:t>
            </a:r>
          </a:p>
          <a:p>
            <a:r>
              <a:rPr lang="en-US" b="1" dirty="0" smtClean="0"/>
              <a:t>are absorbed</a:t>
            </a:r>
            <a:endParaRPr lang="en-US" b="1" dirty="0"/>
          </a:p>
        </p:txBody>
      </p:sp>
      <p:cxnSp>
        <p:nvCxnSpPr>
          <p:cNvPr id="12" name="Straight Arrow Connector 11"/>
          <p:cNvCxnSpPr/>
          <p:nvPr/>
        </p:nvCxnSpPr>
        <p:spPr>
          <a:xfrm flipV="1">
            <a:off x="6629400" y="4114800"/>
            <a:ext cx="990600" cy="1600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343400" y="5791200"/>
            <a:ext cx="4771627" cy="461665"/>
          </a:xfrm>
          <a:prstGeom prst="rect">
            <a:avLst/>
          </a:prstGeom>
          <a:noFill/>
        </p:spPr>
        <p:txBody>
          <a:bodyPr wrap="none" rtlCol="0">
            <a:spAutoFit/>
          </a:bodyPr>
          <a:lstStyle/>
          <a:p>
            <a:r>
              <a:rPr lang="en-US" sz="2400" b="1" dirty="0" smtClean="0"/>
              <a:t>Something Quantum inside Matter?</a:t>
            </a:r>
            <a:endParaRPr lang="en-US" sz="2400" b="1" dirty="0"/>
          </a:p>
        </p:txBody>
      </p:sp>
    </p:spTree>
    <p:extLst>
      <p:ext uri="{BB962C8B-B14F-4D97-AF65-F5344CB8AC3E}">
        <p14:creationId xmlns:p14="http://schemas.microsoft.com/office/powerpoint/2010/main" val="2587171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happens Inside?</a:t>
            </a:r>
            <a:endParaRPr lang="en-US" b="1" dirty="0"/>
          </a:p>
        </p:txBody>
      </p:sp>
      <p:sp>
        <p:nvSpPr>
          <p:cNvPr id="4" name="Can 3"/>
          <p:cNvSpPr/>
          <p:nvPr/>
        </p:nvSpPr>
        <p:spPr>
          <a:xfrm>
            <a:off x="4267200" y="2463800"/>
            <a:ext cx="2717800" cy="2971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4267200" y="3937000"/>
            <a:ext cx="2717800" cy="14732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Straight Connector 6"/>
          <p:cNvCxnSpPr/>
          <p:nvPr/>
        </p:nvCxnSpPr>
        <p:spPr>
          <a:xfrm flipV="1">
            <a:off x="5562600" y="5105400"/>
            <a:ext cx="685800" cy="381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5486400" y="4572000"/>
            <a:ext cx="685800" cy="3810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5791200" y="4914900"/>
            <a:ext cx="228600" cy="2667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12"/>
          <p:cNvSpPr/>
          <p:nvPr/>
        </p:nvSpPr>
        <p:spPr>
          <a:xfrm>
            <a:off x="1828800" y="4648200"/>
            <a:ext cx="3733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7315200" y="3937000"/>
            <a:ext cx="1713546" cy="1384995"/>
          </a:xfrm>
          <a:prstGeom prst="rect">
            <a:avLst/>
          </a:prstGeom>
          <a:noFill/>
        </p:spPr>
        <p:txBody>
          <a:bodyPr wrap="none" rtlCol="0">
            <a:spAutoFit/>
          </a:bodyPr>
          <a:lstStyle/>
          <a:p>
            <a:r>
              <a:rPr lang="en-US" sz="2800" b="1" dirty="0" smtClean="0"/>
              <a:t>Matter</a:t>
            </a:r>
          </a:p>
          <a:p>
            <a:r>
              <a:rPr lang="en-US" sz="2800" b="1" dirty="0" smtClean="0"/>
              <a:t>is</a:t>
            </a:r>
          </a:p>
          <a:p>
            <a:r>
              <a:rPr lang="en-US" sz="2800" b="1" dirty="0" smtClean="0"/>
              <a:t>Quantized</a:t>
            </a:r>
            <a:endParaRPr lang="en-US" sz="2800" b="1" dirty="0"/>
          </a:p>
        </p:txBody>
      </p:sp>
      <p:sp>
        <p:nvSpPr>
          <p:cNvPr id="15" name="TextBox 14"/>
          <p:cNvSpPr txBox="1"/>
          <p:nvPr/>
        </p:nvSpPr>
        <p:spPr>
          <a:xfrm>
            <a:off x="1752600" y="5791200"/>
            <a:ext cx="6309228" cy="369332"/>
          </a:xfrm>
          <a:prstGeom prst="rect">
            <a:avLst/>
          </a:prstGeom>
          <a:noFill/>
        </p:spPr>
        <p:txBody>
          <a:bodyPr wrap="none" rtlCol="0">
            <a:spAutoFit/>
          </a:bodyPr>
          <a:lstStyle/>
          <a:p>
            <a:r>
              <a:rPr lang="en-US" b="1" dirty="0" smtClean="0"/>
              <a:t>P.E. of atom is increased for a selective frequency by absorption </a:t>
            </a:r>
            <a:endParaRPr lang="en-US" b="1" dirty="0"/>
          </a:p>
        </p:txBody>
      </p:sp>
      <p:sp>
        <p:nvSpPr>
          <p:cNvPr id="16" name="Rounded Rectangle 15"/>
          <p:cNvSpPr/>
          <p:nvPr/>
        </p:nvSpPr>
        <p:spPr>
          <a:xfrm>
            <a:off x="2286000" y="6160532"/>
            <a:ext cx="5334000" cy="545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RECOLLECT HARMONIC OSCILLATOR: RESONANT FREQUENCY</a:t>
            </a:r>
            <a:endParaRPr lang="en-US" b="1" dirty="0"/>
          </a:p>
        </p:txBody>
      </p:sp>
    </p:spTree>
    <p:extLst>
      <p:ext uri="{BB962C8B-B14F-4D97-AF65-F5344CB8AC3E}">
        <p14:creationId xmlns:p14="http://schemas.microsoft.com/office/powerpoint/2010/main" val="41588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33333E-6 -1.11111E-6 L -0.00416 -0.06944 " pathEditMode="relative" rAng="0" ptsTypes="AA">
                                      <p:cBhvr>
                                        <p:cTn id="10" dur="2000" fill="hold"/>
                                        <p:tgtEl>
                                          <p:spTgt spid="12"/>
                                        </p:tgtEl>
                                        <p:attrNameLst>
                                          <p:attrName>ppt_x</p:attrName>
                                          <p:attrName>ppt_y</p:attrName>
                                        </p:attrNameLst>
                                      </p:cBhvr>
                                      <p:rCtr x="-208"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by spontaneous decay</a:t>
            </a:r>
            <a:endParaRPr lang="en-US" dirty="0"/>
          </a:p>
        </p:txBody>
      </p:sp>
      <p:sp>
        <p:nvSpPr>
          <p:cNvPr id="4" name="Can 3"/>
          <p:cNvSpPr/>
          <p:nvPr/>
        </p:nvSpPr>
        <p:spPr>
          <a:xfrm>
            <a:off x="2667000" y="2463800"/>
            <a:ext cx="2717800" cy="2971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2667000" y="3937000"/>
            <a:ext cx="2717800" cy="14732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 name="Straight Connector 5"/>
          <p:cNvCxnSpPr/>
          <p:nvPr/>
        </p:nvCxnSpPr>
        <p:spPr>
          <a:xfrm flipV="1">
            <a:off x="3962400" y="5105400"/>
            <a:ext cx="685800" cy="381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886200" y="4572000"/>
            <a:ext cx="685800" cy="38100"/>
          </a:xfrm>
          <a:prstGeom prst="line">
            <a:avLst/>
          </a:prstGeom>
        </p:spPr>
        <p:style>
          <a:lnRef idx="3">
            <a:schemeClr val="dk1"/>
          </a:lnRef>
          <a:fillRef idx="0">
            <a:schemeClr val="dk1"/>
          </a:fillRef>
          <a:effectRef idx="2">
            <a:schemeClr val="dk1"/>
          </a:effectRef>
          <a:fontRef idx="minor">
            <a:schemeClr val="tx1"/>
          </a:fontRef>
        </p:style>
      </p:cxnSp>
      <p:sp>
        <p:nvSpPr>
          <p:cNvPr id="9" name="Oval 8"/>
          <p:cNvSpPr/>
          <p:nvPr/>
        </p:nvSpPr>
        <p:spPr>
          <a:xfrm>
            <a:off x="4114800" y="4483100"/>
            <a:ext cx="228600" cy="2667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a:off x="4495800" y="4572000"/>
            <a:ext cx="28956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85185E-6 L 0.00417 0.08241 " pathEditMode="relative" rAng="0" ptsTypes="AA">
                                      <p:cBhvr>
                                        <p:cTn id="6" dur="2000" fill="hold"/>
                                        <p:tgtEl>
                                          <p:spTgt spid="9"/>
                                        </p:tgtEl>
                                        <p:attrNameLst>
                                          <p:attrName>ppt_x</p:attrName>
                                          <p:attrName>ppt_y</p:attrName>
                                        </p:attrNameLst>
                                      </p:cBhvr>
                                      <p:rCtr x="208" y="412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Bohr atom model</a:t>
            </a:r>
            <a:endParaRPr lang="en-US" b="1"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l="29735"/>
          <a:stretch>
            <a:fillRect/>
          </a:stretch>
        </p:blipFill>
        <p:spPr bwMode="auto">
          <a:xfrm>
            <a:off x="2971800" y="1447800"/>
            <a:ext cx="3821614" cy="36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6321" name="Object 1"/>
          <p:cNvGraphicFramePr>
            <a:graphicFrameLocks noChangeAspect="1"/>
          </p:cNvGraphicFramePr>
          <p:nvPr/>
        </p:nvGraphicFramePr>
        <p:xfrm>
          <a:off x="3810000" y="5334000"/>
          <a:ext cx="1873250" cy="1154113"/>
        </p:xfrm>
        <a:graphic>
          <a:graphicData uri="http://schemas.openxmlformats.org/presentationml/2006/ole">
            <mc:AlternateContent xmlns:mc="http://schemas.openxmlformats.org/markup-compatibility/2006">
              <mc:Choice xmlns:v="urn:schemas-microsoft-com:vml" Requires="v">
                <p:oleObj spid="_x0000_s7198" name="Equation" r:id="rId4" imgW="634725" imgH="393529" progId="Equation.DSMT4">
                  <p:embed/>
                </p:oleObj>
              </mc:Choice>
              <mc:Fallback>
                <p:oleObj name="Equation" r:id="rId4" imgW="634725" imgH="393529" progId="Equation.DSMT4">
                  <p:embed/>
                  <p:pic>
                    <p:nvPicPr>
                      <p:cNvPr id="5632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34000"/>
                        <a:ext cx="1873250" cy="11541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12452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Failure of Bohr Model</a:t>
            </a:r>
            <a:endParaRPr lang="en-US" b="1" dirty="0"/>
          </a:p>
        </p:txBody>
      </p:sp>
      <p:sp>
        <p:nvSpPr>
          <p:cNvPr id="4" name="TextBox 3"/>
          <p:cNvSpPr txBox="1"/>
          <p:nvPr/>
        </p:nvSpPr>
        <p:spPr>
          <a:xfrm>
            <a:off x="914400" y="2362200"/>
            <a:ext cx="7636386" cy="461665"/>
          </a:xfrm>
          <a:prstGeom prst="rect">
            <a:avLst/>
          </a:prstGeom>
          <a:noFill/>
        </p:spPr>
        <p:txBody>
          <a:bodyPr wrap="none" rtlCol="0">
            <a:spAutoFit/>
          </a:bodyPr>
          <a:lstStyle/>
          <a:p>
            <a:r>
              <a:rPr lang="en-US" sz="2400" b="1" dirty="0" smtClean="0"/>
              <a:t>Energy spectra of multi electron atoms it could not explain</a:t>
            </a:r>
            <a:endParaRPr lang="en-US" sz="2400" b="1" dirty="0"/>
          </a:p>
        </p:txBody>
      </p:sp>
      <p:sp>
        <p:nvSpPr>
          <p:cNvPr id="5" name="Rectangle 4"/>
          <p:cNvSpPr/>
          <p:nvPr/>
        </p:nvSpPr>
        <p:spPr>
          <a:xfrm>
            <a:off x="914400" y="3048000"/>
            <a:ext cx="7483986" cy="923330"/>
          </a:xfrm>
          <a:prstGeom prst="rect">
            <a:avLst/>
          </a:prstGeom>
        </p:spPr>
        <p:txBody>
          <a:bodyPr wrap="square">
            <a:spAutoFit/>
          </a:bodyPr>
          <a:lstStyle/>
          <a:p>
            <a:r>
              <a:rPr lang="en-US" b="1" dirty="0" smtClean="0"/>
              <a:t>This </a:t>
            </a:r>
            <a:r>
              <a:rPr lang="en-US" b="1" dirty="0"/>
              <a:t>theory could not explain the splitting of spectral lines in magnetic field (Zeeman effect) and in electric field (Stark effect). The intensity of these spectral lines was also not explained by the Bohr atomic model</a:t>
            </a:r>
            <a:r>
              <a:rPr lang="en-US" b="1" dirty="0" smtClean="0"/>
              <a:t>.</a:t>
            </a:r>
            <a:endParaRPr lang="en-US" b="1" dirty="0"/>
          </a:p>
        </p:txBody>
      </p:sp>
    </p:spTree>
    <p:extLst>
      <p:ext uri="{BB962C8B-B14F-4D97-AF65-F5344CB8AC3E}">
        <p14:creationId xmlns:p14="http://schemas.microsoft.com/office/powerpoint/2010/main" val="35821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5400" b="1" dirty="0" smtClean="0">
                <a:latin typeface="Perpetua" pitchFamily="18" charset="0"/>
              </a:rPr>
              <a:t>New mathematical framework is needed!</a:t>
            </a:r>
            <a:endParaRPr lang="en-US" sz="5400" b="1" dirty="0">
              <a:latin typeface="Perpetua" pitchFamily="18" charset="0"/>
            </a:endParaRPr>
          </a:p>
        </p:txBody>
      </p:sp>
    </p:spTree>
    <p:extLst>
      <p:ext uri="{BB962C8B-B14F-4D97-AF65-F5344CB8AC3E}">
        <p14:creationId xmlns:p14="http://schemas.microsoft.com/office/powerpoint/2010/main" val="468127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629</Words>
  <Application>Microsoft Office PowerPoint</Application>
  <PresentationFormat>On-screen Show (4:3)</PresentationFormat>
  <Paragraphs>106</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Perpetua</vt:lpstr>
      <vt:lpstr>Symbol</vt:lpstr>
      <vt:lpstr>Office Theme</vt:lpstr>
      <vt:lpstr>Equation</vt:lpstr>
      <vt:lpstr>Chapter 6 Quantum Physics</vt:lpstr>
      <vt:lpstr>RECAP: Quantum Physics</vt:lpstr>
      <vt:lpstr>Quantum nature of energy of matter</vt:lpstr>
      <vt:lpstr>Shining light to a matter</vt:lpstr>
      <vt:lpstr>What happens Inside?</vt:lpstr>
      <vt:lpstr>Emission by spontaneous decay</vt:lpstr>
      <vt:lpstr>Bohr atom model</vt:lpstr>
      <vt:lpstr>Failure of Bohr Model</vt:lpstr>
      <vt:lpstr>New mathematical framework is needed!</vt:lpstr>
      <vt:lpstr>New frame work to understand Quantum Physics</vt:lpstr>
      <vt:lpstr>State of physical system</vt:lpstr>
      <vt:lpstr>State of physical system</vt:lpstr>
      <vt:lpstr>PowerPoint Presentation</vt:lpstr>
      <vt:lpstr>Postulate 1</vt:lpstr>
      <vt:lpstr>Lets See Some Examples….</vt:lpstr>
      <vt:lpstr>Postulate 2</vt:lpstr>
      <vt:lpstr>Lets See Some Examples….</vt:lpstr>
      <vt:lpstr>Lets See Some Examples….</vt:lpstr>
      <vt:lpstr>How about *(x)(x)?</vt:lpstr>
      <vt:lpstr>Normalization</vt:lpstr>
      <vt:lpstr>Guess the dimension of wavefunction and probability density in 1-D!</vt:lpstr>
      <vt:lpstr>PowerPoint Presentation</vt:lpstr>
      <vt:lpstr>PowerPoint Presentation</vt:lpstr>
      <vt:lpstr>PowerPoint Presentation</vt:lpstr>
      <vt:lpstr>Postulate 3</vt:lpstr>
      <vt:lpstr>Demonstration of superposition</vt:lpstr>
      <vt:lpstr>PowerPoint Presentation</vt:lpstr>
      <vt:lpstr>Postulate 4</vt:lpstr>
      <vt:lpstr>Postulate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iitp</dc:creator>
  <cp:lastModifiedBy>HP</cp:lastModifiedBy>
  <cp:revision>19</cp:revision>
  <dcterms:created xsi:type="dcterms:W3CDTF">2019-11-14T15:12:02Z</dcterms:created>
  <dcterms:modified xsi:type="dcterms:W3CDTF">2022-02-16T06:32:09Z</dcterms:modified>
</cp:coreProperties>
</file>