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3" r:id="rId4"/>
    <p:sldId id="268" r:id="rId5"/>
    <p:sldId id="264" r:id="rId6"/>
    <p:sldId id="273" r:id="rId7"/>
    <p:sldId id="266" r:id="rId8"/>
    <p:sldId id="269" r:id="rId9"/>
    <p:sldId id="271" r:id="rId10"/>
    <p:sldId id="272" r:id="rId11"/>
    <p:sldId id="276" r:id="rId12"/>
    <p:sldId id="274" r:id="rId13"/>
    <p:sldId id="270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4D63-D40D-4B11-9E09-86963283984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PH603 Physics of Ultra-cold Atoms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645024"/>
            <a:ext cx="6400800" cy="2160240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chemeClr val="tx1"/>
                </a:solidFill>
              </a:rPr>
              <a:t>Raghavan</a:t>
            </a:r>
            <a:r>
              <a:rPr lang="en-IN" sz="2000" b="1" dirty="0" smtClean="0">
                <a:solidFill>
                  <a:schemeClr val="tx1"/>
                </a:solidFill>
              </a:rPr>
              <a:t> K E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Faculty, Department of Physics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IIT P, </a:t>
            </a:r>
            <a:r>
              <a:rPr lang="en-IN" sz="2000" b="1" dirty="0" err="1" smtClean="0">
                <a:solidFill>
                  <a:schemeClr val="tx1"/>
                </a:solidFill>
              </a:rPr>
              <a:t>Bihta</a:t>
            </a:r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605554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ULTRA COLD ATOMIC GAS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445224"/>
            <a:ext cx="2137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Lecture </a:t>
            </a:r>
            <a:r>
              <a:rPr lang="en-US" sz="4000" b="1" dirty="0" smtClean="0"/>
              <a:t>2</a:t>
            </a:r>
          </a:p>
          <a:p>
            <a:r>
              <a:rPr lang="en-US" sz="2400" b="1" dirty="0" smtClean="0"/>
              <a:t>9/03/23</a:t>
            </a:r>
            <a:r>
              <a:rPr lang="en-US" sz="2400" b="1" dirty="0" smtClean="0"/>
              <a:t>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4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level atom interacting with Light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38400" y="22860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180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3661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Atom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8680" y="32941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Stream of Photons</a:t>
            </a:r>
            <a:endParaRPr lang="en-IN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634918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855" y="2964870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8104" y="4572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are the possible phenomena’s?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Stimulated Absorption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Stimulated Emission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4181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Spontaneous Emission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93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Doppler Effect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857375"/>
            <a:ext cx="5695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303" y="404664"/>
            <a:ext cx="623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Doppler effect in radiation pressure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3461" y="1268760"/>
            <a:ext cx="349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Laser cooling in 1-D</a:t>
            </a:r>
            <a:endParaRPr lang="en-IN" sz="3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27584" y="3501008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716296" y="3501008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07904" y="3212976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268016" y="4653136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59632" y="6669360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211960" y="4653136"/>
            <a:ext cx="0" cy="198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7565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23629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07904" y="4077072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1920" y="39330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48264" y="5611887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7687" y="5539879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20119" y="5517232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915816" y="5589360"/>
            <a:ext cx="0" cy="108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508104" y="4869160"/>
            <a:ext cx="0" cy="180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67744" y="4891807"/>
            <a:ext cx="1519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6758" y="5107831"/>
            <a:ext cx="1617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31640" y="5157192"/>
            <a:ext cx="633670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40352" y="430529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0352" y="56734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236296" y="4659233"/>
            <a:ext cx="0" cy="497959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80312" y="47251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62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4" grpId="0"/>
      <p:bldP spid="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08846"/>
              </p:ext>
            </p:extLst>
          </p:nvPr>
        </p:nvGraphicFramePr>
        <p:xfrm>
          <a:off x="2133600" y="1143000"/>
          <a:ext cx="4937412" cy="4731686"/>
        </p:xfrm>
        <a:graphic>
          <a:graphicData uri="http://schemas.openxmlformats.org/drawingml/2006/table">
            <a:tbl>
              <a:tblPr/>
              <a:tblGrid>
                <a:gridCol w="647483"/>
                <a:gridCol w="1821223"/>
                <a:gridCol w="1234353"/>
                <a:gridCol w="1234353"/>
              </a:tblGrid>
              <a:tr h="48002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SI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Roll Number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Name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P/A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 dirty="0"/>
                        <a:t>1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2221PH23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SONALI JANA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 dirty="0"/>
                        <a:t>2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2112PH03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ANUJ GUPTA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2112PH15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NAYAN BISWAS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685752">
                <a:tc>
                  <a:txBody>
                    <a:bodyPr/>
                    <a:lstStyle/>
                    <a:p>
                      <a:r>
                        <a:rPr lang="en-IN" sz="1300"/>
                        <a:t>4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2112PH16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NILESH TIWARI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685752">
                <a:tc>
                  <a:txBody>
                    <a:bodyPr/>
                    <a:lstStyle/>
                    <a:p>
                      <a:r>
                        <a:rPr lang="en-IN" sz="1300"/>
                        <a:t>5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2112PH17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PEEYUSH SHARMA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6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2112PH19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PRERNA JOSHI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7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2112PH23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SOUNAK DUTTA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8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2112PH29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VENU GOSWAMI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26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1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3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794" y="116632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Cold is Ultra Cold?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30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+mn-lt"/>
                <a:cs typeface="Times New Roman" pitchFamily="18" charset="0"/>
              </a:rPr>
              <a:t>Bose-Einstein condensation</a:t>
            </a:r>
            <a:endParaRPr lang="en-IN" sz="36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24818"/>
              </p:ext>
            </p:extLst>
          </p:nvPr>
        </p:nvGraphicFramePr>
        <p:xfrm>
          <a:off x="2789865" y="2348880"/>
          <a:ext cx="3150287" cy="22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ph" r:id="rId3" imgW="4145760" imgH="2881440" progId="">
                  <p:embed/>
                </p:oleObj>
              </mc:Choice>
              <mc:Fallback>
                <p:oleObj name="Graph" r:id="rId3" imgW="4145760" imgH="2881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865" y="2348880"/>
                        <a:ext cx="3150287" cy="22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21000" y="4304090"/>
            <a:ext cx="1015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22787" y="4092818"/>
            <a:ext cx="14064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413" y="3881547"/>
            <a:ext cx="1666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120" y="3670275"/>
            <a:ext cx="1953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924" y="3459003"/>
            <a:ext cx="21360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3729" y="3247731"/>
            <a:ext cx="2344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65863" y="3036460"/>
            <a:ext cx="252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435" y="2825188"/>
            <a:ext cx="2682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3240" y="2613916"/>
            <a:ext cx="28650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21000" y="3934365"/>
            <a:ext cx="1036206" cy="369726"/>
            <a:chOff x="1669" y="2933"/>
            <a:chExt cx="1838" cy="1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1669" y="2933"/>
              <a:ext cx="921" cy="1001"/>
            </a:xfrm>
            <a:custGeom>
              <a:avLst/>
              <a:gdLst>
                <a:gd name="T0" fmla="*/ 0 w 921"/>
                <a:gd name="T1" fmla="*/ 1001 h 1001"/>
                <a:gd name="T2" fmla="*/ 145 w 921"/>
                <a:gd name="T3" fmla="*/ 908 h 1001"/>
                <a:gd name="T4" fmla="*/ 319 w 921"/>
                <a:gd name="T5" fmla="*/ 711 h 1001"/>
                <a:gd name="T6" fmla="*/ 608 w 921"/>
                <a:gd name="T7" fmla="*/ 261 h 1001"/>
                <a:gd name="T8" fmla="*/ 711 w 921"/>
                <a:gd name="T9" fmla="*/ 126 h 1001"/>
                <a:gd name="T10" fmla="*/ 809 w 921"/>
                <a:gd name="T11" fmla="*/ 33 h 1001"/>
                <a:gd name="T12" fmla="*/ 921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0" y="1001"/>
                  </a:moveTo>
                  <a:cubicBezTo>
                    <a:pt x="24" y="985"/>
                    <a:pt x="90" y="956"/>
                    <a:pt x="145" y="908"/>
                  </a:cubicBezTo>
                  <a:cubicBezTo>
                    <a:pt x="199" y="860"/>
                    <a:pt x="243" y="818"/>
                    <a:pt x="319" y="711"/>
                  </a:cubicBezTo>
                  <a:cubicBezTo>
                    <a:pt x="395" y="604"/>
                    <a:pt x="542" y="359"/>
                    <a:pt x="608" y="261"/>
                  </a:cubicBezTo>
                  <a:cubicBezTo>
                    <a:pt x="673" y="163"/>
                    <a:pt x="679" y="163"/>
                    <a:pt x="711" y="126"/>
                  </a:cubicBezTo>
                  <a:cubicBezTo>
                    <a:pt x="744" y="88"/>
                    <a:pt x="774" y="53"/>
                    <a:pt x="809" y="33"/>
                  </a:cubicBezTo>
                  <a:cubicBezTo>
                    <a:pt x="845" y="12"/>
                    <a:pt x="883" y="6"/>
                    <a:pt x="921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2586" y="2933"/>
              <a:ext cx="921" cy="1001"/>
            </a:xfrm>
            <a:custGeom>
              <a:avLst/>
              <a:gdLst>
                <a:gd name="T0" fmla="*/ 921 w 921"/>
                <a:gd name="T1" fmla="*/ 1001 h 1001"/>
                <a:gd name="T2" fmla="*/ 776 w 921"/>
                <a:gd name="T3" fmla="*/ 908 h 1001"/>
                <a:gd name="T4" fmla="*/ 602 w 921"/>
                <a:gd name="T5" fmla="*/ 711 h 1001"/>
                <a:gd name="T6" fmla="*/ 313 w 921"/>
                <a:gd name="T7" fmla="*/ 261 h 1001"/>
                <a:gd name="T8" fmla="*/ 210 w 921"/>
                <a:gd name="T9" fmla="*/ 126 h 1001"/>
                <a:gd name="T10" fmla="*/ 112 w 921"/>
                <a:gd name="T11" fmla="*/ 33 h 1001"/>
                <a:gd name="T12" fmla="*/ 0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921" y="1001"/>
                  </a:moveTo>
                  <a:cubicBezTo>
                    <a:pt x="897" y="985"/>
                    <a:pt x="831" y="956"/>
                    <a:pt x="776" y="908"/>
                  </a:cubicBezTo>
                  <a:cubicBezTo>
                    <a:pt x="722" y="860"/>
                    <a:pt x="678" y="818"/>
                    <a:pt x="602" y="711"/>
                  </a:cubicBezTo>
                  <a:cubicBezTo>
                    <a:pt x="526" y="604"/>
                    <a:pt x="379" y="359"/>
                    <a:pt x="313" y="261"/>
                  </a:cubicBezTo>
                  <a:cubicBezTo>
                    <a:pt x="248" y="163"/>
                    <a:pt x="242" y="163"/>
                    <a:pt x="210" y="126"/>
                  </a:cubicBezTo>
                  <a:cubicBezTo>
                    <a:pt x="177" y="88"/>
                    <a:pt x="147" y="53"/>
                    <a:pt x="112" y="33"/>
                  </a:cubicBezTo>
                  <a:cubicBezTo>
                    <a:pt x="76" y="12"/>
                    <a:pt x="38" y="6"/>
                    <a:pt x="0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9" name="Straight Connector 18"/>
          <p:cNvCxnSpPr>
            <a:stCxn id="17" idx="0"/>
          </p:cNvCxnSpPr>
          <p:nvPr/>
        </p:nvCxnSpPr>
        <p:spPr>
          <a:xfrm>
            <a:off x="3821000" y="4304090"/>
            <a:ext cx="1036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5085184"/>
            <a:ext cx="888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BEC is a phenomena in which, below a critical temperature Tc, a macroscopic number of bosons occupies lowest energy state</a:t>
            </a:r>
            <a:endParaRPr lang="en-IN" sz="24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319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PREDICTION BY BOSE………………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6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2215405"/>
            <a:ext cx="8229600" cy="4525963"/>
          </a:xfrm>
        </p:spPr>
        <p:txBody>
          <a:bodyPr/>
          <a:lstStyle/>
          <a:p>
            <a:r>
              <a:rPr lang="en-IN" b="1" dirty="0" smtClean="0"/>
              <a:t>Quantum Behaviour of Light</a:t>
            </a:r>
          </a:p>
          <a:p>
            <a:endParaRPr lang="en-IN" b="1" dirty="0"/>
          </a:p>
          <a:p>
            <a:r>
              <a:rPr lang="en-IN" b="1" dirty="0" smtClean="0"/>
              <a:t>Quantum matter</a:t>
            </a:r>
          </a:p>
          <a:p>
            <a:endParaRPr lang="en-IN" b="1" dirty="0"/>
          </a:p>
          <a:p>
            <a:r>
              <a:rPr lang="en-IN" b="1" dirty="0" smtClean="0"/>
              <a:t>Quantum gas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464014" y="427311"/>
            <a:ext cx="39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err="1" smtClean="0">
                <a:solidFill>
                  <a:srgbClr val="0070C0"/>
                </a:solidFill>
              </a:rPr>
              <a:t>Ultracold</a:t>
            </a:r>
            <a:r>
              <a:rPr lang="en-IN" sz="4400" b="1" dirty="0" smtClean="0">
                <a:solidFill>
                  <a:srgbClr val="0070C0"/>
                </a:solidFill>
              </a:rPr>
              <a:t> atoms</a:t>
            </a:r>
            <a:endParaRPr lang="en-I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Interesting experiment by Prof. </a:t>
            </a:r>
            <a:r>
              <a:rPr lang="en-US" b="1" dirty="0" err="1" smtClean="0"/>
              <a:t>Ashkin</a:t>
            </a:r>
            <a:r>
              <a:rPr lang="en-US" b="1" dirty="0" smtClean="0"/>
              <a:t> and his team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438400" y="23622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942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4423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Atom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8680" y="33703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Stream of Photons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572000"/>
            <a:ext cx="575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Atoms got deflected by laser beam ………………………..HOW?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2456" y="5486400"/>
            <a:ext cx="269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 was very directional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39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/>
              <a:t>Resonances in systems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 Pendulum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Spring mass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LCR  Systems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ATOMIC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649" y="2780928"/>
            <a:ext cx="5388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Radiation Pressure from Light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568986"/>
            <a:ext cx="638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LIGHT   interacts with  ATOMS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41101" y="404664"/>
            <a:ext cx="776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chemeClr val="accent1"/>
                </a:solidFill>
              </a:rPr>
              <a:t>Possibility of Cooling of atoms by Light?</a:t>
            </a:r>
            <a:endParaRPr lang="en-IN" sz="3600" b="1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4293096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64088" y="4725144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2005" y="5373216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Atom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530120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Stream of Photons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111561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v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579613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5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using 2 level system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667000"/>
            <a:ext cx="28956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35052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0670" y="44196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7102</TotalTime>
  <Words>285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Graph</vt:lpstr>
      <vt:lpstr>PH603 Physics of Ultra-cold Atoms</vt:lpstr>
      <vt:lpstr>PowerPoint Presentation</vt:lpstr>
      <vt:lpstr>PowerPoint Presentation</vt:lpstr>
      <vt:lpstr>Bose-Einstein condensation</vt:lpstr>
      <vt:lpstr>PowerPoint Presentation</vt:lpstr>
      <vt:lpstr>Interesting experiment by Prof. Ashkin and his team</vt:lpstr>
      <vt:lpstr>Resonances in systems</vt:lpstr>
      <vt:lpstr>PowerPoint Presentation</vt:lpstr>
      <vt:lpstr>Model using 2 level system</vt:lpstr>
      <vt:lpstr>Two level atom interacting with Light</vt:lpstr>
      <vt:lpstr>PowerPoint Presentation</vt:lpstr>
      <vt:lpstr>Doppler Effect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PH603 Physics of Ultra-cold Atoms</dc:title>
  <dc:creator>iitp</dc:creator>
  <cp:lastModifiedBy>IITP</cp:lastModifiedBy>
  <cp:revision>9</cp:revision>
  <dcterms:created xsi:type="dcterms:W3CDTF">2020-01-06T10:22:35Z</dcterms:created>
  <dcterms:modified xsi:type="dcterms:W3CDTF">2023-03-09T10:24:04Z</dcterms:modified>
</cp:coreProperties>
</file>