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3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3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5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9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2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4D63-D40D-4B11-9E09-86963283984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7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823"/>
            <a:ext cx="7772400" cy="1470025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PH603 Physics of Ultra-cold Atoms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645024"/>
            <a:ext cx="6400800" cy="2160240"/>
          </a:xfrm>
        </p:spPr>
        <p:txBody>
          <a:bodyPr>
            <a:normAutofit/>
          </a:bodyPr>
          <a:lstStyle/>
          <a:p>
            <a:endParaRPr lang="en-IN" sz="2000" b="1" dirty="0">
              <a:solidFill>
                <a:schemeClr val="tx1"/>
              </a:solidFill>
            </a:endParaRPr>
          </a:p>
          <a:p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2605554"/>
            <a:ext cx="335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</a:rPr>
              <a:t>ULTRA COLD ATOMIC ALKALI GAS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3068960"/>
            <a:ext cx="528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LEVEL 6: ADVANCED AS WELL AS VERY  FUNDMENTAL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469" y="5206651"/>
            <a:ext cx="5818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Season 4, Lecture 1 (S4,L1)</a:t>
            </a:r>
          </a:p>
        </p:txBody>
      </p:sp>
    </p:spTree>
    <p:extLst>
      <p:ext uri="{BB962C8B-B14F-4D97-AF65-F5344CB8AC3E}">
        <p14:creationId xmlns:p14="http://schemas.microsoft.com/office/powerpoint/2010/main" val="37342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CBF-6EAA-4FCA-BECF-9A1A425A2D6C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4848" y="836712"/>
            <a:ext cx="8229600" cy="1143000"/>
          </a:xfrm>
        </p:spPr>
        <p:txBody>
          <a:bodyPr/>
          <a:lstStyle/>
          <a:p>
            <a:r>
              <a:rPr lang="en-US" sz="3600" b="1" dirty="0">
                <a:latin typeface="+mn-lt"/>
                <a:cs typeface="Times New Roman" pitchFamily="18" charset="0"/>
              </a:rPr>
              <a:t>Bose-Einstein condensation</a:t>
            </a:r>
            <a:endParaRPr lang="en-IN" sz="36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9865" y="2348880"/>
          <a:ext cx="3150287" cy="22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145760" imgH="2881440" progId="">
                  <p:embed/>
                </p:oleObj>
              </mc:Choice>
              <mc:Fallback>
                <p:oleObj name="Graph" r:id="rId2" imgW="4145760" imgH="2881440" progId="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865" y="2348880"/>
                        <a:ext cx="3150287" cy="22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21000" y="4304090"/>
            <a:ext cx="1015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22787" y="4092818"/>
            <a:ext cx="14064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8413" y="3881547"/>
            <a:ext cx="16669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52120" y="3670275"/>
            <a:ext cx="1953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47924" y="3459003"/>
            <a:ext cx="21360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43729" y="3247731"/>
            <a:ext cx="2344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65863" y="3036460"/>
            <a:ext cx="25264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87435" y="2825188"/>
            <a:ext cx="2682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83240" y="2613916"/>
            <a:ext cx="28650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821000" y="3934365"/>
            <a:ext cx="1036206" cy="369726"/>
            <a:chOff x="1669" y="2933"/>
            <a:chExt cx="1838" cy="100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1669" y="2933"/>
              <a:ext cx="921" cy="1001"/>
            </a:xfrm>
            <a:custGeom>
              <a:avLst/>
              <a:gdLst>
                <a:gd name="T0" fmla="*/ 0 w 921"/>
                <a:gd name="T1" fmla="*/ 1001 h 1001"/>
                <a:gd name="T2" fmla="*/ 145 w 921"/>
                <a:gd name="T3" fmla="*/ 908 h 1001"/>
                <a:gd name="T4" fmla="*/ 319 w 921"/>
                <a:gd name="T5" fmla="*/ 711 h 1001"/>
                <a:gd name="T6" fmla="*/ 608 w 921"/>
                <a:gd name="T7" fmla="*/ 261 h 1001"/>
                <a:gd name="T8" fmla="*/ 711 w 921"/>
                <a:gd name="T9" fmla="*/ 126 h 1001"/>
                <a:gd name="T10" fmla="*/ 809 w 921"/>
                <a:gd name="T11" fmla="*/ 33 h 1001"/>
                <a:gd name="T12" fmla="*/ 921 w 921"/>
                <a:gd name="T13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1001">
                  <a:moveTo>
                    <a:pt x="0" y="1001"/>
                  </a:moveTo>
                  <a:cubicBezTo>
                    <a:pt x="24" y="985"/>
                    <a:pt x="90" y="956"/>
                    <a:pt x="145" y="908"/>
                  </a:cubicBezTo>
                  <a:cubicBezTo>
                    <a:pt x="199" y="860"/>
                    <a:pt x="243" y="818"/>
                    <a:pt x="319" y="711"/>
                  </a:cubicBezTo>
                  <a:cubicBezTo>
                    <a:pt x="395" y="604"/>
                    <a:pt x="542" y="359"/>
                    <a:pt x="608" y="261"/>
                  </a:cubicBezTo>
                  <a:cubicBezTo>
                    <a:pt x="673" y="163"/>
                    <a:pt x="679" y="163"/>
                    <a:pt x="711" y="126"/>
                  </a:cubicBezTo>
                  <a:cubicBezTo>
                    <a:pt x="744" y="88"/>
                    <a:pt x="774" y="53"/>
                    <a:pt x="809" y="33"/>
                  </a:cubicBezTo>
                  <a:cubicBezTo>
                    <a:pt x="845" y="12"/>
                    <a:pt x="883" y="6"/>
                    <a:pt x="921" y="0"/>
                  </a:cubicBezTo>
                </a:path>
              </a:pathLst>
            </a:custGeom>
            <a:grp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" name="Freeform 47"/>
            <p:cNvSpPr>
              <a:spLocks/>
            </p:cNvSpPr>
            <p:nvPr/>
          </p:nvSpPr>
          <p:spPr bwMode="auto">
            <a:xfrm>
              <a:off x="2586" y="2933"/>
              <a:ext cx="921" cy="1001"/>
            </a:xfrm>
            <a:custGeom>
              <a:avLst/>
              <a:gdLst>
                <a:gd name="T0" fmla="*/ 921 w 921"/>
                <a:gd name="T1" fmla="*/ 1001 h 1001"/>
                <a:gd name="T2" fmla="*/ 776 w 921"/>
                <a:gd name="T3" fmla="*/ 908 h 1001"/>
                <a:gd name="T4" fmla="*/ 602 w 921"/>
                <a:gd name="T5" fmla="*/ 711 h 1001"/>
                <a:gd name="T6" fmla="*/ 313 w 921"/>
                <a:gd name="T7" fmla="*/ 261 h 1001"/>
                <a:gd name="T8" fmla="*/ 210 w 921"/>
                <a:gd name="T9" fmla="*/ 126 h 1001"/>
                <a:gd name="T10" fmla="*/ 112 w 921"/>
                <a:gd name="T11" fmla="*/ 33 h 1001"/>
                <a:gd name="T12" fmla="*/ 0 w 921"/>
                <a:gd name="T13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1001">
                  <a:moveTo>
                    <a:pt x="921" y="1001"/>
                  </a:moveTo>
                  <a:cubicBezTo>
                    <a:pt x="897" y="985"/>
                    <a:pt x="831" y="956"/>
                    <a:pt x="776" y="908"/>
                  </a:cubicBezTo>
                  <a:cubicBezTo>
                    <a:pt x="722" y="860"/>
                    <a:pt x="678" y="818"/>
                    <a:pt x="602" y="711"/>
                  </a:cubicBezTo>
                  <a:cubicBezTo>
                    <a:pt x="526" y="604"/>
                    <a:pt x="379" y="359"/>
                    <a:pt x="313" y="261"/>
                  </a:cubicBezTo>
                  <a:cubicBezTo>
                    <a:pt x="248" y="163"/>
                    <a:pt x="242" y="163"/>
                    <a:pt x="210" y="126"/>
                  </a:cubicBezTo>
                  <a:cubicBezTo>
                    <a:pt x="177" y="88"/>
                    <a:pt x="147" y="53"/>
                    <a:pt x="112" y="33"/>
                  </a:cubicBezTo>
                  <a:cubicBezTo>
                    <a:pt x="76" y="12"/>
                    <a:pt x="38" y="6"/>
                    <a:pt x="0" y="0"/>
                  </a:cubicBezTo>
                </a:path>
              </a:pathLst>
            </a:custGeom>
            <a:grp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19" name="Straight Connector 18"/>
          <p:cNvCxnSpPr>
            <a:stCxn id="17" idx="0"/>
          </p:cNvCxnSpPr>
          <p:nvPr/>
        </p:nvCxnSpPr>
        <p:spPr>
          <a:xfrm>
            <a:off x="3821000" y="4304090"/>
            <a:ext cx="1036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520" y="5085184"/>
            <a:ext cx="8880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cs typeface="Times New Roman" pitchFamily="18" charset="0"/>
              </a:rPr>
              <a:t>BEC is a phenomena in which, below a critical temperature Tc, a macroscopic number of bosons occupies lowest energy state</a:t>
            </a:r>
            <a:endParaRPr lang="en-IN" sz="24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85800"/>
            <a:ext cx="319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PREDICTION BY BOSE………………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1506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976" y="2215405"/>
            <a:ext cx="8229600" cy="4525963"/>
          </a:xfrm>
        </p:spPr>
        <p:txBody>
          <a:bodyPr/>
          <a:lstStyle/>
          <a:p>
            <a:r>
              <a:rPr lang="en-IN" b="1" dirty="0"/>
              <a:t>Quantum Behaviour of Light</a:t>
            </a:r>
          </a:p>
          <a:p>
            <a:endParaRPr lang="en-IN" b="1" dirty="0"/>
          </a:p>
          <a:p>
            <a:r>
              <a:rPr lang="en-IN" b="1" dirty="0"/>
              <a:t>Quantum matter</a:t>
            </a:r>
          </a:p>
          <a:p>
            <a:endParaRPr lang="en-IN" b="1" dirty="0"/>
          </a:p>
          <a:p>
            <a:r>
              <a:rPr lang="en-IN" b="1" dirty="0"/>
              <a:t>Quantum gas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464014" y="427311"/>
            <a:ext cx="3908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 err="1">
                <a:solidFill>
                  <a:srgbClr val="0070C0"/>
                </a:solidFill>
              </a:rPr>
              <a:t>Ultracold</a:t>
            </a:r>
            <a:r>
              <a:rPr lang="en-IN" sz="4400" b="1" dirty="0">
                <a:solidFill>
                  <a:srgbClr val="0070C0"/>
                </a:solidFill>
              </a:rPr>
              <a:t> atoms</a:t>
            </a:r>
          </a:p>
        </p:txBody>
      </p:sp>
    </p:spTree>
    <p:extLst>
      <p:ext uri="{BB962C8B-B14F-4D97-AF65-F5344CB8AC3E}">
        <p14:creationId xmlns:p14="http://schemas.microsoft.com/office/powerpoint/2010/main" val="10322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level atom interacting with Light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2286000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86672" y="2718048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24589" y="3366120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Atom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8680" y="329411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Stream of Photons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0" y="2634918"/>
            <a:ext cx="563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855" y="2964870"/>
            <a:ext cx="563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48104" y="45720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are the possible phenomena’s?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Stimulated Absorption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Stimulated Emission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4181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Spontaneous Emission</a:t>
            </a:r>
          </a:p>
        </p:txBody>
      </p:sp>
    </p:spTree>
    <p:extLst>
      <p:ext uri="{BB962C8B-B14F-4D97-AF65-F5344CB8AC3E}">
        <p14:creationId xmlns:p14="http://schemas.microsoft.com/office/powerpoint/2010/main" val="18993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81" y="857250"/>
            <a:ext cx="8934719" cy="857250"/>
          </a:xfrm>
        </p:spPr>
        <p:txBody>
          <a:bodyPr>
            <a:normAutofit fontScale="90000"/>
          </a:bodyPr>
          <a:lstStyle/>
          <a:p>
            <a:r>
              <a:rPr lang="en-IN" b="1" u="sng" dirty="0">
                <a:solidFill>
                  <a:srgbClr val="002060"/>
                </a:solidFill>
                <a:latin typeface="Arial Black" pitchFamily="34" charset="0"/>
              </a:rPr>
              <a:t>2</a:t>
            </a:r>
            <a:r>
              <a:rPr lang="en-IN" b="1" u="sng" baseline="30000" dirty="0">
                <a:solidFill>
                  <a:srgbClr val="002060"/>
                </a:solidFill>
                <a:latin typeface="Arial Black" pitchFamily="34" charset="0"/>
              </a:rPr>
              <a:t>nd</a:t>
            </a:r>
            <a:r>
              <a:rPr lang="en-IN" b="1" u="sng" dirty="0">
                <a:solidFill>
                  <a:srgbClr val="002060"/>
                </a:solidFill>
                <a:latin typeface="Arial Black" pitchFamily="34" charset="0"/>
              </a:rPr>
              <a:t> Course Instructor for Physics of Ultra Cold Atoms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244291" cy="251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Dr.</a:t>
            </a:r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 Raghavan K Easwaran, MCF (Marie Curie Fellow), </a:t>
            </a:r>
            <a:r>
              <a:rPr lang="en-IN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IFRAFellow</a:t>
            </a:r>
            <a:endParaRPr lang="en-IN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PhD (France, Paris) PDF(Nottingham, UK), </a:t>
            </a:r>
          </a:p>
          <a:p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Marie Curie Fellow (PhD) European Union (EU), IFRAF, Paris</a:t>
            </a:r>
          </a:p>
          <a:p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UG (IIT  Madras)</a:t>
            </a:r>
          </a:p>
          <a:p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Associate Professor</a:t>
            </a:r>
          </a:p>
          <a:p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Department of Physics</a:t>
            </a:r>
          </a:p>
          <a:p>
            <a:r>
              <a:rPr lang="en-IN" b="1" dirty="0">
                <a:solidFill>
                  <a:srgbClr val="0070C0"/>
                </a:solidFill>
                <a:latin typeface="Book Antiqua" panose="02040602050305030304" pitchFamily="18" charset="0"/>
              </a:rPr>
              <a:t>Indian Institute of Technology Patna</a:t>
            </a:r>
          </a:p>
          <a:p>
            <a:r>
              <a:rPr lang="en-IN" b="1" dirty="0">
                <a:latin typeface="Book Antiqua" panose="02040602050305030304" pitchFamily="18" charset="0"/>
              </a:rPr>
              <a:t>www.raghavanke.com</a:t>
            </a:r>
          </a:p>
          <a:p>
            <a:endParaRPr lang="en-IN" sz="1350" dirty="0"/>
          </a:p>
        </p:txBody>
      </p:sp>
      <p:sp>
        <p:nvSpPr>
          <p:cNvPr id="11" name="Rectangle 10"/>
          <p:cNvSpPr/>
          <p:nvPr/>
        </p:nvSpPr>
        <p:spPr>
          <a:xfrm>
            <a:off x="2895600" y="5391144"/>
            <a:ext cx="3775434" cy="5749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Season4: PH603</a:t>
            </a:r>
          </a:p>
        </p:txBody>
      </p:sp>
    </p:spTree>
    <p:extLst>
      <p:ext uri="{BB962C8B-B14F-4D97-AF65-F5344CB8AC3E}">
        <p14:creationId xmlns:p14="http://schemas.microsoft.com/office/powerpoint/2010/main" val="240762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859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7C9066-BEBB-74E9-F46F-5DE36B1E7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796327"/>
              </p:ext>
            </p:extLst>
          </p:nvPr>
        </p:nvGraphicFramePr>
        <p:xfrm>
          <a:off x="762000" y="5398"/>
          <a:ext cx="7391400" cy="6776402"/>
        </p:xfrm>
        <a:graphic>
          <a:graphicData uri="http://schemas.openxmlformats.org/drawingml/2006/table">
            <a:tbl>
              <a:tblPr/>
              <a:tblGrid>
                <a:gridCol w="1478280">
                  <a:extLst>
                    <a:ext uri="{9D8B030D-6E8A-4147-A177-3AD203B41FA5}">
                      <a16:colId xmlns:a16="http://schemas.microsoft.com/office/drawing/2014/main" val="4128896318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812087756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3924899729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1070354764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1289834894"/>
                    </a:ext>
                  </a:extLst>
                </a:gridCol>
              </a:tblGrid>
              <a:tr h="444282"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b="1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Lec1</a:t>
                      </a:r>
                      <a:endParaRPr lang="en-IN" sz="1600" b="1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008443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1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1921PH19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SAUMYASHREE BARAL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19460"/>
                  </a:ext>
                </a:extLst>
              </a:tr>
              <a:tr h="411514">
                <a:tc>
                  <a:txBody>
                    <a:bodyPr/>
                    <a:lstStyle/>
                    <a:p>
                      <a:r>
                        <a:rPr lang="en-IN" sz="1200"/>
                        <a:t>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2321PH02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ARYA KUMAR SIDDHARTH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16737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2321PH07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NAINCY SHRIVASTAVA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555580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4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2321PH09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PRITAM SAMANTA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88420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5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REETU SAINI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034857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6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SOUBHIK MUKHERJEE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845804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2321PH14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NEHA CHOUDHARY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83620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8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2321PH15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RABI DAS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3314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SHRUTI SARSWAT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9423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2212PH02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AMAN KUMAR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030496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11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BINAYAK ROUT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23089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2212PH11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DARPAN SARKAR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993315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GAURAV JAISWAL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6916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14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KAUSHIP SAHA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1641"/>
                  </a:ext>
                </a:extLst>
              </a:tr>
              <a:tr h="411514">
                <a:tc>
                  <a:txBody>
                    <a:bodyPr/>
                    <a:lstStyle/>
                    <a:p>
                      <a:r>
                        <a:rPr lang="en-IN" sz="1200"/>
                        <a:t>15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2212PH20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NEELLOHIT KARMAKAR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843421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16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2212PH23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RITIK PAL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135267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2212PH26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SOUMIK KARMAKAR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87616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18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2212PH32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KAUSTAB BHARASA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86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59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Introduction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Syllabus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References and how to study?</a:t>
            </a:r>
          </a:p>
        </p:txBody>
      </p:sp>
    </p:spTree>
    <p:extLst>
      <p:ext uri="{BB962C8B-B14F-4D97-AF65-F5344CB8AC3E}">
        <p14:creationId xmlns:p14="http://schemas.microsoft.com/office/powerpoint/2010/main" val="306712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Syllabus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1196752"/>
            <a:ext cx="914400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Emphasis on Fundamentals of atoms and light,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Quantum Nature of atoms, Classical to Quantum nature of atoms……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Introduction to </a:t>
            </a:r>
            <a:r>
              <a:rPr lang="en-US" b="1" dirty="0" err="1"/>
              <a:t>Utracold</a:t>
            </a:r>
            <a:r>
              <a:rPr lang="en-US" b="1" dirty="0"/>
              <a:t> atoms,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 Alkali metal gases,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Introduction to laser cooling,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Velocity dependent force,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Optical Molasses,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Magneto optical trapping (MOT),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Limitations of MOT, Different types of trapping,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Magnetic and optical trapping,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Evaporative cooling techniques in magnetic and optical trap,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Achieving Bose-Einstein Condensates in pure magnetic and optical traps, Hybrid trapping potentials; Various applications in experiments.</a:t>
            </a:r>
          </a:p>
          <a:p>
            <a:endParaRPr lang="en-US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18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 Mid-</a:t>
            </a:r>
            <a:r>
              <a:rPr lang="en-US" b="1" dirty="0" err="1"/>
              <a:t>Sem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Bose-Einstein condensate (BEC), Critical temperature Basic Scattering theory; Second quantization, Mean field theory, Gross-</a:t>
            </a:r>
            <a:r>
              <a:rPr lang="en-US" sz="2000" b="1" dirty="0" err="1">
                <a:solidFill>
                  <a:srgbClr val="002060"/>
                </a:solidFill>
              </a:rPr>
              <a:t>Pitaevskii</a:t>
            </a:r>
            <a:r>
              <a:rPr lang="en-US" sz="2000" b="1" dirty="0">
                <a:solidFill>
                  <a:srgbClr val="002060"/>
                </a:solidFill>
              </a:rPr>
              <a:t> equation; 1D nonlinear Schrödinger equation; weak, strong and higher order interactions; BEC in a trap, trap engineering and condensate density; Bright &amp; dark Solitons, exact solution; Applications &amp; future technologies: BEC optical lattices; Faraday waves, phase transition, BEC in a chip, atomic beam splitter, atom lasers, Negative temperature etc.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4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Books/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First </a:t>
            </a:r>
            <a:r>
              <a:rPr lang="en-US" b="1" dirty="0" err="1"/>
              <a:t>Pref</a:t>
            </a:r>
            <a:r>
              <a:rPr lang="en-US" b="1" dirty="0"/>
              <a:t>:                               Class lecture notes/ Materials provided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Second </a:t>
            </a:r>
            <a:r>
              <a:rPr lang="en-US" b="1" dirty="0" err="1"/>
              <a:t>Pref</a:t>
            </a:r>
            <a:r>
              <a:rPr lang="en-US" b="1" dirty="0"/>
              <a:t>: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Textbooks:</a:t>
            </a:r>
            <a:endParaRPr lang="en-US" dirty="0"/>
          </a:p>
          <a:p>
            <a:pPr lvl="5"/>
            <a:r>
              <a:rPr lang="en-US" dirty="0"/>
              <a:t>C. J. </a:t>
            </a:r>
            <a:r>
              <a:rPr lang="en-US" dirty="0" err="1"/>
              <a:t>Pethick</a:t>
            </a:r>
            <a:r>
              <a:rPr lang="en-US" dirty="0"/>
              <a:t> &amp; H. Smith, </a:t>
            </a:r>
            <a:r>
              <a:rPr lang="en-US" i="1" dirty="0"/>
              <a:t>Bose-Einstein Condensation in Dilute Gases</a:t>
            </a:r>
            <a:r>
              <a:rPr lang="en-US" dirty="0"/>
              <a:t>, Cambridge Univ. Press, Cambridge , 2008.</a:t>
            </a:r>
          </a:p>
          <a:p>
            <a:pPr lvl="5"/>
            <a:r>
              <a:rPr lang="en-US" dirty="0"/>
              <a:t>A. Griffin, D. W. </a:t>
            </a:r>
            <a:r>
              <a:rPr lang="en-US" dirty="0" err="1"/>
              <a:t>Snoke</a:t>
            </a:r>
            <a:r>
              <a:rPr lang="en-US" dirty="0"/>
              <a:t> &amp; S. </a:t>
            </a:r>
            <a:r>
              <a:rPr lang="en-US" dirty="0" err="1"/>
              <a:t>Stringari</a:t>
            </a:r>
            <a:r>
              <a:rPr lang="en-US" dirty="0"/>
              <a:t>, </a:t>
            </a:r>
            <a:r>
              <a:rPr lang="en-US" i="1" dirty="0"/>
              <a:t>Bose-Einstein Condensation</a:t>
            </a:r>
            <a:r>
              <a:rPr lang="en-US" dirty="0"/>
              <a:t>, Cambridge Univ. Press, Cambridge, 1995.</a:t>
            </a:r>
          </a:p>
          <a:p>
            <a:pPr lvl="5"/>
            <a:r>
              <a:rPr lang="en-US" dirty="0"/>
              <a:t>Robert W. Boyd, </a:t>
            </a:r>
            <a:r>
              <a:rPr lang="en-US" i="1" dirty="0"/>
              <a:t>Nonlinear Optics</a:t>
            </a:r>
            <a:r>
              <a:rPr lang="en-US" dirty="0"/>
              <a:t>, Second edition, Academic press, 2003.</a:t>
            </a:r>
          </a:p>
          <a:p>
            <a:r>
              <a:rPr lang="en-US" b="1" dirty="0"/>
              <a:t>References</a:t>
            </a:r>
            <a:endParaRPr lang="en-US" dirty="0"/>
          </a:p>
          <a:p>
            <a:pPr lvl="5"/>
            <a:r>
              <a:rPr lang="en-US" dirty="0"/>
              <a:t>Scully, M. O., and M. S. </a:t>
            </a:r>
            <a:r>
              <a:rPr lang="en-US" dirty="0" err="1"/>
              <a:t>Zubairy</a:t>
            </a:r>
            <a:r>
              <a:rPr lang="en-US" dirty="0"/>
              <a:t>. </a:t>
            </a:r>
            <a:r>
              <a:rPr lang="en-US" i="1" dirty="0"/>
              <a:t>Quantum Optics.</a:t>
            </a:r>
            <a:r>
              <a:rPr lang="en-US" dirty="0"/>
              <a:t> Cambridge University Press, 1997.</a:t>
            </a:r>
          </a:p>
          <a:p>
            <a:pPr lvl="5"/>
            <a:r>
              <a:rPr lang="en-US" dirty="0"/>
              <a:t>Harold J. Metcalf, Peter van der </a:t>
            </a:r>
            <a:r>
              <a:rPr lang="en-US" dirty="0" err="1"/>
              <a:t>Straten</a:t>
            </a:r>
            <a:r>
              <a:rPr lang="en-US" dirty="0"/>
              <a:t>, </a:t>
            </a:r>
            <a:r>
              <a:rPr lang="en-US" i="1" dirty="0"/>
              <a:t>Laser Cooling and Trapping</a:t>
            </a:r>
            <a:r>
              <a:rPr lang="en-US" dirty="0"/>
              <a:t>, Springer, 1999.</a:t>
            </a:r>
          </a:p>
          <a:p>
            <a:pPr lvl="5"/>
            <a:r>
              <a:rPr lang="en-US" dirty="0" err="1"/>
              <a:t>Lambropoulos</a:t>
            </a:r>
            <a:r>
              <a:rPr lang="en-US" dirty="0"/>
              <a:t>. P, </a:t>
            </a:r>
            <a:r>
              <a:rPr lang="en-US" dirty="0" err="1"/>
              <a:t>Petrosyan</a:t>
            </a:r>
            <a:r>
              <a:rPr lang="en-US" dirty="0"/>
              <a:t>. D</a:t>
            </a:r>
            <a:r>
              <a:rPr lang="en-US" i="1" dirty="0"/>
              <a:t>, Fundamentals of Quantum Optics and Quantum Information</a:t>
            </a:r>
            <a:r>
              <a:rPr lang="en-US" dirty="0"/>
              <a:t>, Springer 2007.</a:t>
            </a:r>
          </a:p>
          <a:p>
            <a:pPr lvl="5"/>
            <a:r>
              <a:rPr lang="en-US" dirty="0"/>
              <a:t>M. </a:t>
            </a:r>
            <a:r>
              <a:rPr lang="en-US" dirty="0" err="1"/>
              <a:t>Lewenstein</a:t>
            </a:r>
            <a:r>
              <a:rPr lang="en-US" dirty="0"/>
              <a:t>, A. </a:t>
            </a:r>
            <a:r>
              <a:rPr lang="en-US" dirty="0" err="1"/>
              <a:t>Sanpera</a:t>
            </a:r>
            <a:r>
              <a:rPr lang="en-US" dirty="0"/>
              <a:t>, and V. </a:t>
            </a:r>
            <a:r>
              <a:rPr lang="en-US" dirty="0" err="1"/>
              <a:t>Ahufinger</a:t>
            </a:r>
            <a:r>
              <a:rPr lang="en-US" dirty="0"/>
              <a:t>, </a:t>
            </a:r>
            <a:r>
              <a:rPr lang="en-US" dirty="0" err="1"/>
              <a:t>Ultracold</a:t>
            </a:r>
            <a:r>
              <a:rPr lang="en-US" dirty="0"/>
              <a:t> Atoms in Optical Lattices, Oxford University Press, 2012.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Webpage:</a:t>
            </a:r>
            <a:br>
              <a:rPr lang="en-US" dirty="0"/>
            </a:br>
            <a:r>
              <a:rPr lang="en-US" sz="2400" dirty="0"/>
              <a:t>https://www.raghavanke.com/</a:t>
            </a:r>
            <a:endParaRPr lang="en-US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CE8DB-78F0-38E1-56BA-5F237CA67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64" b="5348"/>
          <a:stretch/>
        </p:blipFill>
        <p:spPr>
          <a:xfrm>
            <a:off x="0" y="1600200"/>
            <a:ext cx="9144000" cy="45720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76189F9-1F4A-C55C-05A1-BBA4DE610A96}"/>
              </a:ext>
            </a:extLst>
          </p:cNvPr>
          <p:cNvSpPr/>
          <p:nvPr/>
        </p:nvSpPr>
        <p:spPr>
          <a:xfrm>
            <a:off x="1600200" y="2545422"/>
            <a:ext cx="2743200" cy="228600"/>
          </a:xfrm>
          <a:prstGeom prst="ellipse">
            <a:avLst/>
          </a:prstGeom>
          <a:solidFill>
            <a:srgbClr val="4F81BD">
              <a:alpha val="2705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473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CBF-6EAA-4FCA-BECF-9A1A425A2D6C}" type="slidenum">
              <a:rPr lang="en-IN" smtClean="0"/>
              <a:pPr/>
              <a:t>9</a:t>
            </a:fld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27984" y="141277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4008" y="142094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25884" y="4624358"/>
            <a:ext cx="936104" cy="783918"/>
          </a:xfrm>
          <a:prstGeom prst="ellipse">
            <a:avLst/>
          </a:prstGeom>
          <a:gradFill flip="none" rotWithShape="1">
            <a:gsLst>
              <a:gs pos="0">
                <a:srgbClr val="000082">
                  <a:alpha val="80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 l="-100000" b="-10000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4427984" y="1420946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33896" y="141277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40096" y="191683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6028" y="24208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26028" y="30126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47964" y="357301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47964" y="407707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47964" y="4625000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29390" y="43651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8557" y="4695527"/>
            <a:ext cx="205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Absolute Zero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0456" y="4623519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All motion stops 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0" y="1187460"/>
            <a:ext cx="211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Room Temperature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5856" y="764704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Kelvin</a:t>
            </a:r>
            <a:endParaRPr lang="en-I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82652" y="5354632"/>
            <a:ext cx="58737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New state of Matter: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Bose –Einstein Condensate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W.Ketterle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Cornell,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C.Weimann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MIT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7970" y="622802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NOBEL PRIZE 2001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3916" y="1181203"/>
            <a:ext cx="324000" cy="3428801"/>
          </a:xfrm>
          <a:prstGeom prst="rect">
            <a:avLst/>
          </a:prstGeom>
          <a:gradFill flip="none" rotWithShape="1">
            <a:gsLst>
              <a:gs pos="0">
                <a:srgbClr val="000082">
                  <a:lumMod val="42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772" name="Picture 4" descr="C:\Users\raghavanke\Desktop\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" y="793215"/>
            <a:ext cx="1258557" cy="9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:\Users\raghavanke\Desktop\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" y="1770555"/>
            <a:ext cx="1259999" cy="10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C:\Users\raghavanke\Desktop\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" y="2780928"/>
            <a:ext cx="12599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C:\Users\raghavanke\Desktop\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" y="3789040"/>
            <a:ext cx="125855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6453336"/>
            <a:ext cx="565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Laser Cooling and Evaporative cooling Technique</a:t>
            </a:r>
            <a:endParaRPr lang="en-IN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" y="548680"/>
            <a:ext cx="32403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0"/>
          <p:cNvGrpSpPr/>
          <p:nvPr/>
        </p:nvGrpSpPr>
        <p:grpSpPr>
          <a:xfrm>
            <a:off x="3491880" y="764704"/>
            <a:ext cx="4824536" cy="4062065"/>
            <a:chOff x="3491880" y="764704"/>
            <a:chExt cx="4824536" cy="4062065"/>
          </a:xfrm>
        </p:grpSpPr>
        <p:sp>
          <p:nvSpPr>
            <p:cNvPr id="20" name="TextBox 19"/>
            <p:cNvSpPr txBox="1"/>
            <p:nvPr/>
          </p:nvSpPr>
          <p:spPr>
            <a:xfrm>
              <a:off x="3635896" y="386104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1880" y="335699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1880" y="2823319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1880" y="227687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91880" y="1700808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91880" y="1167135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2861" y="1167135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26.8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04048" y="1700808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04048" y="2247255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32405" y="282331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-123.2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76056" y="3399383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-173.2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6056" y="390343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-223.2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76056" y="4365104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-273.2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7063" y="764704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Celsius</a:t>
              </a:r>
              <a:endParaRPr lang="en-I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27047" y="1547500"/>
              <a:ext cx="1529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Water freezes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19991" y="3635732"/>
              <a:ext cx="1392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Air liquefies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98290" y="4149080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≈ 3K Deep space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76794" y="116632"/>
            <a:ext cx="3667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How Cold is Ultra Cold?</a:t>
            </a:r>
          </a:p>
        </p:txBody>
      </p:sp>
    </p:spTree>
    <p:extLst>
      <p:ext uri="{BB962C8B-B14F-4D97-AF65-F5344CB8AC3E}">
        <p14:creationId xmlns:p14="http://schemas.microsoft.com/office/powerpoint/2010/main" val="37930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680</Words>
  <Application>Microsoft Office PowerPoint</Application>
  <PresentationFormat>On-screen Show (4:3)</PresentationFormat>
  <Paragraphs>152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Book Antiqua</vt:lpstr>
      <vt:lpstr>Calibri</vt:lpstr>
      <vt:lpstr>Times New Roman</vt:lpstr>
      <vt:lpstr>Office Theme</vt:lpstr>
      <vt:lpstr>Graph</vt:lpstr>
      <vt:lpstr>PH603 Physics of Ultra-cold Atoms</vt:lpstr>
      <vt:lpstr>2nd Course Instructor for Physics of Ultra Cold Atoms</vt:lpstr>
      <vt:lpstr>PowerPoint Presentation</vt:lpstr>
      <vt:lpstr>Plan for Today</vt:lpstr>
      <vt:lpstr>Syllabus</vt:lpstr>
      <vt:lpstr>Pre- Mid-Sem</vt:lpstr>
      <vt:lpstr>Text Books/ References</vt:lpstr>
      <vt:lpstr>Course Webpage: https://www.raghavanke.com/</vt:lpstr>
      <vt:lpstr>PowerPoint Presentation</vt:lpstr>
      <vt:lpstr>Bose-Einstein condensation</vt:lpstr>
      <vt:lpstr>PowerPoint Presentation</vt:lpstr>
      <vt:lpstr>Two level atom interacting with Light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PH603 Physics of Ultra-cold Atoms</dc:title>
  <dc:creator>iitp</dc:creator>
  <cp:lastModifiedBy>RAGHAVAN EASWARAN</cp:lastModifiedBy>
  <cp:revision>14</cp:revision>
  <dcterms:created xsi:type="dcterms:W3CDTF">2020-01-06T10:22:35Z</dcterms:created>
  <dcterms:modified xsi:type="dcterms:W3CDTF">2023-10-03T11:24:22Z</dcterms:modified>
</cp:coreProperties>
</file>