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81" r:id="rId4"/>
    <p:sldId id="282" r:id="rId5"/>
    <p:sldId id="283" r:id="rId6"/>
    <p:sldId id="295" r:id="rId7"/>
    <p:sldId id="296" r:id="rId8"/>
    <p:sldId id="297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9" r:id="rId21"/>
    <p:sldId id="270" r:id="rId22"/>
    <p:sldId id="271" r:id="rId23"/>
    <p:sldId id="298" r:id="rId24"/>
    <p:sldId id="259" r:id="rId25"/>
    <p:sldId id="260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50.wmf"/><Relationship Id="rId2" Type="http://schemas.openxmlformats.org/officeDocument/2006/relationships/image" Target="../media/image42.wmf"/><Relationship Id="rId1" Type="http://schemas.openxmlformats.org/officeDocument/2006/relationships/image" Target="../media/image29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5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50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80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34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10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96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8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4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14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46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377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7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3F7C-A474-40D2-8536-EFB4F429F0C2}" type="datetimeFigureOut">
              <a:rPr lang="en-IN" smtClean="0"/>
              <a:t>25-12-2021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C71F-D3CA-4993-BE38-BB3F3B4818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8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7.wmf"/><Relationship Id="rId5" Type="http://schemas.openxmlformats.org/officeDocument/2006/relationships/image" Target="../media/image52.png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29.wmf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5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53.png"/><Relationship Id="rId4" Type="http://schemas.openxmlformats.org/officeDocument/2006/relationships/image" Target="../media/image29.wmf"/><Relationship Id="rId9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gif"/><Relationship Id="rId4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2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1.gif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0.gi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image" Target="../media/image4.jpeg"/><Relationship Id="rId5" Type="http://schemas.openxmlformats.org/officeDocument/2006/relationships/image" Target="../media/image19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3.gi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1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6.wmf"/><Relationship Id="rId3" Type="http://schemas.openxmlformats.org/officeDocument/2006/relationships/image" Target="../media/image27.gi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.jpeg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8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3904" y="3156332"/>
            <a:ext cx="3733800" cy="4250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297" y="-86298"/>
            <a:ext cx="8229600" cy="914400"/>
          </a:xfrm>
        </p:spPr>
        <p:txBody>
          <a:bodyPr/>
          <a:lstStyle/>
          <a:p>
            <a:r>
              <a:rPr lang="en-US" b="1" dirty="0" smtClean="0"/>
              <a:t>Highlights of the course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08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019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6031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6031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3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6031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01836" y="3037902"/>
            <a:ext cx="3745868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Work , Energy and Conservation laws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/>
              <a:t>Concept of equilibrium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685801"/>
            <a:ext cx="24384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</a:rPr>
              <a:t>Duffing Oscillator</a:t>
            </a:r>
            <a:endParaRPr lang="en-US" sz="2400" b="1">
              <a:solidFill>
                <a:schemeClr val="bg1"/>
              </a:solidFill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4762500" y="1295401"/>
          <a:ext cx="3238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1815312" imgH="393529" progId="Equation.DSMT4">
                  <p:embed/>
                </p:oleObj>
              </mc:Choice>
              <mc:Fallback>
                <p:oleObj name="Equation" r:id="rId3" imgW="1815312" imgH="393529" progId="Equation.DSMT4">
                  <p:embed/>
                  <p:pic>
                    <p:nvPicPr>
                      <p:cNvPr id="9" name="Object 7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62500" y="1295401"/>
                        <a:ext cx="3238500" cy="7016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AutoShape 5" descr="Image result for Duffing oscillator potential"/>
          <p:cNvSpPr>
            <a:spLocks noChangeAspect="1" noChangeArrowheads="1"/>
          </p:cNvSpPr>
          <p:nvPr/>
        </p:nvSpPr>
        <p:spPr bwMode="auto">
          <a:xfrm>
            <a:off x="1679575" y="-1050925"/>
            <a:ext cx="34290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80979" y="2179252"/>
            <a:ext cx="3430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Plot V(x) v/s x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91773" y="3106777"/>
            <a:ext cx="460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How to Plot the graph?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91773" y="4029005"/>
            <a:ext cx="434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Find Maxima and Minima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1772" y="4590584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Find the zero crossing  points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91773" y="5218094"/>
            <a:ext cx="5798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Imagine the function for smaller and larger values of x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24000" y="2133600"/>
            <a:ext cx="9144000" cy="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524000" y="2894658"/>
            <a:ext cx="9144000" cy="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1. Maxima and Minima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14070"/>
              </p:ext>
            </p:extLst>
          </p:nvPr>
        </p:nvGraphicFramePr>
        <p:xfrm>
          <a:off x="1676400" y="2466975"/>
          <a:ext cx="8839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3" imgW="3886200" imgH="419040" progId="Equation.DSMT4">
                  <p:embed/>
                </p:oleObj>
              </mc:Choice>
              <mc:Fallback>
                <p:oleObj name="Equation" r:id="rId3" imgW="388620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466975"/>
                        <a:ext cx="88392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87795"/>
              </p:ext>
            </p:extLst>
          </p:nvPr>
        </p:nvGraphicFramePr>
        <p:xfrm>
          <a:off x="1595438" y="3992563"/>
          <a:ext cx="869473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5" imgW="3822480" imgH="419040" progId="Equation.DSMT4">
                  <p:embed/>
                </p:oleObj>
              </mc:Choice>
              <mc:Fallback>
                <p:oleObj name="Equation" r:id="rId5" imgW="382248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5438" y="3992563"/>
                        <a:ext cx="8694737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554" y="1657478"/>
            <a:ext cx="733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Condition for maxima and minima of a function 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40779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1. Maxima and Minima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72001" y="1417639"/>
          <a:ext cx="265086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3" imgW="1333440" imgH="393480" progId="Equation.DSMT4">
                  <p:embed/>
                </p:oleObj>
              </mc:Choice>
              <mc:Fallback>
                <p:oleObj name="Equation" r:id="rId3" imgW="133344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1" y="1417639"/>
                        <a:ext cx="2650867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7886" y="2337128"/>
            <a:ext cx="441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To find maxima and minima:</a:t>
            </a:r>
            <a:endParaRPr lang="en-IN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876801" y="3081666"/>
          <a:ext cx="1728889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1" y="3081666"/>
                        <a:ext cx="1728889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533901" y="4092903"/>
          <a:ext cx="2400793" cy="664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3901" y="4092903"/>
                        <a:ext cx="2400793" cy="664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971800" y="50292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414801" y="4757738"/>
          <a:ext cx="3205200" cy="77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4801" y="4757738"/>
                        <a:ext cx="3205200" cy="77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2511671" y="5943600"/>
            <a:ext cx="1595315" cy="363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268595" y="5410200"/>
          <a:ext cx="3654811" cy="125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11" imgW="1295280" imgH="444240" progId="Equation.DSMT4">
                  <p:embed/>
                </p:oleObj>
              </mc:Choice>
              <mc:Fallback>
                <p:oleObj name="Equation" r:id="rId11" imgW="1295280" imgH="4442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8595" y="5410200"/>
                        <a:ext cx="3654811" cy="1254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1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1. Maxima and Minima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95801" y="1330325"/>
          <a:ext cx="3433763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1" y="1330325"/>
                        <a:ext cx="3433763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89214" y="2778125"/>
          <a:ext cx="70119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5" imgW="2463480" imgH="419040" progId="Equation.DSMT4">
                  <p:embed/>
                </p:oleObj>
              </mc:Choice>
              <mc:Fallback>
                <p:oleObj name="Equation" r:id="rId5" imgW="246348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9214" y="2778125"/>
                        <a:ext cx="7011987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787651" y="4392613"/>
          <a:ext cx="6615113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7" imgW="2323800" imgH="660240" progId="Equation.DSMT4">
                  <p:embed/>
                </p:oleObj>
              </mc:Choice>
              <mc:Fallback>
                <p:oleObj name="Equation" r:id="rId7" imgW="2323800" imgH="6602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7651" y="4392613"/>
                        <a:ext cx="6615113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4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2. Zero crossing points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381500" y="1600200"/>
          <a:ext cx="3429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3" imgW="1143000" imgH="609480" progId="Equation.DSMT4">
                  <p:embed/>
                </p:oleObj>
              </mc:Choice>
              <mc:Fallback>
                <p:oleObj name="Equation" r:id="rId3" imgW="1143000" imgH="609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0" y="1600200"/>
                        <a:ext cx="34290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2895600" y="42672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81500" y="3906838"/>
          <a:ext cx="3797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5" imgW="1346040" imgH="444240" progId="Equation.DSMT4">
                  <p:embed/>
                </p:oleObj>
              </mc:Choice>
              <mc:Fallback>
                <p:oleObj name="Equation" r:id="rId5" imgW="1346040" imgH="444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3906838"/>
                        <a:ext cx="37973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4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IN" dirty="0" smtClean="0"/>
              <a:t>Plot for small and large values of x</a:t>
            </a:r>
            <a:endParaRPr lang="en-IN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6096000" y="914400"/>
            <a:ext cx="0" cy="521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43200" y="4953000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919118" y="5485606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785518" y="5439569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6969936" y="4495801"/>
          <a:ext cx="483376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6" name="Equation" r:id="rId3" imgW="380835" imgH="444307" progId="Equation.DSMT4">
                  <p:embed/>
                </p:oleObj>
              </mc:Choice>
              <mc:Fallback>
                <p:oleObj name="Equation" r:id="rId3" imgW="380835" imgH="444307" progId="Equation.DSMT4">
                  <p:embed/>
                  <p:pic>
                    <p:nvPicPr>
                      <p:cNvPr id="11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936" y="4495801"/>
                        <a:ext cx="483376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4800600" y="4495801"/>
          <a:ext cx="5953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7" name="Equation" r:id="rId5" imgW="469696" imgH="444307" progId="Equation.DSMT4">
                  <p:embed/>
                </p:oleObj>
              </mc:Choice>
              <mc:Fallback>
                <p:oleObj name="Equation" r:id="rId5" imgW="469696" imgH="444307" progId="Equation.DSMT4">
                  <p:embed/>
                  <p:pic>
                    <p:nvPicPr>
                      <p:cNvPr id="12" name="Object 7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0600" y="4495801"/>
                        <a:ext cx="595312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114800" y="35052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1" y="60960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minima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04610" y="60198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minima</a:t>
            </a:r>
            <a:endParaRPr lang="en-IN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6000" y="35052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53400" y="35052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3775075" y="5105401"/>
          <a:ext cx="6921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8" name="Equation" r:id="rId7" imgW="545760" imgH="444240" progId="Equation.DSMT4">
                  <p:embed/>
                </p:oleObj>
              </mc:Choice>
              <mc:Fallback>
                <p:oleObj name="Equation" r:id="rId7" imgW="545760" imgH="444240" progId="Equation.DSMT4">
                  <p:embed/>
                  <p:pic>
                    <p:nvPicPr>
                      <p:cNvPr id="21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5075" y="5105401"/>
                        <a:ext cx="692150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01739"/>
              </p:ext>
            </p:extLst>
          </p:nvPr>
        </p:nvGraphicFramePr>
        <p:xfrm>
          <a:off x="7897813" y="5105400"/>
          <a:ext cx="5794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9" name="Equation" r:id="rId9" imgW="457200" imgH="444240" progId="Equation.DSMT4">
                  <p:embed/>
                </p:oleObj>
              </mc:Choice>
              <mc:Fallback>
                <p:oleObj name="Equation" r:id="rId9" imgW="457200" imgH="444240" progId="Equation.DSMT4">
                  <p:embed/>
                  <p:pic>
                    <p:nvPicPr>
                      <p:cNvPr id="22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97813" y="5105400"/>
                        <a:ext cx="579437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46714" y="5059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1" y="3276600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0 crossing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7649106" y="3276600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0 crossing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5363106" y="2590800"/>
            <a:ext cx="195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0 crossing/maxima</a:t>
            </a:r>
            <a:endParaRPr lang="en-IN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5062966" y="779465"/>
          <a:ext cx="265086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" name="Equation" r:id="rId11" imgW="1333440" imgH="393480" progId="Equation.DSMT4">
                  <p:embed/>
                </p:oleObj>
              </mc:Choice>
              <mc:Fallback>
                <p:oleObj name="Equation" r:id="rId11" imgW="1333440" imgH="393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62966" y="779465"/>
                        <a:ext cx="2650867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79576" y="914400"/>
            <a:ext cx="2435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Maxima at x =0</a:t>
            </a:r>
          </a:p>
          <a:p>
            <a:endParaRPr lang="en-US" dirty="0"/>
          </a:p>
          <a:p>
            <a:r>
              <a:rPr lang="en-US" dirty="0"/>
              <a:t>Minima 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 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2831263" y="1369200"/>
          <a:ext cx="5953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1" name="Equation" r:id="rId13" imgW="595440" imgH="563400" progId="Equation.DSMT4">
                  <p:embed/>
                </p:oleObj>
              </mc:Choice>
              <mc:Fallback>
                <p:oleObj name="Equation" r:id="rId13" imgW="595440" imgH="5634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31263" y="1369200"/>
                        <a:ext cx="595313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2209800" y="2119888"/>
          <a:ext cx="482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" name="Equation" r:id="rId15" imgW="482760" imgH="563400" progId="Equation.DSMT4">
                  <p:embed/>
                </p:oleObj>
              </mc:Choice>
              <mc:Fallback>
                <p:oleObj name="Equation" r:id="rId15" imgW="482760" imgH="5634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09800" y="2119888"/>
                        <a:ext cx="482600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724400" y="16118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Zero crossing at 3 points,  x = 0,  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959726" y="1447800"/>
            <a:ext cx="1031875" cy="683568"/>
            <a:chOff x="838200" y="916632"/>
            <a:chExt cx="1031875" cy="683568"/>
          </a:xfrm>
        </p:grpSpPr>
        <p:sp>
          <p:nvSpPr>
            <p:cNvPr id="35" name="Rectangle 34"/>
            <p:cNvSpPr/>
            <p:nvPr/>
          </p:nvSpPr>
          <p:spPr>
            <a:xfrm>
              <a:off x="838200" y="916632"/>
              <a:ext cx="1031875" cy="683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1081087" y="1036166"/>
            <a:ext cx="546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63" name="Equation" r:id="rId17" imgW="545760" imgH="444240" progId="Equation.DSMT4">
                    <p:embed/>
                  </p:oleObj>
                </mc:Choice>
                <mc:Fallback>
                  <p:oleObj name="Equation" r:id="rId17" imgW="545760" imgH="44424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81087" y="1036166"/>
                          <a:ext cx="546100" cy="444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9178926" y="1447800"/>
            <a:ext cx="1031875" cy="683568"/>
            <a:chOff x="838200" y="916632"/>
            <a:chExt cx="1031875" cy="683568"/>
          </a:xfrm>
        </p:grpSpPr>
        <p:sp>
          <p:nvSpPr>
            <p:cNvPr id="38" name="Rectangle 37"/>
            <p:cNvSpPr/>
            <p:nvPr/>
          </p:nvSpPr>
          <p:spPr>
            <a:xfrm>
              <a:off x="838200" y="916632"/>
              <a:ext cx="1031875" cy="683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1125538" y="1035695"/>
            <a:ext cx="4572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64" name="Equation" r:id="rId19" imgW="457200" imgH="444240" progId="Equation.DSMT4">
                    <p:embed/>
                  </p:oleObj>
                </mc:Choice>
                <mc:Fallback>
                  <p:oleObj name="Equation" r:id="rId19" imgW="457200" imgH="44424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25538" y="1035695"/>
                          <a:ext cx="457200" cy="444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277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IN" dirty="0" smtClean="0"/>
              <a:t>Plot for small and large values of x</a:t>
            </a:r>
            <a:endParaRPr lang="en-IN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6096000" y="914400"/>
            <a:ext cx="0" cy="521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43200" y="4953000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919118" y="5485606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785518" y="5439569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6969936" y="4495801"/>
          <a:ext cx="483376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Equation" r:id="rId3" imgW="380835" imgH="444307" progId="Equation.DSMT4">
                  <p:embed/>
                </p:oleObj>
              </mc:Choice>
              <mc:Fallback>
                <p:oleObj name="Equation" r:id="rId3" imgW="380835" imgH="444307" progId="Equation.DSMT4">
                  <p:embed/>
                  <p:pic>
                    <p:nvPicPr>
                      <p:cNvPr id="11" name="Object 6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69936" y="4495801"/>
                        <a:ext cx="483376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4800600" y="4495801"/>
          <a:ext cx="5953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Equation" r:id="rId5" imgW="469696" imgH="444307" progId="Equation.DSMT4">
                  <p:embed/>
                </p:oleObj>
              </mc:Choice>
              <mc:Fallback>
                <p:oleObj name="Equation" r:id="rId5" imgW="469696" imgH="444307" progId="Equation.DSMT4">
                  <p:embed/>
                  <p:pic>
                    <p:nvPicPr>
                      <p:cNvPr id="12" name="Object 7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0600" y="4495801"/>
                        <a:ext cx="595312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114800" y="35052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1" y="60960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minima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04610" y="60198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minima</a:t>
            </a:r>
            <a:endParaRPr lang="en-IN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6000" y="35052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53400" y="35052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3775075" y="5105401"/>
          <a:ext cx="6921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Equation" r:id="rId7" imgW="545760" imgH="444240" progId="Equation.DSMT4">
                  <p:embed/>
                </p:oleObj>
              </mc:Choice>
              <mc:Fallback>
                <p:oleObj name="Equation" r:id="rId7" imgW="545760" imgH="444240" progId="Equation.DSMT4">
                  <p:embed/>
                  <p:pic>
                    <p:nvPicPr>
                      <p:cNvPr id="21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5075" y="5105401"/>
                        <a:ext cx="692150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15875"/>
              </p:ext>
            </p:extLst>
          </p:nvPr>
        </p:nvGraphicFramePr>
        <p:xfrm>
          <a:off x="7897813" y="5105400"/>
          <a:ext cx="5794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9" imgW="457200" imgH="444240" progId="Equation.DSMT4">
                  <p:embed/>
                </p:oleObj>
              </mc:Choice>
              <mc:Fallback>
                <p:oleObj name="Equation" r:id="rId9" imgW="457200" imgH="444240" progId="Equation.DSMT4">
                  <p:embed/>
                  <p:pic>
                    <p:nvPicPr>
                      <p:cNvPr id="22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97813" y="5105400"/>
                        <a:ext cx="579437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46714" y="5059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1" y="3276600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0 crossing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7649106" y="3276600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0 crossing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5363106" y="2590800"/>
            <a:ext cx="195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0 crossing/maxima</a:t>
            </a:r>
            <a:endParaRPr lang="en-IN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2795717" y="1029733"/>
          <a:ext cx="265086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11" imgW="1333440" imgH="393480" progId="Equation.DSMT4">
                  <p:embed/>
                </p:oleObj>
              </mc:Choice>
              <mc:Fallback>
                <p:oleObj name="Equation" r:id="rId11" imgW="1333440" imgH="39348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95717" y="1029733"/>
                        <a:ext cx="2650867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05220" y="919599"/>
            <a:ext cx="443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For small values of x , V(x) behaves as x</a:t>
            </a:r>
            <a:r>
              <a:rPr lang="en-IN" sz="2000" b="1" baseline="30000" dirty="0"/>
              <a:t>2</a:t>
            </a:r>
            <a:endParaRPr lang="en-IN" sz="2000" b="1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6248401" y="1485324"/>
            <a:ext cx="4458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For </a:t>
            </a:r>
            <a:r>
              <a:rPr lang="en-IN" sz="2000" b="1" dirty="0"/>
              <a:t> </a:t>
            </a:r>
            <a:r>
              <a:rPr lang="en-IN" sz="2000" b="1" dirty="0"/>
              <a:t>large values of x , V(x) behaves as x</a:t>
            </a:r>
            <a:r>
              <a:rPr lang="en-IN" sz="2000" b="1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70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/>
              <a:t>Concept of equilibrium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685801"/>
            <a:ext cx="24384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</a:rPr>
              <a:t>Duffing Oscillator</a:t>
            </a:r>
            <a:endParaRPr lang="en-US" sz="2400" b="1">
              <a:solidFill>
                <a:schemeClr val="bg1"/>
              </a:solidFill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4762500" y="1295401"/>
          <a:ext cx="3238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" name="Equation" r:id="rId3" imgW="1815312" imgH="393529" progId="Equation.DSMT4">
                  <p:embed/>
                </p:oleObj>
              </mc:Choice>
              <mc:Fallback>
                <p:oleObj name="Equation" r:id="rId3" imgW="1815312" imgH="393529" progId="Equation.DSMT4">
                  <p:embed/>
                  <p:pic>
                    <p:nvPicPr>
                      <p:cNvPr id="9" name="Object 7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62500" y="1295401"/>
                        <a:ext cx="3238500" cy="7016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AutoShape 5" descr="Image result for Duffing oscillator potential"/>
          <p:cNvSpPr>
            <a:spLocks noChangeAspect="1" noChangeArrowheads="1"/>
          </p:cNvSpPr>
          <p:nvPr/>
        </p:nvSpPr>
        <p:spPr bwMode="auto">
          <a:xfrm>
            <a:off x="1679575" y="-1050925"/>
            <a:ext cx="34290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Duff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972" y="2718166"/>
            <a:ext cx="4571429" cy="2920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43800" y="4762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V(x)</a:t>
            </a: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552406" y="5028406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18806" y="4952206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142" name="Object 6"/>
          <p:cNvGraphicFramePr>
            <a:graphicFrameLocks noChangeAspect="1"/>
          </p:cNvGraphicFramePr>
          <p:nvPr>
            <p:extLst/>
          </p:nvPr>
        </p:nvGraphicFramePr>
        <p:xfrm>
          <a:off x="6603224" y="4008438"/>
          <a:ext cx="483376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" name="Equation" r:id="rId6" imgW="380835" imgH="444307" progId="Equation.DSMT4">
                  <p:embed/>
                </p:oleObj>
              </mc:Choice>
              <mc:Fallback>
                <p:oleObj name="Equation" r:id="rId6" imgW="380835" imgH="444307" progId="Equation.DSMT4">
                  <p:embed/>
                  <p:pic>
                    <p:nvPicPr>
                      <p:cNvPr id="91142" name="Object 6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03224" y="4008438"/>
                        <a:ext cx="483376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>
            <p:extLst/>
          </p:nvPr>
        </p:nvGraphicFramePr>
        <p:xfrm>
          <a:off x="4433888" y="4008438"/>
          <a:ext cx="5953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" name="Equation" r:id="rId8" imgW="469696" imgH="444307" progId="Equation.DSMT4">
                  <p:embed/>
                </p:oleObj>
              </mc:Choice>
              <mc:Fallback>
                <p:oleObj name="Equation" r:id="rId8" imgW="469696" imgH="444307" progId="Equation.DSMT4">
                  <p:embed/>
                  <p:pic>
                    <p:nvPicPr>
                      <p:cNvPr id="91143" name="Object 7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33888" y="4008438"/>
                        <a:ext cx="595312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1" y="2209801"/>
            <a:ext cx="195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Plot V(x) v/s x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8077201" y="2133601"/>
            <a:ext cx="235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 Plot the graph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2671465"/>
            <a:ext cx="291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Find Maxima and Minima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1" y="3212069"/>
            <a:ext cx="249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2. Find the zero crossing </a:t>
            </a:r>
          </a:p>
          <a:p>
            <a:r>
              <a:rPr lang="en-US"/>
              <a:t> </a:t>
            </a:r>
            <a:r>
              <a:rPr lang="en-US"/>
              <a:t>   points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1242" y="3962400"/>
            <a:ext cx="2369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3. Imagine the function</a:t>
            </a:r>
          </a:p>
          <a:p>
            <a:r>
              <a:rPr lang="en-US"/>
              <a:t>For smaller and larger</a:t>
            </a:r>
          </a:p>
          <a:p>
            <a:r>
              <a:rPr lang="en-US"/>
              <a:t>Values of x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9576" y="3858399"/>
            <a:ext cx="2435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Maxima at x =0</a:t>
            </a:r>
          </a:p>
          <a:p>
            <a:endParaRPr lang="en-US" dirty="0"/>
          </a:p>
          <a:p>
            <a:r>
              <a:rPr lang="en-US" dirty="0"/>
              <a:t>Minima 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831263" y="4313199"/>
          <a:ext cx="5953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" name="Equation" r:id="rId10" imgW="595440" imgH="563400" progId="Equation.DSMT4">
                  <p:embed/>
                </p:oleObj>
              </mc:Choice>
              <mc:Fallback>
                <p:oleObj name="Equation" r:id="rId10" imgW="595440" imgH="563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31263" y="4313199"/>
                        <a:ext cx="595313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209800" y="5063887"/>
          <a:ext cx="482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Equation" r:id="rId12" imgW="482760" imgH="563400" progId="Equation.DSMT4">
                  <p:embed/>
                </p:oleObj>
              </mc:Choice>
              <mc:Fallback>
                <p:oleObj name="Equation" r:id="rId12" imgW="482760" imgH="563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09800" y="5063887"/>
                        <a:ext cx="482600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28800" y="60314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Zero crossing at 3 points,  x = 0, 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64126" y="5867400"/>
            <a:ext cx="1031875" cy="683568"/>
            <a:chOff x="838200" y="916632"/>
            <a:chExt cx="1031875" cy="683568"/>
          </a:xfrm>
        </p:grpSpPr>
        <p:sp>
          <p:nvSpPr>
            <p:cNvPr id="18" name="Rectangle 17"/>
            <p:cNvSpPr/>
            <p:nvPr/>
          </p:nvSpPr>
          <p:spPr>
            <a:xfrm>
              <a:off x="838200" y="916632"/>
              <a:ext cx="1031875" cy="683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1081087" y="1036166"/>
            <a:ext cx="546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9" name="Equation" r:id="rId14" imgW="545760" imgH="444240" progId="Equation.DSMT4">
                    <p:embed/>
                  </p:oleObj>
                </mc:Choice>
                <mc:Fallback>
                  <p:oleObj name="Equation" r:id="rId14" imgW="545760" imgH="44424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81087" y="1036166"/>
                          <a:ext cx="546100" cy="444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6283326" y="5867400"/>
            <a:ext cx="1031875" cy="683568"/>
            <a:chOff x="838200" y="916632"/>
            <a:chExt cx="1031875" cy="683568"/>
          </a:xfrm>
        </p:grpSpPr>
        <p:sp>
          <p:nvSpPr>
            <p:cNvPr id="29" name="Rectangle 28"/>
            <p:cNvSpPr/>
            <p:nvPr/>
          </p:nvSpPr>
          <p:spPr>
            <a:xfrm>
              <a:off x="838200" y="916632"/>
              <a:ext cx="1031875" cy="683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1125538" y="1035695"/>
            <a:ext cx="4572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" name="Equation" r:id="rId16" imgW="457200" imgH="444240" progId="Equation.DSMT4">
                    <p:embed/>
                  </p:oleObj>
                </mc:Choice>
                <mc:Fallback>
                  <p:oleObj name="Equation" r:id="rId16" imgW="457200" imgH="44424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25538" y="1035695"/>
                          <a:ext cx="457200" cy="444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682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" grpId="0"/>
      <p:bldP spid="4" grpId="0"/>
      <p:bldP spid="6" grpId="0"/>
      <p:bldP spid="7" grpId="0"/>
      <p:bldP spid="8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/>
              <a:t>Concept of equilibrium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685801"/>
            <a:ext cx="24384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</a:rPr>
              <a:t>Duffing Oscillator</a:t>
            </a:r>
            <a:endParaRPr lang="en-US" sz="2400" b="1">
              <a:solidFill>
                <a:schemeClr val="bg1"/>
              </a:solidFill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1676400" y="1295401"/>
          <a:ext cx="3238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3" imgW="1815312" imgH="393529" progId="Equation.DSMT4">
                  <p:embed/>
                </p:oleObj>
              </mc:Choice>
              <mc:Fallback>
                <p:oleObj name="Equation" r:id="rId3" imgW="1815312" imgH="393529" progId="Equation.DSMT4">
                  <p:embed/>
                  <p:pic>
                    <p:nvPicPr>
                      <p:cNvPr id="9" name="Object 7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76400" y="1295401"/>
                        <a:ext cx="3238500" cy="7016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AutoShape 5" descr="Image result for Duffing oscillator potential"/>
          <p:cNvSpPr>
            <a:spLocks noChangeAspect="1" noChangeArrowheads="1"/>
          </p:cNvSpPr>
          <p:nvPr/>
        </p:nvSpPr>
        <p:spPr bwMode="auto">
          <a:xfrm>
            <a:off x="1679575" y="-1050925"/>
            <a:ext cx="34290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Duff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1" y="2590801"/>
            <a:ext cx="4571429" cy="2920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08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14800" y="236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V(x)</a:t>
            </a: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4826000" y="4953000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642394" y="4939506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4965700" y="3949701"/>
          <a:ext cx="483376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6" imgW="380835" imgH="444307" progId="Equation.DSMT4">
                  <p:embed/>
                </p:oleObj>
              </mc:Choice>
              <mc:Fallback>
                <p:oleObj name="Equation" r:id="rId6" imgW="380835" imgH="444307" progId="Equation.DSMT4">
                  <p:embed/>
                  <p:pic>
                    <p:nvPicPr>
                      <p:cNvPr id="91142" name="Object 6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65700" y="3949701"/>
                        <a:ext cx="483376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2738438" y="3886201"/>
          <a:ext cx="5953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Equation" r:id="rId8" imgW="469696" imgH="444307" progId="Equation.DSMT4">
                  <p:embed/>
                </p:oleObj>
              </mc:Choice>
              <mc:Fallback>
                <p:oleObj name="Equation" r:id="rId8" imgW="469696" imgH="444307" progId="Equation.DSMT4">
                  <p:embed/>
                  <p:pic>
                    <p:nvPicPr>
                      <p:cNvPr id="91143" name="Object 7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38438" y="3886201"/>
                        <a:ext cx="595312" cy="5635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 descr="Force_dffi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2895601"/>
            <a:ext cx="4648200" cy="28427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410200" y="1295400"/>
                <a:ext cx="5029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Component of Force  F(x)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𝑑𝑉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/>
                  <a:t> =  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−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295400"/>
                <a:ext cx="5029200" cy="76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smtClean="0"/>
              <a:t>Velocity Vs. Position plot</a:t>
            </a:r>
            <a:endParaRPr lang="en-US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4013200" y="1295400"/>
          <a:ext cx="3873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3" imgW="1663700" imgH="393700" progId="Equation.DSMT4">
                  <p:embed/>
                </p:oleObj>
              </mc:Choice>
              <mc:Fallback>
                <p:oleObj name="Equation" r:id="rId3" imgW="1663700" imgH="393700" progId="Equation.DSMT4">
                  <p:embed/>
                  <p:pic>
                    <p:nvPicPr>
                      <p:cNvPr id="92163" name="Object 3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13200" y="1295400"/>
                        <a:ext cx="3873500" cy="91440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DuffingOscillatorPhasePortrait_10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624" y="2362200"/>
            <a:ext cx="6056376" cy="3738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8396" y="4267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X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5778500" y="234846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45720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Chapter-3:Work , Energy and Conservation laws </a:t>
            </a:r>
            <a:endParaRPr lang="en-US" sz="4000" b="1" dirty="0"/>
          </a:p>
        </p:txBody>
      </p:sp>
      <p:pic>
        <p:nvPicPr>
          <p:cNvPr id="73730" name="Picture 2" descr="Image result for Water slid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34300" y="2286000"/>
            <a:ext cx="7271701" cy="42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5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Velocity Vs. Position plot </a:t>
            </a:r>
            <a:r>
              <a:rPr lang="en-US" dirty="0" smtClean="0"/>
              <a:t>(</a:t>
            </a:r>
            <a:r>
              <a:rPr lang="en-US" dirty="0" smtClean="0"/>
              <a:t>Summary)</a:t>
            </a:r>
            <a:endParaRPr lang="en-US" dirty="0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2438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12192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790700" y="24765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2590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730500" y="2200413"/>
            <a:ext cx="1759284" cy="834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26924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413000" y="1905000"/>
            <a:ext cx="2387600" cy="1371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2004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pic>
        <p:nvPicPr>
          <p:cNvPr id="18" name="Picture 17" descr="DuffingOscillatorPhasePortrait_1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495800"/>
            <a:ext cx="3200400" cy="1975556"/>
          </a:xfrm>
          <a:prstGeom prst="rect">
            <a:avLst/>
          </a:prstGeom>
        </p:spPr>
      </p:pic>
      <p:pic>
        <p:nvPicPr>
          <p:cNvPr id="19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914401"/>
            <a:ext cx="2438400" cy="2127505"/>
          </a:xfrm>
          <a:prstGeom prst="rect">
            <a:avLst/>
          </a:prstGeom>
          <a:noFill/>
        </p:spPr>
      </p:pic>
      <p:pic>
        <p:nvPicPr>
          <p:cNvPr id="20" name="Picture 19" descr="Pendulum_potential.jpg"/>
          <p:cNvPicPr>
            <a:picLocks noChangeAspect="1"/>
          </p:cNvPicPr>
          <p:nvPr/>
        </p:nvPicPr>
        <p:blipFill>
          <a:blip r:embed="rId4" cstate="print"/>
          <a:srcRect l="4425" t="11455" r="12389" b="8018"/>
          <a:stretch>
            <a:fillRect/>
          </a:stretch>
        </p:blipFill>
        <p:spPr>
          <a:xfrm>
            <a:off x="7162800" y="3276601"/>
            <a:ext cx="2521712" cy="1885799"/>
          </a:xfrm>
          <a:prstGeom prst="rect">
            <a:avLst/>
          </a:prstGeom>
        </p:spPr>
      </p:pic>
      <p:pic>
        <p:nvPicPr>
          <p:cNvPr id="21" name="Picture 20" descr="Duff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800601"/>
            <a:ext cx="2663116" cy="170143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 t="28515"/>
          <a:stretch>
            <a:fillRect/>
          </a:stretch>
        </p:blipFill>
        <p:spPr bwMode="auto">
          <a:xfrm>
            <a:off x="4902201" y="1869970"/>
            <a:ext cx="1752600" cy="152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/>
          <p:nvPr/>
        </p:nvCxnSpPr>
        <p:spPr>
          <a:xfrm>
            <a:off x="4724401" y="3187700"/>
            <a:ext cx="1964003" cy="6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995348" y="2472254"/>
            <a:ext cx="1440443" cy="11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0" y="130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V(x)</a:t>
            </a:r>
          </a:p>
        </p:txBody>
      </p:sp>
      <p:sp>
        <p:nvSpPr>
          <p:cNvPr id="28" name="Oval 27"/>
          <p:cNvSpPr/>
          <p:nvPr/>
        </p:nvSpPr>
        <p:spPr>
          <a:xfrm>
            <a:off x="7620000" y="4495800"/>
            <a:ext cx="381000" cy="381000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55100" y="4508500"/>
            <a:ext cx="381000" cy="381000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26200" y="6096000"/>
            <a:ext cx="381000" cy="381000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30800" y="6096000"/>
            <a:ext cx="381000" cy="381000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11800" y="2895600"/>
            <a:ext cx="381000" cy="381000"/>
          </a:xfrm>
          <a:prstGeom prst="ellipse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  <p:bldP spid="16" grpId="0" animBg="1"/>
      <p:bldP spid="17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age result for duffing oscillator"/>
          <p:cNvPicPr>
            <a:picLocks noChangeAspect="1" noChangeArrowheads="1"/>
          </p:cNvPicPr>
          <p:nvPr/>
        </p:nvPicPr>
        <p:blipFill>
          <a:blip r:embed="rId2"/>
          <a:srcRect t="19136"/>
          <a:stretch>
            <a:fillRect/>
          </a:stretch>
        </p:blipFill>
        <p:spPr bwMode="auto">
          <a:xfrm>
            <a:off x="5791201" y="2065000"/>
            <a:ext cx="4625163" cy="3573800"/>
          </a:xfrm>
          <a:prstGeom prst="rect">
            <a:avLst/>
          </a:prstGeom>
          <a:noFill/>
        </p:spPr>
      </p:pic>
      <p:pic>
        <p:nvPicPr>
          <p:cNvPr id="5" name="Picture 4" descr="Duff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057401"/>
            <a:ext cx="4571429" cy="2920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7300" y="4305300"/>
            <a:ext cx="956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Iron Ball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9345" y="253637"/>
            <a:ext cx="8229600" cy="1143000"/>
          </a:xfrm>
        </p:spPr>
        <p:txBody>
          <a:bodyPr/>
          <a:lstStyle/>
          <a:p>
            <a:r>
              <a:rPr lang="en-US" dirty="0" smtClean="0"/>
              <a:t>Physical Example of double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258581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Interatomic Potential: </a:t>
            </a:r>
            <a:r>
              <a:rPr lang="en-US" b="1" dirty="0">
                <a:solidFill>
                  <a:srgbClr val="002060"/>
                </a:solidFill>
              </a:rPr>
              <a:t>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  <a:endParaRPr lang="en-US" sz="28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3" imgW="1790700" imgH="508000" progId="Equation.DSMT4">
                  <p:embed/>
                </p:oleObj>
              </mc:Choice>
              <mc:Fallback>
                <p:oleObj name="Equation" r:id="rId3" imgW="1790700" imgH="50800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ennard_jon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362201"/>
            <a:ext cx="3505200" cy="38248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0901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Interatomic Potential: </a:t>
            </a:r>
            <a:r>
              <a:rPr lang="en-US" b="1" dirty="0">
                <a:solidFill>
                  <a:srgbClr val="002060"/>
                </a:solidFill>
              </a:rPr>
              <a:t>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Interatomic</a:t>
            </a:r>
            <a:r>
              <a:rPr lang="en-US" dirty="0" smtClean="0"/>
              <a:t> potential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43434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9300" y="41529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753100" y="4038600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634706" y="4025106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33528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0434" y="34036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15937" y="2399211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571206" y="2527300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0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0.01111 C -0.01849 0.01227 -0.02422 0.02778 -0.02669 0.03333 C -0.02904 0.03889 -0.03047 0.04074 -0.03242 0.04444 C -0.03437 0.04815 -0.03581 0.05069 -0.03828 0.05555 C -0.04062 0.06042 -0.04401 0.06782 -0.04687 0.07407 C -0.04987 0.08032 -0.05247 0.08889 -0.0556 0.09259 C -0.05859 0.0963 -0.0625 0.09653 -0.0651 0.0963 C -0.06797 0.09606 -0.06992 0.09514 -0.07187 0.09074 C -0.07396 0.08634 -0.07617 0.07592 -0.07773 0.07037 C -0.0793 0.06481 -0.0806 0.06319 -0.08164 0.05741 C -0.08255 0.05162 -0.08307 0.04097 -0.08346 0.03518 C -0.08385 0.0294 -0.08346 0.02662 -0.08346 0.02222 C -0.08359 0.01782 -0.08411 0.01366 -0.08451 0.00926 C -0.0849 0.00486 -0.08555 -0.00394 -0.08542 -0.0037 C -0.08529 -0.00347 -0.08411 0.00555 -0.08346 0.01111 C -0.08281 0.01667 -0.08255 0.02245 -0.08164 0.02963 C -0.0806 0.0368 -0.07839 0.04722 -0.07773 0.0537 C -0.07708 0.06018 -0.07852 0.06366 -0.07773 0.06852 C -0.07695 0.07338 -0.07474 0.07893 -0.07292 0.08333 C -0.07109 0.08773 -0.06953 0.09282 -0.06719 0.09444 C -0.06471 0.09606 -0.06081 0.09467 -0.05846 0.09259 C -0.05599 0.09051 -0.05495 0.08588 -0.05273 0.08148 C -0.05039 0.07708 -0.04701 0.07153 -0.04492 0.06667 C -0.04297 0.0618 -0.04219 0.05579 -0.0401 0.05185 C -0.03802 0.04792 -0.03516 0.04699 -0.03242 0.04259 C -0.02969 0.03819 -0.0263 0.03148 -0.02383 0.02592 C -0.02122 0.02037 -0.01745 0.00995 -0.01797 0.01111 Z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34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0 -0.00712 0 -0.01528 0 C -0.02344 0 -0.03906 0.0007 -0.04861 0 C -0.05816 -0.00069 -0.06372 -0.00347 -0.07222 -0.0037 C -0.08073 -0.00393 -0.09844 -0.00277 -0.1 -0.00185 C -0.10156 -0.00092 -0.08976 0.00162 -0.08195 0.00185 C -0.07413 0.00209 -0.06649 0 -0.05278 0 C -0.03906 0 -0.00625 0 0 0 Z " pathEditMode="relative" ptsTypes="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7" grpId="0"/>
      <p:bldP spid="28" grpId="0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Interatomic</a:t>
            </a:r>
            <a:r>
              <a:rPr lang="en-US" b="1" dirty="0" smtClean="0"/>
              <a:t> potential</a:t>
            </a:r>
            <a:endParaRPr lang="en-US" b="1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30480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2819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384360" y="3429000"/>
            <a:ext cx="7620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36703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309144" y="2285206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39 0.00463 -0.00742 0.00926 -0.01094 0.01482 C -0.01458 0.02037 -0.0168 0.02662 -0.02174 0.03334 C -0.02669 0.04005 -0.03515 0.04885 -0.04075 0.05556 C -0.04635 0.06227 -0.05013 0.07315 -0.05573 0.07408 C -0.06133 0.075 -0.06927 0.07385 -0.07474 0.06111 C -0.08021 0.04838 -0.08437 0.01875 -0.08828 -0.00185 C -0.09206 -0.02245 -0.09596 -0.04606 -0.09765 -0.06296 C -0.09961 -0.07986 -0.09896 -0.09143 -0.09909 -0.1037 C -0.09922 -0.11597 -0.09765 -0.11875 -0.09909 -0.13703 C -0.10052 -0.15532 -0.10716 -0.20625 -0.10729 -0.21296 C -0.10729 -0.21967 -0.10247 -0.19977 -0.10052 -0.17777 C -0.09844 -0.15578 -0.09648 -0.10926 -0.09505 -0.08148 C -0.09362 -0.0537 -0.09622 -0.03518 -0.09232 -0.01111 C -0.08841 0.01297 -0.0776 0.04792 -0.072 0.06297 C -0.0664 0.07801 -0.0664 0.08357 -0.05846 0.07963 C -0.05039 0.0757 -0.04349 0.06227 -0.02448 0.03889 C -0.00547 0.01551 0.02839 -0.03819 0.05547 -0.06111 C 0.08255 -0.08402 0.10899 -0.08981 0.13828 -0.09814 C 0.16745 -0.10648 0.20664 -0.10902 0.23047 -0.11111 C 0.2543 -0.11319 0.25834 -0.11134 0.28073 -0.11111 C 0.303 -0.11088 0.29544 -0.11111 0.36472 -0.10926 C 0.43399 -0.1074 0.64154 -0.10162 0.69701 -0.1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023 -0.01407 0.0007 -0.02223 0 C -0.03039 -0.00069 -0.03629 -0.00278 -0.04861 -0.0037 C -0.06094 -0.00463 -0.08525 -0.00486 -0.09584 -0.00555 C -0.10643 -0.00625 -0.1125 -0.01042 -0.1125 -0.00741 C -0.1125 -0.0044 -0.10348 0.01111 -0.09584 0.01296 C -0.0882 0.01482 -0.104 0.00255 -0.06667 0.0037 C -0.02934 0.00486 0.06927 0.01759 0.12777 0.02037 C 0.18628 0.02315 0.22639 0.02014 0.28472 0.02037 C 0.34305 0.0206 0.42274 0.02222 0.47777 0.02222 C 0.53281 0.02222 0.5743 0.01921 0.61527 0.02037 C 0.65625 0.02153 0.68993 0.02546 0.72361 0.02963 " pathEditMode="relative" ptsTypes="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8" grpId="0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Interatomic potential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2600" y="838200"/>
            <a:ext cx="5382114" cy="563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7" name="Oval 16"/>
          <p:cNvSpPr/>
          <p:nvPr/>
        </p:nvSpPr>
        <p:spPr>
          <a:xfrm>
            <a:off x="3263900" y="5613400"/>
            <a:ext cx="609600" cy="6096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  <a:endParaRPr lang="en-US" sz="2800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1790700" imgH="508000" progId="Equation.DSMT4">
                  <p:embed/>
                </p:oleObj>
              </mc:Choice>
              <mc:Fallback>
                <p:oleObj name="Equation" r:id="rId4" imgW="1790700" imgH="50800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733800" y="6019800"/>
            <a:ext cx="1828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1" y="5943600"/>
            <a:ext cx="2631811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Nearly Parabolic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38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endulum_potential.jpg"/>
          <p:cNvPicPr>
            <a:picLocks noChangeAspect="1"/>
          </p:cNvPicPr>
          <p:nvPr/>
        </p:nvPicPr>
        <p:blipFill>
          <a:blip r:embed="rId3"/>
          <a:srcRect l="4425" t="11455" r="12389" b="8018"/>
          <a:stretch>
            <a:fillRect/>
          </a:stretch>
        </p:blipFill>
        <p:spPr>
          <a:xfrm>
            <a:off x="6749288" y="1752601"/>
            <a:ext cx="3817112" cy="285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/>
              <a:t>Concept of </a:t>
            </a:r>
            <a:r>
              <a:rPr lang="en-US" b="1" dirty="0" smtClean="0"/>
              <a:t>equilibrium (RECAP)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76800" y="762001"/>
            <a:ext cx="24384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Simple Pendulum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7" name="Picture 8" descr="Image result for Simple pendulu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52600" y="1219201"/>
            <a:ext cx="3087032" cy="3781425"/>
          </a:xfrm>
          <a:prstGeom prst="rect">
            <a:avLst/>
          </a:prstGeom>
          <a:noFill/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038601" y="1676401"/>
          <a:ext cx="21732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5" imgW="1218671" imgH="304668" progId="Equation.DSMT4">
                  <p:embed/>
                </p:oleObj>
              </mc:Choice>
              <mc:Fallback>
                <p:oleObj name="Equation" r:id="rId5" imgW="1218671" imgH="304668" progId="Equation.DSMT4">
                  <p:embed/>
                  <p:pic>
                    <p:nvPicPr>
                      <p:cNvPr id="8" name="Object 3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38601" y="1676401"/>
                        <a:ext cx="2173287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038601" y="2590800"/>
          <a:ext cx="2333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7" imgW="1308100" imgH="241300" progId="Equation.DSMT4">
                  <p:embed/>
                </p:oleObj>
              </mc:Choice>
              <mc:Fallback>
                <p:oleObj name="Equation" r:id="rId7" imgW="1308100" imgH="241300" progId="Equation.DSMT4">
                  <p:embed/>
                  <p:pic>
                    <p:nvPicPr>
                      <p:cNvPr id="9" name="Object 7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38601" y="2590800"/>
                        <a:ext cx="2333625" cy="4302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7627843" y="37719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855200" y="37592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56543" y="18288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897843" y="1981200"/>
            <a:ext cx="533400" cy="381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186643" y="2057400"/>
            <a:ext cx="457200" cy="3048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24800" y="1143000"/>
            <a:ext cx="19812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Unstable equilibrium</a:t>
            </a:r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7400" y="5181600"/>
            <a:ext cx="805688" cy="1447800"/>
            <a:chOff x="4343400" y="5181600"/>
            <a:chExt cx="805688" cy="14478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343400" y="5181600"/>
              <a:ext cx="6096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876800" y="6400800"/>
              <a:ext cx="272288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1" name="Group 20"/>
          <p:cNvGrpSpPr/>
          <p:nvPr/>
        </p:nvGrpSpPr>
        <p:grpSpPr>
          <a:xfrm rot="1667007">
            <a:off x="5429654" y="5285945"/>
            <a:ext cx="805688" cy="1447800"/>
            <a:chOff x="4343400" y="5181600"/>
            <a:chExt cx="805688" cy="1447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343400" y="5181600"/>
              <a:ext cx="6096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876800" y="6400800"/>
              <a:ext cx="272288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467600" y="5791200"/>
                <a:ext cx="80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791200"/>
                <a:ext cx="8037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 rot="12296032">
            <a:off x="5381454" y="3648963"/>
            <a:ext cx="805688" cy="1447800"/>
            <a:chOff x="4343400" y="5181600"/>
            <a:chExt cx="805688" cy="14478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43400" y="5181600"/>
              <a:ext cx="6096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876800" y="6400800"/>
              <a:ext cx="272288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467600" y="5415772"/>
                <a:ext cx="816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415772"/>
                <a:ext cx="8166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5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3113548" y="484188"/>
          <a:ext cx="2333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Equation" r:id="rId3" imgW="1308100" imgH="241300" progId="Equation.DSMT4">
                  <p:embed/>
                </p:oleObj>
              </mc:Choice>
              <mc:Fallback>
                <p:oleObj name="Equation" r:id="rId3" imgW="1308100" imgH="241300" progId="Equation.DSMT4">
                  <p:embed/>
                  <p:pic>
                    <p:nvPicPr>
                      <p:cNvPr id="4" name="Object 7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13548" y="484188"/>
                        <a:ext cx="2333625" cy="4302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4617340"/>
            <a:ext cx="6172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4698301"/>
            <a:ext cx="2667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3045285" y="2516551"/>
          <a:ext cx="21748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Equation" r:id="rId6" imgW="1218960" imgH="431640" progId="Equation.DSMT4">
                  <p:embed/>
                </p:oleObj>
              </mc:Choice>
              <mc:Fallback>
                <p:oleObj name="Equation" r:id="rId6" imgW="1218960" imgH="431640" progId="Equation.DSMT4">
                  <p:embed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5285" y="2516551"/>
                        <a:ext cx="2174875" cy="76993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endulum_potential.jpg"/>
          <p:cNvPicPr>
            <a:picLocks noChangeAspect="1"/>
          </p:cNvPicPr>
          <p:nvPr/>
        </p:nvPicPr>
        <p:blipFill>
          <a:blip r:embed="rId8"/>
          <a:srcRect l="4425" t="11455" r="12389" b="8018"/>
          <a:stretch>
            <a:fillRect/>
          </a:stretch>
        </p:blipFill>
        <p:spPr>
          <a:xfrm>
            <a:off x="6400800" y="457201"/>
            <a:ext cx="3817112" cy="285453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79355" y="24765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06712" y="24638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08055" y="5334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49355" y="685800"/>
            <a:ext cx="533400" cy="381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838155" y="762000"/>
            <a:ext cx="457200" cy="3048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2133601" y="3883702"/>
          <a:ext cx="23320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Equation" r:id="rId9" imgW="1307880" imgH="431640" progId="Equation.DSMT4">
                  <p:embed/>
                </p:oleObj>
              </mc:Choice>
              <mc:Fallback>
                <p:oleObj name="Equation" r:id="rId9" imgW="1307880" imgH="431640" progId="Equation.DSMT4">
                  <p:embed/>
                  <p:pic>
                    <p:nvPicPr>
                      <p:cNvPr id="14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1" y="3883702"/>
                        <a:ext cx="2332037" cy="7699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4744117" y="3887884"/>
          <a:ext cx="25352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Equation" r:id="rId11" imgW="1422360" imgH="431640" progId="Equation.DSMT4">
                  <p:embed/>
                </p:oleObj>
              </mc:Choice>
              <mc:Fallback>
                <p:oleObj name="Equation" r:id="rId11" imgW="1422360" imgH="431640" progId="Equation.DSMT4">
                  <p:embed/>
                  <p:pic>
                    <p:nvPicPr>
                      <p:cNvPr id="15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44117" y="3887884"/>
                        <a:ext cx="2535238" cy="76993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3113547" y="1319419"/>
          <a:ext cx="20383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Equation" r:id="rId13" imgW="1143000" imgH="431640" progId="Equation.DSMT4">
                  <p:embed/>
                </p:oleObj>
              </mc:Choice>
              <mc:Fallback>
                <p:oleObj name="Equation" r:id="rId13" imgW="1143000" imgH="431640" progId="Equation.DSMT4">
                  <p:embed/>
                  <p:pic>
                    <p:nvPicPr>
                      <p:cNvPr id="16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13547" y="1319419"/>
                        <a:ext cx="2038350" cy="76993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"/>
            <a:ext cx="8229600" cy="792162"/>
          </a:xfrm>
        </p:spPr>
        <p:txBody>
          <a:bodyPr/>
          <a:lstStyle/>
          <a:p>
            <a:r>
              <a:rPr lang="en-US" u="sng" smtClean="0"/>
              <a:t>   Plot       v/s       ?  </a:t>
            </a:r>
            <a:endParaRPr lang="en-US" u="sng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>
            <p:extLst/>
          </p:nvPr>
        </p:nvGraphicFramePr>
        <p:xfrm>
          <a:off x="1981200" y="990600"/>
          <a:ext cx="2971800" cy="69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" name="Equation" r:id="rId3" imgW="1778000" imgH="419100" progId="Equation.DSMT4">
                  <p:embed/>
                </p:oleObj>
              </mc:Choice>
              <mc:Fallback>
                <p:oleObj name="Equation" r:id="rId3" imgW="1778000" imgH="419100" progId="Equation.DSMT4">
                  <p:embed/>
                  <p:pic>
                    <p:nvPicPr>
                      <p:cNvPr id="89093" name="Object 5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81200" y="990600"/>
                        <a:ext cx="2971800" cy="69851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231790"/>
              </p:ext>
            </p:extLst>
          </p:nvPr>
        </p:nvGraphicFramePr>
        <p:xfrm>
          <a:off x="3367890" y="-26893"/>
          <a:ext cx="66025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5" imgW="139680" imgH="279360" progId="Equation.DSMT4">
                  <p:embed/>
                </p:oleObj>
              </mc:Choice>
              <mc:Fallback>
                <p:oleObj name="Equation" r:id="rId5" imgW="13968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67890" y="-26893"/>
                        <a:ext cx="660252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519405"/>
              </p:ext>
            </p:extLst>
          </p:nvPr>
        </p:nvGraphicFramePr>
        <p:xfrm>
          <a:off x="4773708" y="239806"/>
          <a:ext cx="4741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3708" y="239806"/>
                        <a:ext cx="474133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48854" y="1600200"/>
          <a:ext cx="342162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9" imgW="2222280" imgH="444240" progId="Equation.DSMT4">
                  <p:embed/>
                </p:oleObj>
              </mc:Choice>
              <mc:Fallback>
                <p:oleObj name="Equation" r:id="rId9" imgW="2222280" imgH="444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48854" y="1600200"/>
                        <a:ext cx="3421626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5181600" y="17526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705600" y="1178363"/>
          <a:ext cx="2217738" cy="152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11" imgW="1473120" imgH="1015920" progId="Equation.DSMT4">
                  <p:embed/>
                </p:oleObj>
              </mc:Choice>
              <mc:Fallback>
                <p:oleObj name="Equation" r:id="rId11" imgW="1473120" imgH="1015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05600" y="1178363"/>
                        <a:ext cx="2217738" cy="1529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2198" y="2979738"/>
            <a:ext cx="19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Equation of ellipse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319378" y="3553976"/>
            <a:ext cx="7096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For small values of ɵ the equation is of ellipse. But as ɵ becomes larger  it </a:t>
            </a:r>
          </a:p>
          <a:p>
            <a:r>
              <a:rPr lang="en-IN" dirty="0"/>
              <a:t>Deviates from an ellipse</a:t>
            </a:r>
            <a:endParaRPr lang="en-IN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2719"/>
              </p:ext>
            </p:extLst>
          </p:nvPr>
        </p:nvGraphicFramePr>
        <p:xfrm>
          <a:off x="3581400" y="4575321"/>
          <a:ext cx="4398962" cy="17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Equation" r:id="rId13" imgW="2501640" imgH="1015920" progId="Equation.DSMT4">
                  <p:embed/>
                </p:oleObj>
              </mc:Choice>
              <mc:Fallback>
                <p:oleObj name="Equation" r:id="rId13" imgW="2501640" imgH="10159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1400" y="4575321"/>
                        <a:ext cx="4398962" cy="178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9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cs.psu.edu/drussell/Demos/Pendulum/compare-small-ang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16" y="872140"/>
            <a:ext cx="4160231" cy="21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0670" y="2906217"/>
            <a:ext cx="3921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Small Oscillations</a:t>
            </a:r>
            <a:endParaRPr lang="en-IN" sz="40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26360"/>
              </p:ext>
            </p:extLst>
          </p:nvPr>
        </p:nvGraphicFramePr>
        <p:xfrm>
          <a:off x="5686065" y="2765397"/>
          <a:ext cx="22177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Equation" r:id="rId4" imgW="1473120" imgH="545760" progId="Equation.DSMT4">
                  <p:embed/>
                </p:oleObj>
              </mc:Choice>
              <mc:Fallback>
                <p:oleObj name="Equation" r:id="rId4" imgW="1473120" imgH="545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6065" y="2765397"/>
                        <a:ext cx="2217738" cy="82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81846" y="3260160"/>
            <a:ext cx="4743510" cy="3232079"/>
            <a:chOff x="3881846" y="3260160"/>
            <a:chExt cx="4743510" cy="3232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r="50852" b="56129"/>
            <a:stretch/>
          </p:blipFill>
          <p:spPr>
            <a:xfrm>
              <a:off x="3881846" y="4014242"/>
              <a:ext cx="4269377" cy="2477997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3006493"/>
                </p:ext>
              </p:extLst>
            </p:nvPr>
          </p:nvGraphicFramePr>
          <p:xfrm>
            <a:off x="6016534" y="3260160"/>
            <a:ext cx="660252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9" name="Equation" r:id="rId7" imgW="139680" imgH="279360" progId="Equation.DSMT4">
                    <p:embed/>
                  </p:oleObj>
                </mc:Choice>
                <mc:Fallback>
                  <p:oleObj name="Equation" r:id="rId7" imgW="139680" imgH="27936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016534" y="3260160"/>
                          <a:ext cx="660252" cy="835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761229"/>
                </p:ext>
              </p:extLst>
            </p:nvPr>
          </p:nvGraphicFramePr>
          <p:xfrm>
            <a:off x="8151223" y="4948440"/>
            <a:ext cx="47413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0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151223" y="4948440"/>
                          <a:ext cx="474133" cy="609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 descr="Pendulum_potential.jpg"/>
          <p:cNvPicPr>
            <a:picLocks noChangeAspect="1"/>
          </p:cNvPicPr>
          <p:nvPr/>
        </p:nvPicPr>
        <p:blipFill>
          <a:blip r:embed="rId11"/>
          <a:srcRect l="4425" t="11455" r="12389" b="8018"/>
          <a:stretch>
            <a:fillRect/>
          </a:stretch>
        </p:blipFill>
        <p:spPr>
          <a:xfrm>
            <a:off x="1393020" y="419076"/>
            <a:ext cx="3817112" cy="285453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627809" y="2229673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1559859" y="1143000"/>
            <a:ext cx="443753" cy="10866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C -0.00104 0.00069 -0.00598 0.00926 -0.00807 0.01227 C -0.01028 0.01551 -0.01132 0.01643 -0.01289 0.01852 C -0.01471 0.0206 -0.01575 0.02199 -0.01796 0.02454 C -0.02005 0.02731 -0.02291 0.03148 -0.02539 0.03495 C -0.02786 0.03842 -0.02994 0.04329 -0.03281 0.04514 C -0.03515 0.04745 -0.03867 0.04768 -0.04088 0.04745 C -0.04335 0.04722 -0.04492 0.04653 -0.04661 0.04398 C -0.0483 0.04166 -0.05026 0.03588 -0.05156 0.03287 C -0.05286 0.02986 -0.05416 0.02893 -0.05494 0.02546 C -0.05585 0.02245 -0.05611 0.01643 -0.05664 0.01319 C -0.05677 0.00995 -0.05664 0.00833 -0.05664 0.00602 C -0.05664 0.0037 -0.05716 0.00139 -0.05742 -0.00116 C -0.05768 -0.00371 -0.05885 -0.00857 -0.05807 -0.00857 C -0.05807 -0.0081 -0.05716 -0.00301 -0.05664 1.85185E-6 C -0.05585 0.00301 -0.05585 0.00625 -0.05494 0.01018 C -0.05416 0.01412 -0.05221 0.01991 -0.05156 0.02361 C -0.05091 0.02708 -0.05234 0.02916 -0.05156 0.03194 C -0.05091 0.03449 -0.04908 0.0375 -0.04739 0.04004 C -0.04596 0.04236 -0.04466 0.04537 -0.0427 0.04629 C -0.04049 0.04722 -0.0371 0.04629 -0.03515 0.04514 C -0.0332 0.04398 -0.03229 0.04166 -0.03033 0.03912 C -0.02838 0.03657 -0.02539 0.03356 -0.02369 0.03079 C -0.022 0.02801 -0.02135 0.02477 -0.01953 0.02245 C -0.01783 0.02037 -0.01536 0.01991 -0.01289 0.01736 C -0.01067 0.01481 -0.00781 0.01134 -0.00572 0.00833 C -0.00351 0.00509 0.00014 -0.0007 -4.79167E-6 1.85185E-6 Z " pathEditMode="relative" rAng="0" ptsTypes="AAAAAAAAA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cs.psu.edu/drussell/Demos/Pendulum/compare-large-ang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25" y="244577"/>
            <a:ext cx="6509105" cy="36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68964" y="2771744"/>
            <a:ext cx="3991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larger Oscillations</a:t>
            </a:r>
            <a:endParaRPr lang="en-IN" sz="4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32779" y="2816658"/>
            <a:ext cx="8945847" cy="3984793"/>
            <a:chOff x="2097738" y="2900099"/>
            <a:chExt cx="8945847" cy="39847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3067" t="72456" r="7320" b="8337"/>
            <a:stretch/>
          </p:blipFill>
          <p:spPr>
            <a:xfrm>
              <a:off x="2097738" y="3735124"/>
              <a:ext cx="8619564" cy="3149768"/>
            </a:xfrm>
            <a:prstGeom prst="rect">
              <a:avLst/>
            </a:prstGeom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7949847"/>
                </p:ext>
              </p:extLst>
            </p:nvPr>
          </p:nvGraphicFramePr>
          <p:xfrm>
            <a:off x="6314379" y="2900099"/>
            <a:ext cx="660252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2" name="Equation" r:id="rId5" imgW="139680" imgH="279360" progId="Equation.DSMT4">
                    <p:embed/>
                  </p:oleObj>
                </mc:Choice>
                <mc:Fallback>
                  <p:oleObj name="Equation" r:id="rId5" imgW="139680" imgH="27936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314379" y="2900099"/>
                          <a:ext cx="660252" cy="835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874897"/>
                </p:ext>
              </p:extLst>
            </p:nvPr>
          </p:nvGraphicFramePr>
          <p:xfrm>
            <a:off x="10569452" y="5177118"/>
            <a:ext cx="47413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3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569452" y="5177118"/>
                          <a:ext cx="474133" cy="6096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" name="Straight Arrow Connector 7"/>
          <p:cNvCxnSpPr/>
          <p:nvPr/>
        </p:nvCxnSpPr>
        <p:spPr>
          <a:xfrm flipH="1">
            <a:off x="9722225" y="4276165"/>
            <a:ext cx="342510" cy="9009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0323" y="4382363"/>
            <a:ext cx="542366" cy="82658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Pendulum_potential.jpg"/>
          <p:cNvPicPr>
            <a:picLocks noChangeAspect="1"/>
          </p:cNvPicPr>
          <p:nvPr/>
        </p:nvPicPr>
        <p:blipFill>
          <a:blip r:embed="rId9"/>
          <a:srcRect l="4425" t="11455" r="12389" b="8018"/>
          <a:stretch>
            <a:fillRect/>
          </a:stretch>
        </p:blipFill>
        <p:spPr>
          <a:xfrm>
            <a:off x="1393020" y="419076"/>
            <a:ext cx="3817112" cy="285453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627809" y="2229673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688521" y="1156447"/>
            <a:ext cx="315092" cy="10732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68055"/>
              </p:ext>
            </p:extLst>
          </p:nvPr>
        </p:nvGraphicFramePr>
        <p:xfrm>
          <a:off x="108080" y="3275519"/>
          <a:ext cx="3475973" cy="75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10" imgW="2501640" imgH="545760" progId="Equation.DSMT4">
                  <p:embed/>
                </p:oleObj>
              </mc:Choice>
              <mc:Fallback>
                <p:oleObj name="Equation" r:id="rId10" imgW="2501640" imgH="5457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080" y="3275519"/>
                        <a:ext cx="3475973" cy="758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014224" y="3982376"/>
            <a:ext cx="2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Deviated from ellipse</a:t>
            </a:r>
            <a:endParaRPr lang="en-I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51211" y="4107882"/>
            <a:ext cx="2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Deviated from ellipse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5021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009 C 0.01094 -0.07824 0.00404 -0.05533 0.00105 -0.04699 C -0.00195 -0.03843 -0.00351 -0.03588 -0.00572 -0.03033 C -0.00833 -0.02477 -0.00963 -0.02107 -0.01289 -0.01412 C -0.01575 -0.00695 -0.01979 0.0044 -0.02317 0.01366 C -0.02669 0.02291 -0.02968 0.03611 -0.03359 0.04097 C -0.03697 0.04745 -0.04192 0.04791 -0.04505 0.04745 C -0.04856 0.04653 -0.05065 0.04467 -0.05299 0.03796 C -0.05546 0.03171 -0.0582 0.0162 -0.06002 0.0081 C -0.06171 0.00023 -0.06354 -0.00232 -0.06484 -0.01181 C -0.06601 -0.01991 -0.0664 -0.03588 -0.06718 -0.04468 C -0.06731 -0.05347 -0.06718 -0.05764 -0.06718 -0.06389 C -0.06718 -0.07014 -0.06783 -0.07639 -0.06822 -0.0831 C -0.06848 -0.09005 -0.07018 -0.10278 -0.06914 -0.10278 C -0.06914 -0.10162 -0.06783 -0.0882 -0.06718 -0.08009 C -0.06601 -0.07199 -0.06601 -0.0632 -0.06484 -0.05255 C -0.06354 -0.04213 -0.0608 -0.02662 -0.06002 -0.01667 C -0.05911 -0.00741 -0.06106 -0.00162 -0.06002 0.00555 C -0.05911 0.01227 -0.05651 0.0206 -0.05403 0.02731 C -0.05208 0.03356 -0.05039 0.04166 -0.04765 0.04398 C -0.0444 0.04653 -0.03958 0.04398 -0.03697 0.04097 C -0.03424 0.03796 -0.03307 0.03171 -0.0302 0.02477 C -0.02747 0.01805 -0.02317 0.00995 -0.02083 0.00254 C -0.01861 -0.00509 -0.0177 -0.01366 -0.0151 -0.01991 C -0.01276 -0.02546 -0.00924 -0.02662 -0.00572 -0.03334 C -0.0026 -0.04028 0.00144 -0.04954 0.0043 -0.05764 C 0.00743 -0.06621 0.01264 -0.08195 0.0125 -0.08009 Z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imple Harmonic Motion and Circular Motion | Physic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12" y="288986"/>
            <a:ext cx="3684495" cy="35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Pendulum_potential.jpg"/>
          <p:cNvPicPr>
            <a:picLocks noChangeAspect="1"/>
          </p:cNvPicPr>
          <p:nvPr/>
        </p:nvPicPr>
        <p:blipFill>
          <a:blip r:embed="rId4"/>
          <a:srcRect l="4425" t="11455" r="12389" b="8018"/>
          <a:stretch>
            <a:fillRect/>
          </a:stretch>
        </p:blipFill>
        <p:spPr>
          <a:xfrm>
            <a:off x="2049796" y="3316472"/>
            <a:ext cx="2877855" cy="308624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558498" y="3565584"/>
            <a:ext cx="630254" cy="555169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17281" y="830881"/>
            <a:ext cx="3474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Circular motion</a:t>
            </a:r>
            <a:endParaRPr lang="en-IN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92819" y="3238190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speed</a:t>
            </a:r>
            <a:endParaRPr lang="en-IN" dirty="0"/>
          </a:p>
        </p:txBody>
      </p:sp>
      <p:sp>
        <p:nvSpPr>
          <p:cNvPr id="30" name="Oval 29"/>
          <p:cNvSpPr/>
          <p:nvPr/>
        </p:nvSpPr>
        <p:spPr>
          <a:xfrm>
            <a:off x="1394790" y="4447902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6584164" y="2537782"/>
            <a:ext cx="5607836" cy="4012856"/>
            <a:chOff x="6675120" y="2322629"/>
            <a:chExt cx="5607836" cy="4012856"/>
          </a:xfrm>
        </p:grpSpPr>
        <p:grpSp>
          <p:nvGrpSpPr>
            <p:cNvPr id="18" name="Group 17"/>
            <p:cNvGrpSpPr/>
            <p:nvPr/>
          </p:nvGrpSpPr>
          <p:grpSpPr>
            <a:xfrm>
              <a:off x="6675120" y="2322629"/>
              <a:ext cx="5607836" cy="4012856"/>
              <a:chOff x="6675120" y="2322629"/>
              <a:chExt cx="5607836" cy="401285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123685" y="2322629"/>
                <a:ext cx="4419601" cy="3541330"/>
                <a:chOff x="7123685" y="2322629"/>
                <a:chExt cx="4419601" cy="354133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7123685" y="2322629"/>
                  <a:ext cx="4419601" cy="3338583"/>
                  <a:chOff x="7123685" y="2322629"/>
                  <a:chExt cx="4419601" cy="3338583"/>
                </a:xfrm>
              </p:grpSpPr>
              <p:pic>
                <p:nvPicPr>
                  <p:cNvPr id="5" name="Picture 6" descr="Related image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/>
                  <a:srcRect b="13421"/>
                  <a:stretch/>
                </p:blipFill>
                <p:spPr bwMode="auto">
                  <a:xfrm>
                    <a:off x="7123685" y="2322629"/>
                    <a:ext cx="4419600" cy="333858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" name="Rectangle 3"/>
                  <p:cNvSpPr/>
                  <p:nvPr/>
                </p:nvSpPr>
                <p:spPr>
                  <a:xfrm>
                    <a:off x="7123686" y="3749040"/>
                    <a:ext cx="4419600" cy="19121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</p:grpSp>
            <p:sp>
              <p:nvSpPr>
                <p:cNvPr id="7" name="Rectangle 6"/>
                <p:cNvSpPr/>
                <p:nvPr/>
              </p:nvSpPr>
              <p:spPr>
                <a:xfrm>
                  <a:off x="8438606" y="3592286"/>
                  <a:ext cx="1502228" cy="2599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8438606" y="5603966"/>
                  <a:ext cx="1502228" cy="2599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 flipV="1">
                <a:off x="6675120" y="4741816"/>
                <a:ext cx="5133703" cy="3918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189720" y="3148149"/>
                <a:ext cx="0" cy="318733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2758494"/>
                  </p:ext>
                </p:extLst>
              </p:nvPr>
            </p:nvGraphicFramePr>
            <p:xfrm>
              <a:off x="11808823" y="4456610"/>
              <a:ext cx="474133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61" name="Equation" r:id="rId6" imgW="126720" imgH="177480" progId="Equation.DSMT4">
                      <p:embed/>
                    </p:oleObj>
                  </mc:Choice>
                  <mc:Fallback>
                    <p:oleObj name="Equation" r:id="rId6" imgW="126720" imgH="177480" progId="Equation.DSMT4">
                      <p:embed/>
                      <p:pic>
                        <p:nvPicPr>
                          <p:cNvPr id="4" name="Object 3"/>
                          <p:cNvPicPr/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1808823" y="4456610"/>
                            <a:ext cx="474133" cy="6096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9391292"/>
                </p:ext>
              </p:extLst>
            </p:nvPr>
          </p:nvGraphicFramePr>
          <p:xfrm>
            <a:off x="7539038" y="4792663"/>
            <a:ext cx="5588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2" name="Equation" r:id="rId8" imgW="228600" imgH="139680" progId="Equation.DSMT4">
                    <p:embed/>
                  </p:oleObj>
                </mc:Choice>
                <mc:Fallback>
                  <p:oleObj name="Equation" r:id="rId8" imgW="22860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39038" y="4792663"/>
                          <a:ext cx="558800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2774174"/>
                </p:ext>
              </p:extLst>
            </p:nvPr>
          </p:nvGraphicFramePr>
          <p:xfrm>
            <a:off x="10770588" y="4769950"/>
            <a:ext cx="341779" cy="3120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3" name="Equation" r:id="rId10" imgW="139680" imgH="139680" progId="Equation.DSMT4">
                    <p:embed/>
                  </p:oleObj>
                </mc:Choice>
                <mc:Fallback>
                  <p:oleObj name="Equation" r:id="rId10" imgW="139680" imgH="13968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770588" y="4769950"/>
                          <a:ext cx="341779" cy="3120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4" name="Straight Connector 33"/>
          <p:cNvCxnSpPr/>
          <p:nvPr/>
        </p:nvCxnSpPr>
        <p:spPr>
          <a:xfrm>
            <a:off x="2220206" y="3579031"/>
            <a:ext cx="307841" cy="1705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554" idx="0"/>
          </p:cNvCxnSpPr>
          <p:nvPr/>
        </p:nvCxnSpPr>
        <p:spPr>
          <a:xfrm flipH="1">
            <a:off x="3722914" y="288986"/>
            <a:ext cx="126594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93831" y="104319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speed (     )</a:t>
            </a:r>
            <a:endParaRPr lang="en-IN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08858"/>
              </p:ext>
            </p:extLst>
          </p:nvPr>
        </p:nvGraphicFramePr>
        <p:xfrm>
          <a:off x="6497507" y="-158573"/>
          <a:ext cx="355226" cy="71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Equation" r:id="rId12" imgW="139680" imgH="279360" progId="Equation.DSMT4">
                  <p:embed/>
                </p:oleObj>
              </mc:Choice>
              <mc:Fallback>
                <p:oleObj name="Equation" r:id="rId12" imgW="139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97507" y="-158573"/>
                        <a:ext cx="355226" cy="71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5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path" presetSubtype="0" accel="25500" decel="29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2.22222E-6 C 0.01654 -0.08125 0.02448 -0.15787 0.04037 -0.15787 C 0.05821 -0.15787 0.0642 -0.08125 0.07006 2.22222E-6 C 0.078 0.08981 0.08399 0.18009 0.10404 0.18009 C 0.12188 0.18009 0.12787 0.08981 0.13581 2.22222E-6 C 0.13972 -0.08125 0.14792 -0.15787 0.16563 -0.15787 C 0.18138 -0.15787 0.18946 -0.08125 0.19545 2.22222E-6 C 0.20131 0.08981 0.20925 0.18009 0.22748 0.18009 C 0.24519 0.18009 0.25912 2.22222E-6 0.25912 0.00092 C 0.26511 -0.08125 0.2711 -0.15787 0.28894 -0.15787 C 0.3069 -0.15787 0.31276 -0.08125 0.31888 2.22222E-6 C 0.3267 0.08981 0.33282 0.18009 0.35274 0.18009 C 0.37032 0.18009 0.37657 0.08981 0.38256 2.22222E-6 C 0.39037 -0.08125 0.39623 -0.15787 0.41446 -0.15787 C 0.43008 -0.15787 0.43802 -0.08125 0.44414 2.22222E-6 C 0.45 0.08981 0.45808 0.18009 0.47591 0.18009 C 0.49388 0.18009 0.49974 0.08981 0.50821 2.22222E-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"/>
            <a:ext cx="8229600" cy="792162"/>
          </a:xfrm>
        </p:spPr>
        <p:txBody>
          <a:bodyPr/>
          <a:lstStyle/>
          <a:p>
            <a:r>
              <a:rPr lang="en-US" dirty="0" smtClean="0"/>
              <a:t>   Plot       v/s     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18" name="Picture 6" descr="Related imag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5274" y="2382848"/>
            <a:ext cx="4419600" cy="3856102"/>
          </a:xfrm>
          <a:prstGeom prst="rect">
            <a:avLst/>
          </a:prstGeom>
          <a:noFill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027393"/>
              </p:ext>
            </p:extLst>
          </p:nvPr>
        </p:nvGraphicFramePr>
        <p:xfrm>
          <a:off x="3314923" y="-28201"/>
          <a:ext cx="66025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Equation" r:id="rId4" imgW="139680" imgH="279360" progId="Equation.DSMT4">
                  <p:embed/>
                </p:oleObj>
              </mc:Choice>
              <mc:Fallback>
                <p:oleObj name="Equation" r:id="rId4" imgW="13968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14923" y="-28201"/>
                        <a:ext cx="660252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101858"/>
              </p:ext>
            </p:extLst>
          </p:nvPr>
        </p:nvGraphicFramePr>
        <p:xfrm>
          <a:off x="4816513" y="219075"/>
          <a:ext cx="4741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16513" y="219075"/>
                        <a:ext cx="474133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7332133" y="4267200"/>
            <a:ext cx="2116668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29601" y="5334001"/>
            <a:ext cx="2122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For larger E , motion</a:t>
            </a:r>
          </a:p>
          <a:p>
            <a:r>
              <a:rPr lang="en-IN" b="1" dirty="0"/>
              <a:t>Of the pendulum </a:t>
            </a:r>
          </a:p>
          <a:p>
            <a:r>
              <a:rPr lang="en-IN" b="1" dirty="0"/>
              <a:t>Becomes </a:t>
            </a:r>
          </a:p>
          <a:p>
            <a:r>
              <a:rPr lang="en-IN" b="1" dirty="0"/>
              <a:t>Circular motion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269038" y="948128"/>
          <a:ext cx="4398962" cy="17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Equation" r:id="rId8" imgW="2501640" imgH="1015920" progId="Equation.DSMT4">
                  <p:embed/>
                </p:oleObj>
              </mc:Choice>
              <mc:Fallback>
                <p:oleObj name="Equation" r:id="rId8" imgW="2501640" imgH="10159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69038" y="948128"/>
                        <a:ext cx="4398962" cy="178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981347" y="1076351"/>
          <a:ext cx="2217738" cy="152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Equation" r:id="rId10" imgW="1473120" imgH="1015920" progId="Equation.DSMT4">
                  <p:embed/>
                </p:oleObj>
              </mc:Choice>
              <mc:Fallback>
                <p:oleObj name="Equation" r:id="rId10" imgW="1473120" imgH="10159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81347" y="1076351"/>
                        <a:ext cx="2217738" cy="1529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1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404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Equation</vt:lpstr>
      <vt:lpstr>MathType 6.0 Equation</vt:lpstr>
      <vt:lpstr>Highlights of the course</vt:lpstr>
      <vt:lpstr>PowerPoint Presentation</vt:lpstr>
      <vt:lpstr>Concept of equilibrium (RECAP)</vt:lpstr>
      <vt:lpstr>PowerPoint Presentation</vt:lpstr>
      <vt:lpstr>   Plot       v/s       ?  </vt:lpstr>
      <vt:lpstr>PowerPoint Presentation</vt:lpstr>
      <vt:lpstr>PowerPoint Presentation</vt:lpstr>
      <vt:lpstr>PowerPoint Presentation</vt:lpstr>
      <vt:lpstr>   Plot       v/s         </vt:lpstr>
      <vt:lpstr>Concept of equilibrium</vt:lpstr>
      <vt:lpstr>1. Maxima and Minima</vt:lpstr>
      <vt:lpstr>1. Maxima and Minima</vt:lpstr>
      <vt:lpstr>1. Maxima and Minima</vt:lpstr>
      <vt:lpstr>2. Zero crossing points</vt:lpstr>
      <vt:lpstr>Plot for small and large values of x</vt:lpstr>
      <vt:lpstr>Plot for small and large values of x</vt:lpstr>
      <vt:lpstr>Concept of equilibrium</vt:lpstr>
      <vt:lpstr>Concept of equilibrium</vt:lpstr>
      <vt:lpstr>Velocity Vs. Position plot</vt:lpstr>
      <vt:lpstr>Velocity Vs. Position plot (Summary)</vt:lpstr>
      <vt:lpstr>Physical Example of double well</vt:lpstr>
      <vt:lpstr>Interatomic Potential: Lennard Jones Potential </vt:lpstr>
      <vt:lpstr>Interatomic Potential: Lennard Jones Potential </vt:lpstr>
      <vt:lpstr>Interatomic potential</vt:lpstr>
      <vt:lpstr>Interatomic potential</vt:lpstr>
      <vt:lpstr>Interatomic 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the course</dc:title>
  <dc:creator>HP</dc:creator>
  <cp:lastModifiedBy>HP</cp:lastModifiedBy>
  <cp:revision>29</cp:revision>
  <dcterms:created xsi:type="dcterms:W3CDTF">2021-12-25T07:43:12Z</dcterms:created>
  <dcterms:modified xsi:type="dcterms:W3CDTF">2021-12-29T06:45:54Z</dcterms:modified>
</cp:coreProperties>
</file>