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281" r:id="rId16"/>
    <p:sldId id="290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B675-8B88-410F-B71A-5305330D1BAE}" type="datetimeFigureOut">
              <a:rPr lang="en-IN" smtClean="0"/>
              <a:t>29-12-2021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06F-9978-49D8-9F57-34911FE3C3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32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B675-8B88-410F-B71A-5305330D1BAE}" type="datetimeFigureOut">
              <a:rPr lang="en-IN" smtClean="0"/>
              <a:t>29-12-2021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06F-9978-49D8-9F57-34911FE3C3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88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B675-8B88-410F-B71A-5305330D1BAE}" type="datetimeFigureOut">
              <a:rPr lang="en-IN" smtClean="0"/>
              <a:t>29-12-2021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06F-9978-49D8-9F57-34911FE3C3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514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B675-8B88-410F-B71A-5305330D1BAE}" type="datetimeFigureOut">
              <a:rPr lang="en-IN" smtClean="0"/>
              <a:t>29-12-2021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06F-9978-49D8-9F57-34911FE3C3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155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B675-8B88-410F-B71A-5305330D1BAE}" type="datetimeFigureOut">
              <a:rPr lang="en-IN" smtClean="0"/>
              <a:t>29-12-2021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06F-9978-49D8-9F57-34911FE3C3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221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B675-8B88-410F-B71A-5305330D1BAE}" type="datetimeFigureOut">
              <a:rPr lang="en-IN" smtClean="0"/>
              <a:t>29-12-2021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06F-9978-49D8-9F57-34911FE3C3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337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B675-8B88-410F-B71A-5305330D1BAE}" type="datetimeFigureOut">
              <a:rPr lang="en-IN" smtClean="0"/>
              <a:t>29-12-2021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06F-9978-49D8-9F57-34911FE3C3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532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B675-8B88-410F-B71A-5305330D1BAE}" type="datetimeFigureOut">
              <a:rPr lang="en-IN" smtClean="0"/>
              <a:t>29-12-2021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06F-9978-49D8-9F57-34911FE3C3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812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B675-8B88-410F-B71A-5305330D1BAE}" type="datetimeFigureOut">
              <a:rPr lang="en-IN" smtClean="0"/>
              <a:t>29-12-2021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06F-9978-49D8-9F57-34911FE3C3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942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B675-8B88-410F-B71A-5305330D1BAE}" type="datetimeFigureOut">
              <a:rPr lang="en-IN" smtClean="0"/>
              <a:t>29-12-2021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06F-9978-49D8-9F57-34911FE3C3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472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B675-8B88-410F-B71A-5305330D1BAE}" type="datetimeFigureOut">
              <a:rPr lang="en-IN" smtClean="0"/>
              <a:t>29-12-2021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806F-9978-49D8-9F57-34911FE3C3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36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8B675-8B88-410F-B71A-5305330D1BAE}" type="datetimeFigureOut">
              <a:rPr lang="en-IN" smtClean="0"/>
              <a:t>29-12-2021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C806F-9978-49D8-9F57-34911FE3C3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066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31.png"/><Relationship Id="rId7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3.png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3904" y="3156332"/>
            <a:ext cx="3733800" cy="4250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274" y="37011"/>
            <a:ext cx="8229600" cy="9144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Highlights of the course</a:t>
            </a:r>
            <a:endParaRPr lang="en-US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4800600" y="9144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008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19812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Introduction to Vector Operators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019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Rigid body in motion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031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3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Oscillations and Waves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031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43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Quantum Physics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6031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01836" y="3037902"/>
            <a:ext cx="3745868" cy="53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Work , Energy and Conservation laws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Interatomic</a:t>
            </a:r>
            <a:r>
              <a:rPr lang="en-US" dirty="0" smtClean="0"/>
              <a:t> potential</a:t>
            </a:r>
            <a:endParaRPr lang="en-US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1219200"/>
            <a:ext cx="4162425" cy="44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3886200" y="6858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816600" y="9779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267200" y="4343400"/>
            <a:ext cx="28956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99300" y="41529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5753100" y="4038600"/>
            <a:ext cx="533400" cy="1588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4634706" y="4025106"/>
            <a:ext cx="533400" cy="1588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67400" y="335280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b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760434" y="340360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4" name="Oval 13"/>
          <p:cNvSpPr/>
          <p:nvPr/>
        </p:nvSpPr>
        <p:spPr>
          <a:xfrm>
            <a:off x="5791200" y="4267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15937" y="2399211"/>
            <a:ext cx="2895600" cy="158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571206" y="2527300"/>
            <a:ext cx="2895600" cy="158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4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97 0.01111 C -0.01849 0.01227 -0.02422 0.02778 -0.02669 0.03333 C -0.02904 0.03889 -0.03047 0.04074 -0.03242 0.04444 C -0.03437 0.04815 -0.03581 0.05069 -0.03828 0.05555 C -0.04062 0.06042 -0.04401 0.06782 -0.04687 0.07407 C -0.04987 0.08032 -0.05247 0.08889 -0.0556 0.09259 C -0.05859 0.0963 -0.0625 0.09653 -0.0651 0.0963 C -0.06797 0.09606 -0.06992 0.09514 -0.07187 0.09074 C -0.07396 0.08634 -0.07617 0.07592 -0.07773 0.07037 C -0.0793 0.06481 -0.0806 0.06319 -0.08164 0.05741 C -0.08255 0.05162 -0.08307 0.04097 -0.08346 0.03518 C -0.08385 0.0294 -0.08346 0.02662 -0.08346 0.02222 C -0.08359 0.01782 -0.08411 0.01366 -0.08451 0.00926 C -0.0849 0.00486 -0.08555 -0.00394 -0.08542 -0.0037 C -0.08529 -0.00347 -0.08411 0.00555 -0.08346 0.01111 C -0.08281 0.01667 -0.08255 0.02245 -0.08164 0.02963 C -0.0806 0.0368 -0.07839 0.04722 -0.07773 0.0537 C -0.07708 0.06018 -0.07852 0.06366 -0.07773 0.06852 C -0.07695 0.07338 -0.07474 0.07893 -0.07292 0.08333 C -0.07109 0.08773 -0.06953 0.09282 -0.06719 0.09444 C -0.06471 0.09606 -0.06081 0.09467 -0.05846 0.09259 C -0.05599 0.09051 -0.05495 0.08588 -0.05273 0.08148 C -0.05039 0.07708 -0.04701 0.07153 -0.04492 0.06667 C -0.04297 0.0618 -0.04219 0.05579 -0.0401 0.05185 C -0.03802 0.04792 -0.03516 0.04699 -0.03242 0.04259 C -0.02969 0.03819 -0.0263 0.03148 -0.02383 0.02592 C -0.02122 0.02037 -0.01745 0.00995 -0.01797 0.01111 Z " pathEditMode="relative" rAng="0" ptsTypes="AAAA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349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0 -0.00712 0 -0.01528 0 C -0.02344 0 -0.03906 0.0007 -0.04861 0 C -0.05816 -0.00069 -0.06372 -0.00347 -0.07222 -0.0037 C -0.08073 -0.00393 -0.09844 -0.00277 -0.1 -0.00185 C -0.10156 -0.00092 -0.08976 0.00162 -0.08195 0.00185 C -0.07413 0.00209 -0.06649 0 -0.05278 0 C -0.03906 0 -0.00625 0 0 0 Z " pathEditMode="relative" ptsTypes="aaaaaa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21" grpId="0"/>
      <p:bldP spid="27" grpId="0"/>
      <p:bldP spid="28" grpId="0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Interatomic</a:t>
            </a:r>
            <a:r>
              <a:rPr lang="en-US" b="1" dirty="0" smtClean="0"/>
              <a:t> potential</a:t>
            </a:r>
            <a:endParaRPr lang="en-US" b="1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1219200"/>
            <a:ext cx="4162425" cy="44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3886200" y="6858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816600" y="9779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267200" y="3048000"/>
            <a:ext cx="28956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28194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384360" y="3429000"/>
            <a:ext cx="762000" cy="1588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0" y="367030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4" name="Oval 13"/>
          <p:cNvSpPr/>
          <p:nvPr/>
        </p:nvSpPr>
        <p:spPr>
          <a:xfrm>
            <a:off x="5791200" y="4267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309144" y="2285206"/>
            <a:ext cx="2895600" cy="158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6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-0.0039 0.00463 -0.00742 0.00926 -0.01094 0.01482 C -0.01458 0.02037 -0.0168 0.02662 -0.02174 0.03334 C -0.02669 0.04005 -0.03515 0.04885 -0.04075 0.05556 C -0.04635 0.06227 -0.05013 0.07315 -0.05573 0.07408 C -0.06133 0.075 -0.06927 0.07385 -0.07474 0.06111 C -0.08021 0.04838 -0.08437 0.01875 -0.08828 -0.00185 C -0.09206 -0.02245 -0.09596 -0.04606 -0.09765 -0.06296 C -0.09961 -0.07986 -0.09896 -0.09143 -0.09909 -0.1037 C -0.09922 -0.11597 -0.09765 -0.11875 -0.09909 -0.13703 C -0.10052 -0.15532 -0.10716 -0.20625 -0.10729 -0.21296 C -0.10729 -0.21967 -0.10247 -0.19977 -0.10052 -0.17777 C -0.09844 -0.15578 -0.09648 -0.10926 -0.09505 -0.08148 C -0.09362 -0.0537 -0.09622 -0.03518 -0.09232 -0.01111 C -0.08841 0.01297 -0.0776 0.04792 -0.072 0.06297 C -0.0664 0.07801 -0.0664 0.08357 -0.05846 0.07963 C -0.05039 0.0757 -0.04349 0.06227 -0.02448 0.03889 C -0.00547 0.01551 0.02839 -0.03819 0.05547 -0.06111 C 0.08255 -0.08402 0.10899 -0.08981 0.13828 -0.09814 C 0.16745 -0.10648 0.20664 -0.10902 0.23047 -0.11111 C 0.2543 -0.11319 0.25834 -0.11134 0.28073 -0.11111 C 0.303 -0.11088 0.29544 -0.11111 0.36472 -0.10926 C 0.43399 -0.1074 0.64154 -0.10162 0.69701 -0.1 " pathEditMode="relative" rAng="0" ptsTypes="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79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0023 -0.01407 0.0007 -0.02223 0 C -0.03039 -0.00069 -0.03629 -0.00278 -0.04861 -0.0037 C -0.06094 -0.00463 -0.08525 -0.00486 -0.09584 -0.00555 C -0.10643 -0.00625 -0.1125 -0.01042 -0.1125 -0.00741 C -0.1125 -0.0044 -0.10348 0.01111 -0.09584 0.01296 C -0.0882 0.01482 -0.104 0.00255 -0.06667 0.0037 C -0.02934 0.00486 0.06927 0.01759 0.12777 0.02037 C 0.18628 0.02315 0.22639 0.02014 0.28472 0.02037 C 0.34305 0.0206 0.42274 0.02222 0.47777 0.02222 C 0.53281 0.02222 0.5743 0.01921 0.61527 0.02037 C 0.65625 0.02153 0.68993 0.02546 0.72361 0.02963 " pathEditMode="relative" ptsTypes="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21" grpId="0"/>
      <p:bldP spid="28" grpId="0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b="1" dirty="0" smtClean="0"/>
              <a:t>Interatomic potential</a:t>
            </a:r>
            <a:endParaRPr lang="en-US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2600" y="838200"/>
            <a:ext cx="5382114" cy="5638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7" name="Oval 16"/>
          <p:cNvSpPr/>
          <p:nvPr/>
        </p:nvSpPr>
        <p:spPr>
          <a:xfrm>
            <a:off x="3263900" y="5613400"/>
            <a:ext cx="609600" cy="6096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08701" y="3670300"/>
            <a:ext cx="3650295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Lennard Jones Potential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5354638" y="4343401"/>
          <a:ext cx="523875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4" imgW="1790700" imgH="508000" progId="Equation.DSMT4">
                  <p:embed/>
                </p:oleObj>
              </mc:Choice>
              <mc:Fallback>
                <p:oleObj name="Equation" r:id="rId4" imgW="1790700" imgH="508000" progId="Equation.DSMT4">
                  <p:embed/>
                  <p:pic>
                    <p:nvPicPr>
                      <p:cNvPr id="4" name="Object 9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54638" y="4343401"/>
                        <a:ext cx="5238750" cy="112236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3733800" y="6019800"/>
            <a:ext cx="18288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62601" y="5943600"/>
            <a:ext cx="2631811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Nearly Parabolic</a:t>
            </a:r>
          </a:p>
        </p:txBody>
      </p:sp>
    </p:spTree>
    <p:extLst>
      <p:ext uri="{BB962C8B-B14F-4D97-AF65-F5344CB8AC3E}">
        <p14:creationId xmlns:p14="http://schemas.microsoft.com/office/powerpoint/2010/main" val="20009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5334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Small Oscillations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762000"/>
            <a:ext cx="3200176" cy="3352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6" name="Oval 5"/>
          <p:cNvSpPr/>
          <p:nvPr/>
        </p:nvSpPr>
        <p:spPr>
          <a:xfrm>
            <a:off x="2438400" y="3581401"/>
            <a:ext cx="381000" cy="362465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90800" y="3886200"/>
            <a:ext cx="10668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4724400"/>
            <a:ext cx="2590800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Nearly Parabolic</a:t>
            </a: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643983"/>
              </p:ext>
            </p:extLst>
          </p:nvPr>
        </p:nvGraphicFramePr>
        <p:xfrm flipV="1">
          <a:off x="4492626" y="3629444"/>
          <a:ext cx="5825533" cy="71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2" name="Equation" r:id="rId4" imgW="3111480" imgH="507960" progId="Equation.DSMT4">
                  <p:embed/>
                </p:oleObj>
              </mc:Choice>
              <mc:Fallback>
                <p:oleObj name="Equation" r:id="rId4" imgW="3111480" imgH="507960" progId="Equation.DSMT4">
                  <p:embed/>
                  <p:pic>
                    <p:nvPicPr>
                      <p:cNvPr id="3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 flipV="1">
                        <a:off x="4492626" y="3629444"/>
                        <a:ext cx="5825533" cy="718285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5400000">
            <a:off x="6367696" y="3972449"/>
            <a:ext cx="1447800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9"/>
          <p:cNvGraphicFramePr>
            <a:graphicFrameLocks noChangeAspect="1"/>
          </p:cNvGraphicFramePr>
          <p:nvPr>
            <p:extLst/>
          </p:nvPr>
        </p:nvGraphicFramePr>
        <p:xfrm>
          <a:off x="6157640" y="4965228"/>
          <a:ext cx="25495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3" name="Equation" r:id="rId6" imgW="1485720" imgH="393480" progId="Equation.DSMT4">
                  <p:embed/>
                </p:oleObj>
              </mc:Choice>
              <mc:Fallback>
                <p:oleObj name="Equation" r:id="rId6" imgW="1485720" imgH="393480" progId="Equation.DSMT4">
                  <p:embed/>
                  <p:pic>
                    <p:nvPicPr>
                      <p:cNvPr id="4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7640" y="4965228"/>
                        <a:ext cx="2549525" cy="511175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6194425" y="5486400"/>
            <a:ext cx="10668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77100" y="5715001"/>
            <a:ext cx="2133600" cy="954107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Harmonic Oscillator</a:t>
            </a:r>
          </a:p>
        </p:txBody>
      </p:sp>
      <p:pic>
        <p:nvPicPr>
          <p:cNvPr id="24647" name="Picture 71" descr=" f(x)=f(a)+f^'(a)(x-a)+(f^('')(a))/(2!)(x-a)^2+(f^((3))(a))/(3!)(x-a)^3+...+(f^((n))(a))/(n!)(x-a)^n+....  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840" y="2311813"/>
            <a:ext cx="6336161" cy="7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36996" y="1436508"/>
            <a:ext cx="47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Taylor series expansion of a function f(x), about </a:t>
            </a:r>
          </a:p>
          <a:p>
            <a:r>
              <a:rPr lang="en-IN" dirty="0"/>
              <a:t>A point x=a is given as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216561"/>
              </p:ext>
            </p:extLst>
          </p:nvPr>
        </p:nvGraphicFramePr>
        <p:xfrm>
          <a:off x="4481513" y="6021388"/>
          <a:ext cx="1873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" name="Equation" r:id="rId9" imgW="1091880" imgH="507960" progId="Equation.DSMT4">
                  <p:embed/>
                </p:oleObj>
              </mc:Choice>
              <mc:Fallback>
                <p:oleObj name="Equation" r:id="rId9" imgW="1091880" imgH="5079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6021388"/>
                        <a:ext cx="1873250" cy="647700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8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US" dirty="0" smtClean="0"/>
              <a:t>Velocity Vs. Position plot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1" y="1676400"/>
            <a:ext cx="3731254" cy="39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9823296" y="3657600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02174" y="16764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6127596" y="36957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89496" y="38100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94600" y="3581400"/>
            <a:ext cx="704696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473796" y="3467100"/>
            <a:ext cx="971704" cy="660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810780" y="358140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  <a:r>
              <a:rPr lang="en-US" b="1" baseline="-25000" dirty="0"/>
              <a:t>0</a:t>
            </a:r>
          </a:p>
        </p:txBody>
      </p:sp>
      <p:sp>
        <p:nvSpPr>
          <p:cNvPr id="14" name="Oval 13"/>
          <p:cNvSpPr/>
          <p:nvPr/>
        </p:nvSpPr>
        <p:spPr>
          <a:xfrm flipV="1">
            <a:off x="2781300" y="4978400"/>
            <a:ext cx="304800" cy="76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743200" y="4800600"/>
            <a:ext cx="514504" cy="889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41600" y="4076700"/>
            <a:ext cx="1612900" cy="1143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6200" y="3276600"/>
            <a:ext cx="2686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8100" y="21590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rot="5400000" flipH="1" flipV="1">
            <a:off x="2552702" y="5448300"/>
            <a:ext cx="609598" cy="7620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2505076" y="5916613"/>
          <a:ext cx="3587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6" y="5916613"/>
                        <a:ext cx="358775" cy="349250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84143" y="5708134"/>
            <a:ext cx="665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Note that velocity will be maximum at equilibrium point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155746" y="2209800"/>
            <a:ext cx="1064454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flipH="1">
            <a:off x="8545998" y="1639670"/>
            <a:ext cx="1837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Around</a:t>
            </a:r>
          </a:p>
          <a:p>
            <a:r>
              <a:rPr lang="en-IN" dirty="0"/>
              <a:t>Equilibrium</a:t>
            </a:r>
          </a:p>
          <a:p>
            <a:r>
              <a:rPr lang="en-IN" dirty="0"/>
              <a:t>For small oscillations only</a:t>
            </a:r>
          </a:p>
        </p:txBody>
      </p:sp>
    </p:spTree>
    <p:extLst>
      <p:ext uri="{BB962C8B-B14F-4D97-AF65-F5344CB8AC3E}">
        <p14:creationId xmlns:p14="http://schemas.microsoft.com/office/powerpoint/2010/main" val="90543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5" grpId="0"/>
      <p:bldP spid="14" grpId="0" animBg="1"/>
      <p:bldP spid="15" grpId="0" animBg="1"/>
      <p:bldP spid="16" grpId="0" animBg="1"/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728" y="2147743"/>
            <a:ext cx="10515600" cy="1325563"/>
          </a:xfrm>
        </p:spPr>
        <p:txBody>
          <a:bodyPr>
            <a:normAutofit/>
          </a:bodyPr>
          <a:lstStyle/>
          <a:p>
            <a:r>
              <a:rPr lang="en-IN" sz="6600" b="1" dirty="0" smtClean="0"/>
              <a:t>Practice Problems</a:t>
            </a:r>
            <a:endParaRPr lang="en-IN" sz="6600" b="1" dirty="0"/>
          </a:p>
        </p:txBody>
      </p:sp>
    </p:spTree>
    <p:extLst>
      <p:ext uri="{BB962C8B-B14F-4D97-AF65-F5344CB8AC3E}">
        <p14:creationId xmlns:p14="http://schemas.microsoft.com/office/powerpoint/2010/main" val="36520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Related 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0580">
            <a:off x="6950179" y="2936091"/>
            <a:ext cx="3069909" cy="17682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Molecular vibrations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How to find the vibration frequency of diatomic molecule which is bound with very low energy such that their separation is almost close to equilibrium distance r</a:t>
            </a:r>
            <a:r>
              <a:rPr lang="en-US" sz="2400" baseline="-25000" dirty="0"/>
              <a:t>0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648200"/>
            <a:ext cx="324010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505700" y="5181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55100" y="5168900"/>
            <a:ext cx="228600" cy="228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2555967"/>
            <a:ext cx="2743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581400"/>
            <a:ext cx="1447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4546600" y="36703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62600" y="3657600"/>
            <a:ext cx="228600" cy="228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57800" y="3429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495800" y="3429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43475" y="321945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4668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-268842"/>
            <a:ext cx="8229600" cy="1143000"/>
          </a:xfrm>
        </p:spPr>
        <p:txBody>
          <a:bodyPr/>
          <a:lstStyle/>
          <a:p>
            <a:r>
              <a:rPr lang="en-US" dirty="0" smtClean="0"/>
              <a:t>Equation of motion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849829"/>
            <a:ext cx="375311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867150"/>
            <a:ext cx="316874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5334000"/>
            <a:ext cx="698269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410200" y="150906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94330" y="1448321"/>
            <a:ext cx="228600" cy="228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0075" y="3552825"/>
            <a:ext cx="396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Provided, r</a:t>
            </a:r>
            <a:r>
              <a:rPr lang="en-US" baseline="-25000" dirty="0"/>
              <a:t>0</a:t>
            </a:r>
            <a:r>
              <a:rPr lang="en-US" dirty="0"/>
              <a:t> is the equilibrium distance,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724401" y="2615129"/>
            <a:ext cx="4775247" cy="369332"/>
            <a:chOff x="3200400" y="2615129"/>
            <a:chExt cx="4775247" cy="369332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3200400" y="2819400"/>
              <a:ext cx="76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670330" y="2819400"/>
              <a:ext cx="7304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516786" y="2615129"/>
              <a:ext cx="1458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Extend spring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57800" y="3095625"/>
            <a:ext cx="4655620" cy="369332"/>
            <a:chOff x="3733800" y="3095625"/>
            <a:chExt cx="4655620" cy="36933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733800" y="3276600"/>
              <a:ext cx="7461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105400" y="3276600"/>
              <a:ext cx="6792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98930" y="3095625"/>
              <a:ext cx="2490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Restoring force direction</a:t>
              </a: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8393" y="681439"/>
            <a:ext cx="1447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6420393" y="529039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658393" y="529039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06068" y="3194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5748381" y="75727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64381" y="744572"/>
            <a:ext cx="228600" cy="228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0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r>
              <a:rPr lang="en-US" dirty="0" smtClean="0"/>
              <a:t>Equation of motion</a:t>
            </a:r>
            <a:endParaRPr 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85800"/>
            <a:ext cx="7224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1"/>
            <a:ext cx="2819400" cy="57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3657600"/>
            <a:ext cx="6705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By Comparing with Small Oscillations of Harmonic Oscillator. We get</a:t>
            </a:r>
          </a:p>
          <a:p>
            <a:pPr algn="ctr"/>
            <a:endParaRPr lang="en-US" dirty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897910"/>
            <a:ext cx="2409333" cy="157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542623"/>
              </p:ext>
            </p:extLst>
          </p:nvPr>
        </p:nvGraphicFramePr>
        <p:xfrm>
          <a:off x="9628686" y="5269910"/>
          <a:ext cx="18716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6" imgW="1091880" imgH="507960" progId="Equation.DSMT4">
                  <p:embed/>
                </p:oleObj>
              </mc:Choice>
              <mc:Fallback>
                <p:oleObj name="Equation" r:id="rId6" imgW="1091880" imgH="507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8686" y="5269910"/>
                        <a:ext cx="1871663" cy="647700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10651" y="4897910"/>
            <a:ext cx="129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Remember</a:t>
            </a:r>
            <a:r>
              <a:rPr lang="en-US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79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92"/>
          <a:stretch/>
        </p:blipFill>
        <p:spPr bwMode="auto">
          <a:xfrm>
            <a:off x="2054226" y="457201"/>
            <a:ext cx="7800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3E332C-9A8C-4F2A-AB0B-B874FC37B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89393"/>
          <a:stretch/>
        </p:blipFill>
        <p:spPr bwMode="auto">
          <a:xfrm>
            <a:off x="2545557" y="3449320"/>
            <a:ext cx="7100887" cy="36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66EEFA-1E6B-4199-87E4-BE27F1F9A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11" r="2462" b="8963"/>
          <a:stretch/>
        </p:blipFill>
        <p:spPr bwMode="auto">
          <a:xfrm>
            <a:off x="1813561" y="4348479"/>
            <a:ext cx="7608887" cy="6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EA844B-B27E-4D42-BF8C-8490E326E0AF}"/>
              </a:ext>
            </a:extLst>
          </p:cNvPr>
          <p:cNvSpPr/>
          <p:nvPr/>
        </p:nvSpPr>
        <p:spPr>
          <a:xfrm>
            <a:off x="2138204" y="4191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398FC-D108-488A-8919-5369D1E98126}"/>
              </a:ext>
            </a:extLst>
          </p:cNvPr>
          <p:cNvSpPr txBox="1"/>
          <p:nvPr/>
        </p:nvSpPr>
        <p:spPr>
          <a:xfrm>
            <a:off x="2038985" y="341856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(a)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893DB-7996-4C3F-800A-55EBF1D05984}"/>
              </a:ext>
            </a:extLst>
          </p:cNvPr>
          <p:cNvSpPr txBox="1"/>
          <p:nvPr/>
        </p:nvSpPr>
        <p:spPr>
          <a:xfrm>
            <a:off x="2002062" y="43434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1506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457201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Chapter-3:Work , Energy and Conservation laws </a:t>
            </a:r>
          </a:p>
        </p:txBody>
      </p:sp>
      <p:pic>
        <p:nvPicPr>
          <p:cNvPr id="73730" name="Picture 2" descr="Image result for Water slid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34300" y="2286000"/>
            <a:ext cx="7271701" cy="4241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7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54" y="381001"/>
            <a:ext cx="4377247" cy="5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03" y="986417"/>
            <a:ext cx="3276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1" y="1728992"/>
            <a:ext cx="2661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Zero crossings: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1" y="3334220"/>
            <a:ext cx="3172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Minima/Maxima: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4070639"/>
            <a:ext cx="5305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77400" y="41148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5673" y="4648201"/>
            <a:ext cx="100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 = r</a:t>
            </a:r>
            <a:r>
              <a:rPr lang="en-US" sz="3200" baseline="-25000" dirty="0"/>
              <a:t>0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48726"/>
            <a:ext cx="3605212" cy="63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05600" y="5939249"/>
            <a:ext cx="3844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 Positive, Stable equilibrium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D88801-F943-4A4F-B55C-9E2B4D65B64A}"/>
              </a:ext>
            </a:extLst>
          </p:cNvPr>
          <p:cNvSpPr/>
          <p:nvPr/>
        </p:nvSpPr>
        <p:spPr>
          <a:xfrm>
            <a:off x="1858107" y="1059118"/>
            <a:ext cx="8540459" cy="2223308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446BD9-E579-4F0F-8184-7BE3C03ED391}"/>
              </a:ext>
            </a:extLst>
          </p:cNvPr>
          <p:cNvSpPr/>
          <p:nvPr/>
        </p:nvSpPr>
        <p:spPr>
          <a:xfrm>
            <a:off x="1974135" y="3445997"/>
            <a:ext cx="8691688" cy="3326151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C0B69C-8DD6-4DAA-8DD3-8F49382D717A}"/>
              </a:ext>
            </a:extLst>
          </p:cNvPr>
          <p:cNvCxnSpPr/>
          <p:nvPr/>
        </p:nvCxnSpPr>
        <p:spPr>
          <a:xfrm>
            <a:off x="1524000" y="907473"/>
            <a:ext cx="9144000" cy="0"/>
          </a:xfrm>
          <a:prstGeom prst="line">
            <a:avLst/>
          </a:prstGeom>
          <a:ln w="730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54358A-FD3E-4CC6-8A2D-66A388FB147E}"/>
                  </a:ext>
                </a:extLst>
              </p:cNvPr>
              <p:cNvSpPr txBox="1"/>
              <p:nvPr/>
            </p:nvSpPr>
            <p:spPr>
              <a:xfrm>
                <a:off x="5013684" y="1755315"/>
                <a:ext cx="2720617" cy="496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54358A-FD3E-4CC6-8A2D-66A388FB1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684" y="1755315"/>
                <a:ext cx="2720617" cy="4969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7A1562-0D3B-4703-8E5A-FC55D0DEA50F}"/>
              </a:ext>
            </a:extLst>
          </p:cNvPr>
          <p:cNvCxnSpPr>
            <a:stCxn id="15" idx="3"/>
          </p:cNvCxnSpPr>
          <p:nvPr/>
        </p:nvCxnSpPr>
        <p:spPr>
          <a:xfrm flipV="1">
            <a:off x="7734301" y="1371600"/>
            <a:ext cx="893397" cy="6321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2EDF3B-A4C1-4A07-9B5D-8FD3D9CE50E5}"/>
              </a:ext>
            </a:extLst>
          </p:cNvPr>
          <p:cNvCxnSpPr>
            <a:cxnSpLocks/>
          </p:cNvCxnSpPr>
          <p:nvPr/>
        </p:nvCxnSpPr>
        <p:spPr>
          <a:xfrm>
            <a:off x="7734301" y="2022741"/>
            <a:ext cx="893397" cy="440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7CCEB-3F28-4E50-88A8-4C9B1811CCCC}"/>
                  </a:ext>
                </a:extLst>
              </p:cNvPr>
              <p:cNvSpPr txBox="1"/>
              <p:nvPr/>
            </p:nvSpPr>
            <p:spPr>
              <a:xfrm>
                <a:off x="8360242" y="1177637"/>
                <a:ext cx="2063117" cy="387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IN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ctrlPr>
                                <a:rPr lang="en-IN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IN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IN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IN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IN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7CCEB-3F28-4E50-88A8-4C9B1811C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42" y="1177637"/>
                <a:ext cx="2063117" cy="387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2DCD939-25D7-4EE4-8768-58341EF8F679}"/>
                  </a:ext>
                </a:extLst>
              </p:cNvPr>
              <p:cNvSpPr txBox="1"/>
              <p:nvPr/>
            </p:nvSpPr>
            <p:spPr>
              <a:xfrm>
                <a:off x="8335449" y="2277646"/>
                <a:ext cx="2063117" cy="387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IN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d>
                            <m:dPr>
                              <m:ctrlPr>
                                <a:rPr lang="en-IN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IN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IN" b="1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IN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IN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2DCD939-25D7-4EE4-8768-58341EF8F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449" y="2277646"/>
                <a:ext cx="2063117" cy="3879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32CC1D-6EE1-4929-AF47-82F938BC822C}"/>
              </a:ext>
            </a:extLst>
          </p:cNvPr>
          <p:cNvCxnSpPr>
            <a:cxnSpLocks/>
          </p:cNvCxnSpPr>
          <p:nvPr/>
        </p:nvCxnSpPr>
        <p:spPr>
          <a:xfrm flipH="1">
            <a:off x="3595737" y="1396837"/>
            <a:ext cx="5935799" cy="1171756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9E88B1-2DBB-409D-9B4B-3CB856308680}"/>
              </a:ext>
            </a:extLst>
          </p:cNvPr>
          <p:cNvCxnSpPr>
            <a:cxnSpLocks/>
          </p:cNvCxnSpPr>
          <p:nvPr/>
        </p:nvCxnSpPr>
        <p:spPr>
          <a:xfrm flipH="1">
            <a:off x="7010400" y="2589772"/>
            <a:ext cx="2648100" cy="282102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77462E-BE73-47E8-987D-CCD4B3F49BBF}"/>
                  </a:ext>
                </a:extLst>
              </p:cNvPr>
              <p:cNvSpPr txBox="1"/>
              <p:nvPr/>
            </p:nvSpPr>
            <p:spPr>
              <a:xfrm>
                <a:off x="2660465" y="2441964"/>
                <a:ext cx="5769142" cy="790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r = infinity,   r = r</a:t>
                </a:r>
                <a:r>
                  <a:rPr lang="en-US" sz="3200" baseline="-25000" dirty="0"/>
                  <a:t>0</a:t>
                </a:r>
                <a:r>
                  <a:rPr lang="en-US" sz="3200" dirty="0"/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1 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𝑙𝑛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E77462E-BE73-47E8-987D-CCD4B3F49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65" y="2441964"/>
                <a:ext cx="5769142" cy="790345"/>
              </a:xfrm>
              <a:prstGeom prst="rect">
                <a:avLst/>
              </a:prstGeom>
              <a:blipFill>
                <a:blip r:embed="rId9"/>
                <a:stretch>
                  <a:fillRect l="-2640" b="-124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659" y="5322396"/>
            <a:ext cx="8072341" cy="39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4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2" grpId="0" animBg="1"/>
      <p:bldP spid="13" grpId="0" animBg="1"/>
      <p:bldP spid="15" grpId="0"/>
      <p:bldP spid="22" grpId="0"/>
      <p:bldP spid="23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54" y="464128"/>
            <a:ext cx="4377247" cy="5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6" y="1295400"/>
            <a:ext cx="3276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1CD93E-D778-4DFB-BB1B-63D475C64A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8377" r="12500" b="6114"/>
          <a:stretch/>
        </p:blipFill>
        <p:spPr>
          <a:xfrm>
            <a:off x="3234276" y="2473627"/>
            <a:ext cx="5198524" cy="391008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C365A0-784C-4880-A376-7B9E08CEB020}"/>
              </a:ext>
            </a:extLst>
          </p:cNvPr>
          <p:cNvCxnSpPr>
            <a:cxnSpLocks/>
          </p:cNvCxnSpPr>
          <p:nvPr/>
        </p:nvCxnSpPr>
        <p:spPr>
          <a:xfrm>
            <a:off x="1524000" y="1143000"/>
            <a:ext cx="9144000" cy="0"/>
          </a:xfrm>
          <a:prstGeom prst="line">
            <a:avLst/>
          </a:prstGeom>
          <a:ln w="730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D2811A0-30B9-4D3E-99A1-90C263EE3914}"/>
              </a:ext>
            </a:extLst>
          </p:cNvPr>
          <p:cNvSpPr/>
          <p:nvPr/>
        </p:nvSpPr>
        <p:spPr>
          <a:xfrm>
            <a:off x="6477000" y="495711"/>
            <a:ext cx="1955800" cy="526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855922" y="2473627"/>
                <a:ext cx="1433406" cy="484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 = r</a:t>
                </a:r>
                <a:r>
                  <a:rPr lang="en-US" baseline="-25000" dirty="0"/>
                  <a:t>0</a:t>
                </a:r>
                <a:r>
                  <a:rPr lang="en-US" dirty="0"/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𝑙𝑛</m:t>
                    </m:r>
                    <m:r>
                      <a:rPr lang="en-US" i="1">
                        <a:latin typeface="Cambria Math"/>
                      </a:rPr>
                      <m:t>2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922" y="2473627"/>
                <a:ext cx="1433406" cy="484941"/>
              </a:xfrm>
              <a:prstGeom prst="rect">
                <a:avLst/>
              </a:prstGeom>
              <a:blipFill>
                <a:blip r:embed="rId5"/>
                <a:stretch>
                  <a:fillRect l="-3830" b="-88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2" idx="1"/>
          </p:cNvCxnSpPr>
          <p:nvPr/>
        </p:nvCxnSpPr>
        <p:spPr>
          <a:xfrm flipH="1">
            <a:off x="4914901" y="2716098"/>
            <a:ext cx="3941021" cy="1141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54" y="381001"/>
            <a:ext cx="4377247" cy="5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97" y="1219200"/>
            <a:ext cx="1124481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828801"/>
            <a:ext cx="45148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6" y="2362201"/>
            <a:ext cx="31718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iitp\Dropbox\PH103\Tutorial\Solutions\Mor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743200"/>
            <a:ext cx="5830317" cy="406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388B4-7F22-4D3F-81CC-D23B7C5B11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8377" r="12500" b="6114"/>
          <a:stretch/>
        </p:blipFill>
        <p:spPr>
          <a:xfrm>
            <a:off x="3464161" y="3124201"/>
            <a:ext cx="4589405" cy="34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8077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0051" y="1752600"/>
            <a:ext cx="779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Potential V(r) is given, how to find the molecular vibrational frequency?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400" y="3124200"/>
            <a:ext cx="5105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RECOLECT SMALL OSCILLATIONS (LOW ENERGY CASE)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D51E2-0B1F-4EA6-8C13-BAA5C9937ED5}"/>
              </a:ext>
            </a:extLst>
          </p:cNvPr>
          <p:cNvSpPr/>
          <p:nvPr/>
        </p:nvSpPr>
        <p:spPr>
          <a:xfrm>
            <a:off x="1921040" y="540328"/>
            <a:ext cx="1041400" cy="526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1918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0101" y="2232680"/>
            <a:ext cx="4162425" cy="44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905000" y="169928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3365500" y="192788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09800" y="5814080"/>
            <a:ext cx="28956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29200" y="560984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6200000" flipV="1">
            <a:off x="3009900" y="5242580"/>
            <a:ext cx="1016000" cy="25400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2514600" y="5280680"/>
            <a:ext cx="1066800" cy="1588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54400" y="445518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b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7334" y="442978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3" name="Oval 12"/>
          <p:cNvSpPr/>
          <p:nvPr/>
        </p:nvSpPr>
        <p:spPr>
          <a:xfrm>
            <a:off x="3378200" y="569978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600994" y="3451086"/>
            <a:ext cx="2895600" cy="158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058194" y="3451086"/>
            <a:ext cx="2895600" cy="158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895600" y="5737880"/>
            <a:ext cx="609600" cy="6096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76600" y="6347480"/>
            <a:ext cx="18288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67301" y="6258580"/>
            <a:ext cx="2631811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Nearly Parabolic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7347946" y="2385080"/>
          <a:ext cx="1732555" cy="81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4" imgW="1079280" imgH="507960" progId="Equation.DSMT4">
                  <p:embed/>
                </p:oleObj>
              </mc:Choice>
              <mc:Fallback>
                <p:oleObj name="Equation" r:id="rId4" imgW="1079280" imgH="5079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47946" y="2385080"/>
                        <a:ext cx="1732555" cy="815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003404"/>
            <a:ext cx="2324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3A3F73E-2418-4D14-A7FB-12483ABB69AA}"/>
              </a:ext>
            </a:extLst>
          </p:cNvPr>
          <p:cNvSpPr/>
          <p:nvPr/>
        </p:nvSpPr>
        <p:spPr>
          <a:xfrm>
            <a:off x="1905000" y="406978"/>
            <a:ext cx="1041400" cy="526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97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57 C -0.00078 0.01273 -0.00573 0.028 -0.00989 0.03287 C -0.01419 0.03819 -0.022 0.04259 -0.02526 0.04143 C -0.02864 0.03981 -0.02812 0.03125 -0.02968 0.02476 C -0.03125 0.01875 -0.03294 0.01041 -0.03411 0.00347 C -0.03541 -0.00348 -0.03802 -0.01783 -0.0375 -0.01551 C -0.03685 -0.01297 -0.03294 0.00787 -0.03086 0.01666 C -0.02877 0.02592 -0.0276 0.03495 -0.02526 0.03842 C -0.02317 0.04212 -0.02096 0.04004 -0.0177 0.03842 C -0.01432 0.0368 -0.00846 0.03287 -0.00547 0.02754 C -0.0026 0.02268 0.00065 0.01064 -3.33333E-6 0.01157 Z " pathEditMode="relative" rAng="0" ptsTypes="AAAAAAAAA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0069 -0.00695 -0.00116 -0.0125 -0.00185 C -0.01806 -0.00255 -0.02778 -0.00347 -0.03334 -0.00371 C -0.03889 -0.00394 -0.04531 -0.0044 -0.04584 -0.00371 C -0.04636 -0.00301 -0.03959 -0.00093 -0.03611 0 C -0.03264 0.00092 -0.029 0.00162 -0.025 0.00185 C -0.02101 0.00208 -0.01754 0.00162 -0.0125 0.00185 C -0.00747 0.00208 0 -0.0007 0 0 Z " pathEditMode="relative" ptsTypes="aaaaaa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2" grpId="0"/>
      <p:bldP spid="13" grpId="0" animBg="1"/>
      <p:bldP spid="13" grpId="1" animBg="1"/>
      <p:bldP spid="16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9674"/>
            <a:ext cx="8077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9" y="3105150"/>
            <a:ext cx="5305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905000"/>
            <a:ext cx="3276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45488"/>
            <a:ext cx="8991600" cy="42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63098"/>
            <a:ext cx="3986212" cy="70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B47CE5-42CC-4DD2-A0E4-E3C8A30A956A}"/>
              </a:ext>
            </a:extLst>
          </p:cNvPr>
          <p:cNvSpPr/>
          <p:nvPr/>
        </p:nvSpPr>
        <p:spPr>
          <a:xfrm>
            <a:off x="1905000" y="406978"/>
            <a:ext cx="1041400" cy="526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4FEA7-5EF5-43DA-A269-3725485266D7}"/>
              </a:ext>
            </a:extLst>
          </p:cNvPr>
          <p:cNvSpPr/>
          <p:nvPr/>
        </p:nvSpPr>
        <p:spPr>
          <a:xfrm>
            <a:off x="1921040" y="475013"/>
            <a:ext cx="1041400" cy="526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403442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38" y="533400"/>
            <a:ext cx="88696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59984"/>
            <a:ext cx="8991600" cy="196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41A7AD-7FB2-4055-89A1-CDBAECA9BCE0}"/>
              </a:ext>
            </a:extLst>
          </p:cNvPr>
          <p:cNvSpPr/>
          <p:nvPr/>
        </p:nvSpPr>
        <p:spPr>
          <a:xfrm>
            <a:off x="1524000" y="387928"/>
            <a:ext cx="812800" cy="526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7613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0480" y="1123406"/>
            <a:ext cx="661790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Quiz 1 (Tomorrow)</a:t>
            </a:r>
          </a:p>
          <a:p>
            <a:r>
              <a:rPr lang="en-US" sz="3600" b="1" dirty="0" smtClean="0"/>
              <a:t>31/12/2021</a:t>
            </a:r>
          </a:p>
          <a:p>
            <a:r>
              <a:rPr lang="en-US" sz="3600" b="1" dirty="0" smtClean="0"/>
              <a:t>10 AM – 11 AM</a:t>
            </a:r>
          </a:p>
          <a:p>
            <a:r>
              <a:rPr lang="en-US" sz="3600" b="1" dirty="0" smtClean="0"/>
              <a:t>Chapters: 1 and 2</a:t>
            </a:r>
          </a:p>
          <a:p>
            <a:r>
              <a:rPr lang="en-US" sz="3600" b="1" dirty="0" smtClean="0"/>
              <a:t>MS TEAMS (Similar to Tutorials)</a:t>
            </a:r>
          </a:p>
          <a:p>
            <a:r>
              <a:rPr lang="en-US" sz="3600" b="1" dirty="0" smtClean="0"/>
              <a:t>Must be Online Mandatorily</a:t>
            </a:r>
          </a:p>
          <a:p>
            <a:r>
              <a:rPr lang="en-US" sz="3600" b="1" dirty="0" smtClean="0"/>
              <a:t>Google Form</a:t>
            </a:r>
          </a:p>
          <a:p>
            <a:r>
              <a:rPr lang="en-US" sz="3600" b="1" dirty="0" smtClean="0"/>
              <a:t>MCQ type 7 Questions (10 marks)</a:t>
            </a:r>
          </a:p>
          <a:p>
            <a:r>
              <a:rPr lang="en-US" sz="3600" b="1" dirty="0" smtClean="0"/>
              <a:t>Video should be ON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12327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Recap</a:t>
            </a:r>
            <a:endParaRPr lang="en-IN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92342" y="413495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Bounded motion</a:t>
            </a:r>
            <a:endParaRPr lang="en-IN" sz="3600" b="1" dirty="0"/>
          </a:p>
        </p:txBody>
      </p:sp>
      <p:pic>
        <p:nvPicPr>
          <p:cNvPr id="5" name="Picture 2" descr="SolveHarmonic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56872" y="3100614"/>
            <a:ext cx="2667000" cy="1600201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t="28515"/>
          <a:stretch>
            <a:fillRect/>
          </a:stretch>
        </p:blipFill>
        <p:spPr bwMode="auto">
          <a:xfrm>
            <a:off x="4641439" y="3564226"/>
            <a:ext cx="2447925" cy="21243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4412839" y="5447268"/>
            <a:ext cx="2743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258058" y="3873500"/>
            <a:ext cx="3048794" cy="26194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43352" y="5410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96952" y="54102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-X</a:t>
            </a: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87639" y="4887992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641439" y="4972900"/>
            <a:ext cx="260191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52299" y="478348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I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689092" y="426501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X</a:t>
            </a:r>
            <a:endParaRPr lang="en-US" b="1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7993392" y="4303117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955292" y="4417417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742692" y="3807817"/>
            <a:ext cx="2133600" cy="1066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833287" y="2492825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V</a:t>
            </a:r>
            <a:endParaRPr lang="en-US" b="1"/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793460"/>
              </p:ext>
            </p:extLst>
          </p:nvPr>
        </p:nvGraphicFramePr>
        <p:xfrm>
          <a:off x="4746575" y="5741670"/>
          <a:ext cx="26019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5" imgW="1117115" imgH="393529" progId="Equation.DSMT4">
                  <p:embed/>
                </p:oleObj>
              </mc:Choice>
              <mc:Fallback>
                <p:oleObj name="Equation" r:id="rId5" imgW="1117115" imgH="393529" progId="Equation.DSMT4">
                  <p:embed/>
                  <p:pic>
                    <p:nvPicPr>
                      <p:cNvPr id="89093" name="Object 5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46575" y="5741670"/>
                        <a:ext cx="2601987" cy="914400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H="1">
            <a:off x="6549602" y="5238208"/>
            <a:ext cx="99864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062513" y="5238207"/>
            <a:ext cx="971042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2014 C -0.00026 0.02129 -0.00795 0.03333 -0.01407 0.03704 C -0.02058 0.0412 -0.03243 0.04491 -0.03724 0.04444 C -0.04245 0.04282 -0.0418 0.03588 -0.04388 0.03055 C -0.04636 0.02592 -0.04896 0.01921 -0.05066 0.01389 C -0.05261 0.0081 -0.05638 -0.00347 -0.05573 -0.00185 C -0.05482 0.00023 -0.04896 0.01713 -0.04571 0.02407 C -0.04258 0.03171 -0.04089 0.03889 -0.03724 0.04166 C -0.03425 0.04444 -0.03073 0.04305 -0.02592 0.04166 C -0.02084 0.04051 -0.01198 0.03704 -0.00743 0.03287 C -0.00326 0.02893 0.00169 0.01944 0.00104 0.02014 Z " pathEditMode="relative" rAng="0" ptsTypes="AAAAA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4" grpId="1" animBg="1"/>
      <p:bldP spid="19" grpId="0"/>
      <p:bldP spid="20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606" y="104503"/>
            <a:ext cx="5216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Simple Pendulum</a:t>
            </a:r>
            <a:endParaRPr lang="en-I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10067" y="171180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Bounded motion</a:t>
            </a:r>
            <a:endParaRPr lang="en-IN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79" y="5954961"/>
            <a:ext cx="3921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Small Oscillations</a:t>
            </a:r>
            <a:endParaRPr lang="en-IN" sz="4000" b="1" dirty="0"/>
          </a:p>
        </p:txBody>
      </p:sp>
      <p:pic>
        <p:nvPicPr>
          <p:cNvPr id="7" name="Picture 6" descr="Pendulum_potential.jpg"/>
          <p:cNvPicPr>
            <a:picLocks noChangeAspect="1"/>
          </p:cNvPicPr>
          <p:nvPr/>
        </p:nvPicPr>
        <p:blipFill>
          <a:blip r:embed="rId2"/>
          <a:srcRect l="4425" t="11455" r="12389" b="8018"/>
          <a:stretch>
            <a:fillRect/>
          </a:stretch>
        </p:blipFill>
        <p:spPr>
          <a:xfrm>
            <a:off x="7979" y="3027808"/>
            <a:ext cx="3817112" cy="285453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42768" y="4838405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74818" y="3751732"/>
            <a:ext cx="443753" cy="10866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Pendulum_potential.jpg"/>
          <p:cNvPicPr>
            <a:picLocks noChangeAspect="1"/>
          </p:cNvPicPr>
          <p:nvPr/>
        </p:nvPicPr>
        <p:blipFill>
          <a:blip r:embed="rId2"/>
          <a:srcRect l="4425" t="11455" r="12389" b="8018"/>
          <a:stretch>
            <a:fillRect/>
          </a:stretch>
        </p:blipFill>
        <p:spPr>
          <a:xfrm>
            <a:off x="4230356" y="3054697"/>
            <a:ext cx="3817112" cy="285453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65145" y="4865294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4525857" y="3792068"/>
            <a:ext cx="315092" cy="10732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33185" y="6015292"/>
            <a:ext cx="3991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larger Oscillations</a:t>
            </a:r>
            <a:endParaRPr lang="en-IN" sz="4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098" y="4932175"/>
            <a:ext cx="260191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78594" y="475659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IN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27043" y="4327060"/>
            <a:ext cx="2601913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37903" y="412458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IN" b="1" dirty="0"/>
          </a:p>
        </p:txBody>
      </p:sp>
      <p:pic>
        <p:nvPicPr>
          <p:cNvPr id="18" name="Picture 17" descr="Pendulum_potential.jpg"/>
          <p:cNvPicPr>
            <a:picLocks noChangeAspect="1"/>
          </p:cNvPicPr>
          <p:nvPr/>
        </p:nvPicPr>
        <p:blipFill>
          <a:blip r:embed="rId2"/>
          <a:srcRect l="4425" t="11455" r="12389" b="8018"/>
          <a:stretch>
            <a:fillRect/>
          </a:stretch>
        </p:blipFill>
        <p:spPr>
          <a:xfrm>
            <a:off x="8961593" y="3249237"/>
            <a:ext cx="2877855" cy="308624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0470295" y="3498349"/>
            <a:ext cx="630254" cy="555169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04616" y="3170955"/>
            <a:ext cx="132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Finite speed</a:t>
            </a:r>
            <a:endParaRPr lang="en-IN" dirty="0"/>
          </a:p>
        </p:txBody>
      </p:sp>
      <p:sp>
        <p:nvSpPr>
          <p:cNvPr id="21" name="Oval 20"/>
          <p:cNvSpPr/>
          <p:nvPr/>
        </p:nvSpPr>
        <p:spPr>
          <a:xfrm>
            <a:off x="8306587" y="4380667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9132003" y="3511796"/>
            <a:ext cx="307841" cy="1705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55031" y="6100165"/>
            <a:ext cx="3474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Circular motion</a:t>
            </a:r>
            <a:endParaRPr lang="en-IN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39055" y="1760106"/>
            <a:ext cx="3956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Unbounded motion</a:t>
            </a:r>
            <a:endParaRPr lang="en-IN" sz="3600" b="1" dirty="0"/>
          </a:p>
        </p:txBody>
      </p:sp>
      <p:cxnSp>
        <p:nvCxnSpPr>
          <p:cNvPr id="25" name="Straight Connector 24"/>
          <p:cNvCxnSpPr>
            <a:endCxn id="26" idx="1"/>
          </p:cNvCxnSpPr>
          <p:nvPr/>
        </p:nvCxnSpPr>
        <p:spPr>
          <a:xfrm>
            <a:off x="8611387" y="3170955"/>
            <a:ext cx="3317395" cy="2667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928782" y="301296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08435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C -0.00104 0.0007 -0.00599 0.00926 -0.00807 0.01227 C -0.01028 0.01551 -0.01132 0.01644 -0.01289 0.01852 C -0.01471 0.0206 -0.01575 0.02199 -0.01797 0.02454 C -0.02005 0.02732 -0.02291 0.03148 -0.02539 0.03496 C -0.02786 0.03843 -0.02994 0.04329 -0.03281 0.04514 C -0.03515 0.04746 -0.03867 0.04769 -0.04088 0.04746 C -0.04336 0.04722 -0.04492 0.04653 -0.04661 0.04398 C -0.0483 0.04167 -0.05026 0.03588 -0.05156 0.03287 C -0.05286 0.02986 -0.05416 0.02894 -0.05494 0.02547 C -0.05586 0.02246 -0.05612 0.01644 -0.05664 0.0132 C -0.05677 0.00996 -0.05664 0.00834 -0.05664 0.00602 C -0.05664 0.00371 -0.05716 0.00139 -0.05742 -0.00116 C -0.05768 -0.0037 -0.05885 -0.00856 -0.05807 -0.00856 C -0.05807 -0.0081 -0.05716 -0.00301 -0.05664 -2.22222E-6 C -0.05586 0.00301 -0.05586 0.00625 -0.05494 0.01019 C -0.05416 0.01412 -0.05221 0.01991 -0.05156 0.02361 C -0.05091 0.02709 -0.05234 0.02917 -0.05156 0.03195 C -0.05091 0.03449 -0.04909 0.0375 -0.04739 0.04005 C -0.04596 0.04236 -0.04466 0.04537 -0.04271 0.0463 C -0.04049 0.04722 -0.03711 0.0463 -0.03515 0.04514 C -0.0332 0.04398 -0.03229 0.04167 -0.03034 0.03912 C -0.02838 0.03658 -0.02539 0.03357 -0.02369 0.03079 C -0.022 0.02801 -0.02135 0.02477 -0.01953 0.02246 C -0.01784 0.02037 -0.01536 0.01991 -0.01289 0.01736 C -0.01067 0.01482 -0.00781 0.01134 -0.00573 0.00834 C -0.00351 0.00509 0.00013 -0.00069 -3.125E-6 -2.22222E-6 Z " pathEditMode="relative" rAng="0" ptsTypes="A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19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repeatCount="indefinite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801 C 0.01093 -0.07824 0.00403 -0.05533 0.00104 -0.04699 C -0.00196 -0.03843 -0.00352 -0.03588 -0.00573 -0.03033 C -0.00834 -0.02477 -0.00964 -0.02107 -0.01289 -0.01412 C -0.01576 -0.00695 -0.01979 0.0044 -0.02318 0.01365 C -0.0267 0.02291 -0.02969 0.03611 -0.0336 0.04097 C -0.03698 0.04745 -0.04193 0.04791 -0.04505 0.04745 C -0.04857 0.04653 -0.05065 0.04467 -0.053 0.03796 C -0.05547 0.03171 -0.05821 0.0162 -0.06003 0.0081 C -0.06172 0.00023 -0.06354 -0.00232 -0.06485 -0.01181 C -0.06602 -0.01991 -0.06641 -0.03588 -0.06719 -0.04468 C -0.06732 -0.05347 -0.06719 -0.05764 -0.06719 -0.06389 C -0.06719 -0.07014 -0.06784 -0.07639 -0.06823 -0.0831 C -0.06849 -0.09005 -0.07018 -0.10278 -0.06914 -0.10278 C -0.06914 -0.10162 -0.06784 -0.0882 -0.06719 -0.0801 C -0.06602 -0.07199 -0.06602 -0.0632 -0.06485 -0.05255 C -0.06354 -0.04213 -0.06081 -0.02662 -0.06003 -0.01667 C -0.05912 -0.00741 -0.06107 -0.00162 -0.06003 0.00555 C -0.05912 0.01227 -0.05651 0.0206 -0.05404 0.02731 C -0.05209 0.03356 -0.05039 0.04166 -0.04766 0.04398 C -0.0444 0.04653 -0.03959 0.04398 -0.03698 0.04097 C -0.03425 0.03796 -0.03308 0.03171 -0.03021 0.02477 C -0.02748 0.01805 -0.02318 0.00995 -0.02084 0.00254 C -0.01862 -0.0051 -0.01771 -0.01366 -0.01511 -0.01991 C -0.01276 -0.02547 -0.00925 -0.02662 -0.00573 -0.03334 C -0.00261 -0.04028 0.00143 -0.04954 0.00429 -0.05764 C 0.00742 -0.06621 0.01263 -0.08195 0.0125 -0.0801 Z " pathEditMode="relative" rAng="0" ptsTypes="AAAAAAAAAAAAAAAAAAAAAAAAA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path" presetSubtype="0" accel="25500" decel="29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4.07407E-6 C 0.01654 -0.08125 0.02448 -0.15787 0.04036 -0.15787 C 0.0582 -0.15787 0.06419 -0.08125 0.07005 -4.07407E-6 C 0.07799 0.08982 0.08398 0.1801 0.10404 0.1801 C 0.12188 0.1801 0.12786 0.08982 0.13581 -4.07407E-6 C 0.13971 -0.08125 0.14792 -0.15787 0.16563 -0.15787 C 0.18138 -0.15787 0.18945 -0.08125 0.19544 -4.07407E-6 C 0.2013 0.08982 0.20924 0.1801 0.22747 0.1801 C 0.24518 0.1801 0.25911 -4.07407E-6 0.25911 0.00093 C 0.2651 -0.08125 0.27109 -0.15787 0.28893 -0.15787 C 0.3069 -0.15787 0.31276 -0.08125 0.31888 -4.07407E-6 C 0.32669 0.08982 0.33281 0.1801 0.35273 0.1801 C 0.37031 0.1801 0.37656 0.08982 0.38255 -4.07407E-6 C 0.39036 -0.08125 0.39622 -0.15787 0.41445 -0.15787 C 0.43008 -0.15787 0.43802 -0.08125 0.44414 -4.07407E-6 C 0.45 0.08982 0.45807 0.1801 0.47591 0.1801 C 0.49388 0.1801 0.49974 0.08982 0.5082 -4.07407E-6 " pathEditMode="relative" rAng="0" ptsTypes="AAAAAAAAAA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0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11" grpId="0" animBg="1"/>
      <p:bldP spid="11" grpId="1" animBg="1"/>
      <p:bldP spid="13" grpId="0"/>
      <p:bldP spid="15" grpId="0"/>
      <p:bldP spid="17" grpId="0"/>
      <p:bldP spid="20" grpId="0"/>
      <p:bldP spid="21" grpId="0" animBg="1"/>
      <p:bldP spid="21" grpId="1" animBg="1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098" y="287383"/>
            <a:ext cx="10593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Duffing </a:t>
            </a:r>
            <a:r>
              <a:rPr lang="en-US" sz="3600" b="1" dirty="0" smtClean="0"/>
              <a:t>Oscillator (</a:t>
            </a:r>
            <a:r>
              <a:rPr lang="en-IN" sz="3600" b="1" dirty="0" smtClean="0"/>
              <a:t>Georg Duffing, German engineer)</a:t>
            </a:r>
            <a:endParaRPr lang="en-IN" sz="3600" b="1" dirty="0"/>
          </a:p>
          <a:p>
            <a:endParaRPr lang="en-IN" sz="3600" b="1" dirty="0"/>
          </a:p>
        </p:txBody>
      </p:sp>
      <p:pic>
        <p:nvPicPr>
          <p:cNvPr id="5" name="Picture 4" descr="Duff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270" y="1410789"/>
            <a:ext cx="7007938" cy="44772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811980" y="5175378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8103825" y="5201503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115237" y="5291601"/>
            <a:ext cx="4432004" cy="1414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29625" y="5060771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76295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2014 C -0.00026 0.02129 -0.00794 0.03333 -0.01406 0.03703 C -0.02057 0.0412 -0.03242 0.0449 -0.03724 0.04444 C -0.04245 0.04282 -0.0418 0.03588 -0.04388 0.03055 C -0.04635 0.02592 -0.04896 0.01921 -0.05065 0.01389 C -0.0526 0.0081 -0.05638 -0.00348 -0.05573 -0.00186 C -0.05482 0.00023 -0.04896 0.01713 -0.0457 0.02407 C -0.04258 0.03171 -0.04088 0.03889 -0.03724 0.04166 C -0.03424 0.04444 -0.03073 0.04305 -0.02591 0.04166 C -0.02083 0.04051 -0.01198 0.03703 -0.00742 0.03287 C -0.00325 0.02893 0.00169 0.01944 0.00104 0.02014 Z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2014 C -0.00026 0.0213 -0.00794 0.03333 -0.01406 0.03704 C -0.02057 0.04121 -0.03242 0.04491 -0.03724 0.04445 C -0.04244 0.04283 -0.04179 0.03588 -0.04388 0.03056 C -0.04635 0.02593 -0.04895 0.01921 -0.05065 0.01389 C -0.0526 0.0081 -0.05638 -0.00347 -0.05573 -0.00185 C -0.05481 0.00023 -0.04895 0.01713 -0.0457 0.02408 C -0.04257 0.03171 -0.04088 0.03889 -0.03724 0.04167 C -0.03424 0.04445 -0.03073 0.04306 -0.02591 0.04167 C -0.02083 0.04051 -0.01198 0.03704 -0.00742 0.03287 C -0.00325 0.02894 0.0017 0.01945 0.00105 0.02014 Z " pathEditMode="relative" rAng="0" ptsTypes="AAAAAAA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ff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208" y="1006662"/>
            <a:ext cx="7007938" cy="447729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57471" y="3614335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31075" y="3682642"/>
            <a:ext cx="8115729" cy="5333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55751" y="3454040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0500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2.5E-6 0.00023 C -0.00195 0.00671 -0.00573 0.01806 -0.00651 0.02662 C -0.00729 0.03472 -0.00768 0.03958 -0.00859 0.04745 C -0.01041 0.06134 -0.00911 0.04884 -0.0108 0.06458 C -0.0112 0.06852 -0.01159 0.07222 -0.01185 0.07616 C -0.01224 0.08125 -0.01237 0.08634 -0.01289 0.09144 C -0.01315 0.09329 -0.01367 0.09514 -0.01393 0.09699 C -0.01666 0.11389 -0.01354 0.09676 -0.01614 0.11042 C -0.01653 0.11597 -0.01692 0.12685 -0.01823 0.13333 C -0.01888 0.13588 -0.01979 0.13819 -0.02044 0.14097 C -0.02083 0.14282 -0.02083 0.14491 -0.02148 0.14653 C -0.02226 0.14884 -0.02357 0.15046 -0.02474 0.15231 C -0.02539 0.15602 -0.02565 0.16042 -0.02682 0.16366 C -0.0276 0.16574 -0.02838 0.16736 -0.02903 0.16944 C -0.0306 0.17546 -0.02942 0.17685 -0.03216 0.18287 C -0.03307 0.18449 -0.03437 0.18519 -0.03541 0.18657 C -0.04362 0.19884 -0.03385 0.18657 -0.04179 0.19606 C -0.04922 0.21597 -0.03737 0.18634 -0.0483 0.20556 C -0.04909 0.20694 -0.04843 0.21019 -0.04935 0.21134 C -0.05117 0.21366 -0.05573 0.21528 -0.05573 0.21551 C -0.0625 0.21204 -0.05885 0.21481 -0.06653 0.20556 C -0.06758 0.2044 -0.06849 0.20255 -0.06966 0.20185 L -0.07291 0.2 L -0.07291 0.20023 L -0.17148 0.03981 L -0.20351 0.03032 L -0.2539 0.08171 L -0.30638 0.18287 L -0.32995 0.2037 L -0.35989 0.17523 L -0.37708 0.10648 L -0.3931 0 L -0.3931 0.00023 " pathEditMode="relative" rAng="0" ptsTypes="AAAAAAAAAAAAAAAAAA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Velocity Vs. Position plot (Summary)</a:t>
            </a:r>
            <a:endParaRPr lang="en-US" dirty="0"/>
          </a:p>
        </p:txBody>
      </p:sp>
      <p:sp>
        <p:nvSpPr>
          <p:cNvPr id="89090" name="AutoShape 2" descr="PhasePortrait"/>
          <p:cNvSpPr>
            <a:spLocks noChangeAspect="1" noChangeArrowheads="1"/>
          </p:cNvSpPr>
          <p:nvPr/>
        </p:nvSpPr>
        <p:spPr bwMode="auto">
          <a:xfrm>
            <a:off x="1679576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PhasePortrait"/>
          <p:cNvSpPr>
            <a:spLocks noChangeAspect="1" noChangeArrowheads="1"/>
          </p:cNvSpPr>
          <p:nvPr/>
        </p:nvSpPr>
        <p:spPr bwMode="auto">
          <a:xfrm>
            <a:off x="1679576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24384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12192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790700" y="24765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25908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730500" y="2200413"/>
            <a:ext cx="1759284" cy="83488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26924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2413000" y="1905000"/>
            <a:ext cx="2387600" cy="1371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32004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2</a:t>
            </a:r>
          </a:p>
        </p:txBody>
      </p:sp>
      <p:pic>
        <p:nvPicPr>
          <p:cNvPr id="18" name="Picture 17" descr="DuffingOscillatorPhasePortrait_10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495800"/>
            <a:ext cx="3200400" cy="1975556"/>
          </a:xfrm>
          <a:prstGeom prst="rect">
            <a:avLst/>
          </a:prstGeom>
        </p:spPr>
      </p:pic>
      <p:pic>
        <p:nvPicPr>
          <p:cNvPr id="19" name="Picture 6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402" y="2505979"/>
            <a:ext cx="2438400" cy="2127505"/>
          </a:xfrm>
          <a:prstGeom prst="rect">
            <a:avLst/>
          </a:prstGeom>
          <a:noFill/>
        </p:spPr>
      </p:pic>
      <p:pic>
        <p:nvPicPr>
          <p:cNvPr id="20" name="Picture 19" descr="Pendulum_potential.jpg"/>
          <p:cNvPicPr>
            <a:picLocks noChangeAspect="1"/>
          </p:cNvPicPr>
          <p:nvPr/>
        </p:nvPicPr>
        <p:blipFill>
          <a:blip r:embed="rId4" cstate="print"/>
          <a:srcRect l="4425" t="11455" r="12389" b="8018"/>
          <a:stretch>
            <a:fillRect/>
          </a:stretch>
        </p:blipFill>
        <p:spPr>
          <a:xfrm>
            <a:off x="9321802" y="2747685"/>
            <a:ext cx="2521712" cy="1885799"/>
          </a:xfrm>
          <a:prstGeom prst="rect">
            <a:avLst/>
          </a:prstGeom>
        </p:spPr>
      </p:pic>
      <p:pic>
        <p:nvPicPr>
          <p:cNvPr id="21" name="Picture 20" descr="Duffi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800601"/>
            <a:ext cx="2663116" cy="170143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/>
          <a:srcRect t="28515"/>
          <a:stretch>
            <a:fillRect/>
          </a:stretch>
        </p:blipFill>
        <p:spPr bwMode="auto">
          <a:xfrm>
            <a:off x="4902201" y="1869970"/>
            <a:ext cx="1752600" cy="152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Connector 22"/>
          <p:cNvCxnSpPr/>
          <p:nvPr/>
        </p:nvCxnSpPr>
        <p:spPr>
          <a:xfrm>
            <a:off x="4724401" y="3187700"/>
            <a:ext cx="1964003" cy="6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995348" y="2472254"/>
            <a:ext cx="1440443" cy="11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62600" y="1307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V(x)</a:t>
            </a:r>
          </a:p>
        </p:txBody>
      </p:sp>
    </p:spTree>
    <p:extLst>
      <p:ext uri="{BB962C8B-B14F-4D97-AF65-F5344CB8AC3E}">
        <p14:creationId xmlns:p14="http://schemas.microsoft.com/office/powerpoint/2010/main" val="105816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5" grpId="0"/>
      <p:bldP spid="16" grpId="0" animBg="1"/>
      <p:bldP spid="17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258581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Interatomic Potential: </a:t>
            </a:r>
            <a:r>
              <a:rPr lang="en-US" b="1" dirty="0">
                <a:solidFill>
                  <a:srgbClr val="002060"/>
                </a:solidFill>
              </a:rPr>
              <a:t>Lennard Jones Potential</a:t>
            </a:r>
            <a:br>
              <a:rPr lang="en-US" b="1" dirty="0">
                <a:solidFill>
                  <a:srgbClr val="002060"/>
                </a:solidFill>
              </a:rPr>
            </a:br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8701" y="3670300"/>
            <a:ext cx="3650295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Lennard Jones Potential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5354638" y="4343401"/>
          <a:ext cx="523875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3" imgW="1790700" imgH="508000" progId="Equation.DSMT4">
                  <p:embed/>
                </p:oleObj>
              </mc:Choice>
              <mc:Fallback>
                <p:oleObj name="Equation" r:id="rId3" imgW="1790700" imgH="508000" progId="Equation.DSMT4">
                  <p:embed/>
                  <p:pic>
                    <p:nvPicPr>
                      <p:cNvPr id="5" name="Object 9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54638" y="4343401"/>
                        <a:ext cx="5238750" cy="112236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lennard_jon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2362201"/>
            <a:ext cx="3505200" cy="38248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0901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Interatomic Potential: </a:t>
            </a:r>
            <a:r>
              <a:rPr lang="en-US" b="1" dirty="0">
                <a:solidFill>
                  <a:srgbClr val="002060"/>
                </a:solidFill>
              </a:rPr>
              <a:t>Lennard Jones Potential</a:t>
            </a:r>
            <a:br>
              <a:rPr lang="en-US" b="1" dirty="0">
                <a:solidFill>
                  <a:srgbClr val="002060"/>
                </a:solidFill>
              </a:rPr>
            </a:br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348</Words>
  <Application>Microsoft Office PowerPoint</Application>
  <PresentationFormat>Widescreen</PresentationFormat>
  <Paragraphs>119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Equation</vt:lpstr>
      <vt:lpstr>MathType 6.0 Equation</vt:lpstr>
      <vt:lpstr>Highlights of the course</vt:lpstr>
      <vt:lpstr>PowerPoint Presentation</vt:lpstr>
      <vt:lpstr>Recap</vt:lpstr>
      <vt:lpstr>PowerPoint Presentation</vt:lpstr>
      <vt:lpstr>PowerPoint Presentation</vt:lpstr>
      <vt:lpstr>PowerPoint Presentation</vt:lpstr>
      <vt:lpstr>Velocity Vs. Position plot (Summary)</vt:lpstr>
      <vt:lpstr>Interatomic Potential: Lennard Jones Potential </vt:lpstr>
      <vt:lpstr>Interatomic Potential: Lennard Jones Potential </vt:lpstr>
      <vt:lpstr>Interatomic potential</vt:lpstr>
      <vt:lpstr>Interatomic potential</vt:lpstr>
      <vt:lpstr>Interatomic potential</vt:lpstr>
      <vt:lpstr>Small Oscillations</vt:lpstr>
      <vt:lpstr>Velocity Vs. Position plot</vt:lpstr>
      <vt:lpstr>Practice Problems</vt:lpstr>
      <vt:lpstr>Molecular vibrations</vt:lpstr>
      <vt:lpstr>Equation of motion</vt:lpstr>
      <vt:lpstr>Equation of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29</cp:revision>
  <dcterms:created xsi:type="dcterms:W3CDTF">2021-12-25T07:53:27Z</dcterms:created>
  <dcterms:modified xsi:type="dcterms:W3CDTF">2021-12-30T05:15:33Z</dcterms:modified>
</cp:coreProperties>
</file>