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98" r:id="rId2"/>
    <p:sldId id="454" r:id="rId3"/>
    <p:sldId id="388" r:id="rId4"/>
    <p:sldId id="389" r:id="rId5"/>
    <p:sldId id="447" r:id="rId6"/>
    <p:sldId id="390" r:id="rId7"/>
    <p:sldId id="391" r:id="rId8"/>
    <p:sldId id="392" r:id="rId9"/>
    <p:sldId id="413" r:id="rId10"/>
    <p:sldId id="414" r:id="rId11"/>
    <p:sldId id="393" r:id="rId12"/>
    <p:sldId id="395" r:id="rId13"/>
    <p:sldId id="400" r:id="rId14"/>
    <p:sldId id="448" r:id="rId15"/>
    <p:sldId id="449" r:id="rId16"/>
    <p:sldId id="450" r:id="rId17"/>
    <p:sldId id="442" r:id="rId18"/>
    <p:sldId id="443" r:id="rId19"/>
    <p:sldId id="445" r:id="rId20"/>
    <p:sldId id="411" r:id="rId21"/>
    <p:sldId id="444" r:id="rId22"/>
    <p:sldId id="44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6743A"/>
    <a:srgbClr val="C78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43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84C2E-0439-4EA5-AA7C-A8CF1C0DC140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0741F-488E-45CF-A760-B3A9BA89A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626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394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572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888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613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718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301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418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953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332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200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20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BAB13-8C11-4BFF-9530-1884EEB3E58D}" type="datetimeFigureOut">
              <a:rPr lang="en-IN" smtClean="0"/>
              <a:t>20-01-2022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447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image" Target="../media/image2.png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20.wmf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24.bin"/><Relationship Id="rId3" Type="http://schemas.openxmlformats.org/officeDocument/2006/relationships/oleObject" Target="../embeddings/oleObject17.bin"/><Relationship Id="rId21" Type="http://schemas.openxmlformats.org/officeDocument/2006/relationships/image" Target="../media/image29.wmf"/><Relationship Id="rId7" Type="http://schemas.openxmlformats.org/officeDocument/2006/relationships/image" Target="../media/image2.png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11" Type="http://schemas.openxmlformats.org/officeDocument/2006/relationships/image" Target="../media/image24.wmf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28.wmf"/><Relationship Id="rId4" Type="http://schemas.openxmlformats.org/officeDocument/2006/relationships/image" Target="../media/image21.wmf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47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wmf"/><Relationship Id="rId11" Type="http://schemas.openxmlformats.org/officeDocument/2006/relationships/image" Target="../media/image49.png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48.wmf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cw.mit.edu/courses/mechanical-engineering/2-003sc-engineering-dynamics-fall-2011/angular-momentum-and-motion-of-rotating-rigid-bodies/lecture-11-mass-moment-of-inertia-of-rigid-bodie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3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5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984" y="1371601"/>
            <a:ext cx="8229600" cy="1143000"/>
          </a:xfrm>
        </p:spPr>
        <p:txBody>
          <a:bodyPr/>
          <a:lstStyle/>
          <a:p>
            <a:r>
              <a:rPr lang="en-US" dirty="0"/>
              <a:t>RIGID BODY IN MOTION</a:t>
            </a:r>
          </a:p>
        </p:txBody>
      </p:sp>
      <p:pic>
        <p:nvPicPr>
          <p:cNvPr id="70658" name="Picture 2" descr="Related imag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6984" y="2259298"/>
            <a:ext cx="6096000" cy="3429001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69718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161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39990"/>
            <a:ext cx="10515600" cy="1325563"/>
          </a:xfrm>
        </p:spPr>
        <p:txBody>
          <a:bodyPr/>
          <a:lstStyle/>
          <a:p>
            <a:r>
              <a:rPr lang="en-US" dirty="0"/>
              <a:t>Eigen vector corresponding to </a:t>
            </a:r>
            <a:endParaRPr lang="en-IN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439621"/>
              </p:ext>
            </p:extLst>
          </p:nvPr>
        </p:nvGraphicFramePr>
        <p:xfrm>
          <a:off x="7688110" y="94654"/>
          <a:ext cx="2556011" cy="656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16" name="Equation" r:id="rId3" imgW="939600" imgH="241200" progId="Equation.DSMT4">
                  <p:embed/>
                </p:oleObj>
              </mc:Choice>
              <mc:Fallback>
                <p:oleObj name="Equation" r:id="rId3" imgW="939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88110" y="94654"/>
                        <a:ext cx="2556011" cy="656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751943"/>
              </p:ext>
            </p:extLst>
          </p:nvPr>
        </p:nvGraphicFramePr>
        <p:xfrm>
          <a:off x="2893744" y="853515"/>
          <a:ext cx="6404512" cy="1674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17" name="Equation" r:id="rId5" imgW="2806560" imgH="736560" progId="Equation.DSMT4">
                  <p:embed/>
                </p:oleObj>
              </mc:Choice>
              <mc:Fallback>
                <p:oleObj name="Equation" r:id="rId5" imgW="2806560" imgH="7365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3744" y="853515"/>
                        <a:ext cx="6404512" cy="167453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133164"/>
              </p:ext>
            </p:extLst>
          </p:nvPr>
        </p:nvGraphicFramePr>
        <p:xfrm>
          <a:off x="5371939" y="2630635"/>
          <a:ext cx="3594176" cy="2372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18" name="Equation" r:id="rId7" imgW="1942920" imgH="1282680" progId="Equation.DSMT4">
                  <p:embed/>
                </p:oleObj>
              </mc:Choice>
              <mc:Fallback>
                <p:oleObj name="Equation" r:id="rId7" imgW="1942920" imgH="1282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71939" y="2630635"/>
                        <a:ext cx="3594176" cy="2372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464058"/>
              </p:ext>
            </p:extLst>
          </p:nvPr>
        </p:nvGraphicFramePr>
        <p:xfrm>
          <a:off x="11015663" y="4691063"/>
          <a:ext cx="67627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19" name="Equation" r:id="rId9" imgW="291960" imgH="685800" progId="Equation.DSMT4">
                  <p:embed/>
                </p:oleObj>
              </mc:Choice>
              <mc:Fallback>
                <p:oleObj name="Equation" r:id="rId9" imgW="291960" imgH="685800" progId="Equation.DSMT4">
                  <p:embed/>
                  <p:pic>
                    <p:nvPicPr>
                      <p:cNvPr id="3246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5663" y="4691063"/>
                        <a:ext cx="676275" cy="158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663608" y="5140716"/>
            <a:ext cx="2382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Eigen vector:</a:t>
            </a:r>
            <a:endParaRPr lang="en-IN" sz="32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624" y="3989848"/>
            <a:ext cx="5333999" cy="26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1476700" y="4299371"/>
            <a:ext cx="1812808" cy="1904855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909717"/>
              </p:ext>
            </p:extLst>
          </p:nvPr>
        </p:nvGraphicFramePr>
        <p:xfrm>
          <a:off x="5371939" y="5105849"/>
          <a:ext cx="2688133" cy="109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20" name="Equation" r:id="rId12" imgW="1180800" imgH="482400" progId="Equation.DSMT4">
                  <p:embed/>
                </p:oleObj>
              </mc:Choice>
              <mc:Fallback>
                <p:oleObj name="Equation" r:id="rId12" imgW="11808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71939" y="5105849"/>
                        <a:ext cx="2688133" cy="1098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C3B6645-86FA-4FAF-8379-C66F69EBAE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70338"/>
              </p:ext>
            </p:extLst>
          </p:nvPr>
        </p:nvGraphicFramePr>
        <p:xfrm>
          <a:off x="5371939" y="6275566"/>
          <a:ext cx="30368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21" name="Equation" r:id="rId14" imgW="1333440" imgH="241200" progId="Equation.DSMT4">
                  <p:embed/>
                </p:oleObj>
              </mc:Choice>
              <mc:Fallback>
                <p:oleObj name="Equation" r:id="rId14" imgW="1333440" imgH="2412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71939" y="6275566"/>
                        <a:ext cx="3036888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458A79F-66CC-4CA5-B533-257BE6FD883F}"/>
              </a:ext>
            </a:extLst>
          </p:cNvPr>
          <p:cNvSpPr txBox="1"/>
          <p:nvPr/>
        </p:nvSpPr>
        <p:spPr>
          <a:xfrm>
            <a:off x="4457099" y="514071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A4135-3002-4224-9DD5-C342D75B5F8F}"/>
              </a:ext>
            </a:extLst>
          </p:cNvPr>
          <p:cNvSpPr txBox="1"/>
          <p:nvPr/>
        </p:nvSpPr>
        <p:spPr>
          <a:xfrm>
            <a:off x="2188483" y="384911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62075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206" y="-43012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Eigenvectors corresponding</a:t>
            </a:r>
          </a:p>
        </p:txBody>
      </p:sp>
      <p:graphicFrame>
        <p:nvGraphicFramePr>
          <p:cNvPr id="324610" name="Object 2"/>
          <p:cNvGraphicFramePr>
            <a:graphicFrameLocks noChangeAspect="1"/>
          </p:cNvGraphicFramePr>
          <p:nvPr/>
        </p:nvGraphicFramePr>
        <p:xfrm>
          <a:off x="2209801" y="2590800"/>
          <a:ext cx="137636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28" name="Equation" r:id="rId3" imgW="596900" imgH="482600" progId="Equation.DSMT4">
                  <p:embed/>
                </p:oleObj>
              </mc:Choice>
              <mc:Fallback>
                <p:oleObj name="Equation" r:id="rId3" imgW="596900" imgH="482600" progId="Equation.DSMT4">
                  <p:embed/>
                  <p:pic>
                    <p:nvPicPr>
                      <p:cNvPr id="3246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2590800"/>
                        <a:ext cx="1376363" cy="11112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611" name="Object 3"/>
          <p:cNvGraphicFramePr>
            <a:graphicFrameLocks noChangeAspect="1"/>
          </p:cNvGraphicFramePr>
          <p:nvPr/>
        </p:nvGraphicFramePr>
        <p:xfrm>
          <a:off x="8610601" y="2555875"/>
          <a:ext cx="760413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29" name="Equation" r:id="rId5" imgW="330200" imgH="685800" progId="Equation.DSMT4">
                  <p:embed/>
                </p:oleObj>
              </mc:Choice>
              <mc:Fallback>
                <p:oleObj name="Equation" r:id="rId5" imgW="330200" imgH="685800" progId="Equation.DSMT4">
                  <p:embed/>
                  <p:pic>
                    <p:nvPicPr>
                      <p:cNvPr id="3246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1" y="2555875"/>
                        <a:ext cx="760413" cy="158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495800" y="2819400"/>
            <a:ext cx="4114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>
                <a:solidFill>
                  <a:srgbClr val="0070C0"/>
                </a:solidFill>
                <a:latin typeface="Perpetua" pitchFamily="18" charset="0"/>
                <a:ea typeface="+mj-ea"/>
                <a:cs typeface="+mj-cs"/>
              </a:rPr>
              <a:t>Eigenvector corresponding to </a:t>
            </a:r>
            <a:r>
              <a:rPr lang="en-US" sz="4400" dirty="0">
                <a:solidFill>
                  <a:srgbClr val="0070C0"/>
                </a:solidFill>
                <a:latin typeface="Perpetua" pitchFamily="18" charset="0"/>
                <a:sym typeface="Symbol"/>
              </a:rPr>
              <a:t></a:t>
            </a:r>
            <a:r>
              <a:rPr lang="en-US" sz="4400" baseline="-25000" dirty="0">
                <a:solidFill>
                  <a:srgbClr val="0070C0"/>
                </a:solidFill>
                <a:latin typeface="Perpetua" pitchFamily="18" charset="0"/>
                <a:sym typeface="Symbol"/>
              </a:rPr>
              <a:t>3:</a:t>
            </a:r>
            <a:r>
              <a:rPr lang="en-US" sz="4400" dirty="0">
                <a:solidFill>
                  <a:srgbClr val="0070C0"/>
                </a:solidFill>
                <a:latin typeface="Perpetua" pitchFamily="18" charset="0"/>
                <a:ea typeface="+mj-ea"/>
                <a:cs typeface="+mj-cs"/>
              </a:rPr>
              <a:t> </a:t>
            </a:r>
            <a:endParaRPr lang="en-US" sz="4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4251490"/>
            <a:ext cx="5333999" cy="26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5028156" y="4038600"/>
            <a:ext cx="2819400" cy="281940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524000" y="5410200"/>
            <a:ext cx="350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Verify </a:t>
            </a:r>
            <a:r>
              <a:rPr lang="en-US" sz="4400" b="1" dirty="0" err="1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orthogonality</a:t>
            </a: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 of eigenvectors</a:t>
            </a: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523497"/>
              </p:ext>
            </p:extLst>
          </p:nvPr>
        </p:nvGraphicFramePr>
        <p:xfrm>
          <a:off x="3339737" y="893420"/>
          <a:ext cx="4756242" cy="1231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30" name="Equation" r:id="rId8" imgW="2844720" imgH="736560" progId="Equation.DSMT4">
                  <p:embed/>
                </p:oleObj>
              </mc:Choice>
              <mc:Fallback>
                <p:oleObj name="Equation" r:id="rId8" imgW="284472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39737" y="893420"/>
                        <a:ext cx="4756242" cy="1231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673557"/>
              </p:ext>
            </p:extLst>
          </p:nvPr>
        </p:nvGraphicFramePr>
        <p:xfrm>
          <a:off x="8404206" y="1051374"/>
          <a:ext cx="1779443" cy="60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31" name="Equation" r:id="rId10" imgW="672840" imgH="228600" progId="Equation.DSMT4">
                  <p:embed/>
                </p:oleObj>
              </mc:Choice>
              <mc:Fallback>
                <p:oleObj name="Equation" r:id="rId10" imgW="672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04206" y="1051374"/>
                        <a:ext cx="1779443" cy="604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788977"/>
              </p:ext>
            </p:extLst>
          </p:nvPr>
        </p:nvGraphicFramePr>
        <p:xfrm>
          <a:off x="7290906" y="-2493"/>
          <a:ext cx="1113300" cy="626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32" name="Equation" r:id="rId12" imgW="406080" imgH="228600" progId="Equation.DSMT4">
                  <p:embed/>
                </p:oleObj>
              </mc:Choice>
              <mc:Fallback>
                <p:oleObj name="Equation" r:id="rId12" imgW="406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90906" y="-2493"/>
                        <a:ext cx="1113300" cy="626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222067"/>
              </p:ext>
            </p:extLst>
          </p:nvPr>
        </p:nvGraphicFramePr>
        <p:xfrm>
          <a:off x="9086261" y="5171186"/>
          <a:ext cx="1488123" cy="522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33" name="Equation" r:id="rId14" imgW="723600" imgH="253800" progId="Equation.DSMT4">
                  <p:embed/>
                </p:oleObj>
              </mc:Choice>
              <mc:Fallback>
                <p:oleObj name="Equation" r:id="rId14" imgW="723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086261" y="5171186"/>
                        <a:ext cx="1488123" cy="522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988790"/>
              </p:ext>
            </p:extLst>
          </p:nvPr>
        </p:nvGraphicFramePr>
        <p:xfrm>
          <a:off x="10550346" y="5106459"/>
          <a:ext cx="1192213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34" name="Equation" r:id="rId16" imgW="507960" imgH="685800" progId="Equation.DSMT4">
                  <p:embed/>
                </p:oleObj>
              </mc:Choice>
              <mc:Fallback>
                <p:oleObj name="Equation" r:id="rId16" imgW="50796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550346" y="5106459"/>
                        <a:ext cx="1192213" cy="161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890613"/>
              </p:ext>
            </p:extLst>
          </p:nvPr>
        </p:nvGraphicFramePr>
        <p:xfrm>
          <a:off x="9721181" y="3101453"/>
          <a:ext cx="2379966" cy="489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35" name="Equation" r:id="rId18" imgW="1295280" imgH="266400" progId="Equation.DSMT4">
                  <p:embed/>
                </p:oleObj>
              </mc:Choice>
              <mc:Fallback>
                <p:oleObj name="Equation" r:id="rId18" imgW="12952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721181" y="3101453"/>
                        <a:ext cx="2379966" cy="489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8AA47B5-BFE8-4606-9B4E-8FBCA4585C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863622"/>
              </p:ext>
            </p:extLst>
          </p:nvPr>
        </p:nvGraphicFramePr>
        <p:xfrm>
          <a:off x="9121410" y="4106678"/>
          <a:ext cx="29797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36" name="Equation" r:id="rId20" imgW="1307880" imgH="241200" progId="Equation.DSMT4">
                  <p:embed/>
                </p:oleObj>
              </mc:Choice>
              <mc:Fallback>
                <p:oleObj name="Equation" r:id="rId20" imgW="1307880" imgH="2412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C3B6645-86FA-4FAF-8379-C66F69EBAE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121410" y="4106678"/>
                        <a:ext cx="2979737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383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Moment of Inertia Tensor becomes diagonal?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3886200" y="1600200"/>
            <a:ext cx="5457638" cy="2581406"/>
            <a:chOff x="2362200" y="1600200"/>
            <a:chExt cx="5457638" cy="2581406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495800" y="1905000"/>
              <a:ext cx="0" cy="2133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495800" y="4038600"/>
              <a:ext cx="2971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543800" y="3810000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95800" y="160020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514600" y="4038600"/>
              <a:ext cx="36576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6172200" y="3906984"/>
              <a:ext cx="228600" cy="2725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362200" y="3909072"/>
              <a:ext cx="228600" cy="2725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5-Point Star 20"/>
          <p:cNvSpPr/>
          <p:nvPr/>
        </p:nvSpPr>
        <p:spPr>
          <a:xfrm>
            <a:off x="7772400" y="4229436"/>
            <a:ext cx="2760552" cy="23999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Principal axis</a:t>
            </a:r>
          </a:p>
        </p:txBody>
      </p:sp>
      <p:graphicFrame>
        <p:nvGraphicFramePr>
          <p:cNvPr id="4085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368898"/>
              </p:ext>
            </p:extLst>
          </p:nvPr>
        </p:nvGraphicFramePr>
        <p:xfrm>
          <a:off x="3668713" y="4464050"/>
          <a:ext cx="3684587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6" name="Equation" r:id="rId3" imgW="1434960" imgH="736560" progId="Equation.DSMT4">
                  <p:embed/>
                </p:oleObj>
              </mc:Choice>
              <mc:Fallback>
                <p:oleObj name="Equation" r:id="rId3" imgW="1434960" imgH="736560" progId="Equation.DSMT4">
                  <p:embed/>
                  <p:pic>
                    <p:nvPicPr>
                      <p:cNvPr id="40857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3" y="4464050"/>
                        <a:ext cx="3684587" cy="1892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492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213" y="1336020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>
                <a:effectLst/>
                <a:latin typeface="Perpetua" panose="0202050206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the principal axes of a cube with Side length L and mass M, with co-ordinate axis parallel to the edges of the cube and the origin at a corner.</a:t>
            </a:r>
            <a:endParaRPr lang="en-US" sz="3200" dirty="0">
              <a:latin typeface="Perpetua" panose="02020502060401020303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76600" y="2362201"/>
            <a:ext cx="5715000" cy="4191355"/>
            <a:chOff x="3117696" y="2057400"/>
            <a:chExt cx="2978304" cy="2590465"/>
          </a:xfrm>
        </p:grpSpPr>
        <p:sp>
          <p:nvSpPr>
            <p:cNvPr id="4" name="TextBox 3"/>
            <p:cNvSpPr txBox="1"/>
            <p:nvPr/>
          </p:nvSpPr>
          <p:spPr>
            <a:xfrm>
              <a:off x="5784696" y="3505200"/>
              <a:ext cx="311304" cy="22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17696" y="4419600"/>
              <a:ext cx="311304" cy="22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Z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4133348" y="3657600"/>
              <a:ext cx="1676400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3351733" y="3727505"/>
              <a:ext cx="839058" cy="69753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3301568" y="2863334"/>
              <a:ext cx="1612662" cy="79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727296" y="2057400"/>
              <a:ext cx="311304" cy="22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Y</a:t>
              </a:r>
            </a:p>
          </p:txBody>
        </p:sp>
        <p:sp>
          <p:nvSpPr>
            <p:cNvPr id="10" name="Cube 9"/>
            <p:cNvSpPr/>
            <p:nvPr/>
          </p:nvSpPr>
          <p:spPr>
            <a:xfrm>
              <a:off x="3792479" y="2591719"/>
              <a:ext cx="1371600" cy="1447800"/>
            </a:xfrm>
            <a:prstGeom prst="cube">
              <a:avLst/>
            </a:prstGeom>
            <a:solidFill>
              <a:schemeClr val="bg1">
                <a:lumMod val="65000"/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03096" y="2394498"/>
              <a:ext cx="147195" cy="228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69171" y="3242215"/>
              <a:ext cx="147195" cy="228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67725" y="2535785"/>
              <a:ext cx="147195" cy="228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E5A037B-4CF4-4ABC-ACA6-56FE301E7405}"/>
              </a:ext>
            </a:extLst>
          </p:cNvPr>
          <p:cNvSpPr txBox="1"/>
          <p:nvPr/>
        </p:nvSpPr>
        <p:spPr>
          <a:xfrm>
            <a:off x="209550" y="114300"/>
            <a:ext cx="4139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>
                <a:solidFill>
                  <a:srgbClr val="FF0000"/>
                </a:solidFill>
                <a:latin typeface="Perpetua" panose="02020502060401020303" pitchFamily="18" charset="0"/>
              </a:rPr>
              <a:t>Yet another example!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Moment of Inertia Tensor</a:t>
            </a:r>
          </a:p>
        </p:txBody>
      </p:sp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2133600" y="914400"/>
          <a:ext cx="7723188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0" name="Equation" r:id="rId3" imgW="3238500" imgH="914400" progId="Equation.DSMT4">
                  <p:embed/>
                </p:oleObj>
              </mc:Choice>
              <mc:Fallback>
                <p:oleObj name="Equation" r:id="rId3" imgW="3238500" imgH="914400" progId="Equation.DSMT4">
                  <p:embed/>
                  <p:pic>
                    <p:nvPicPr>
                      <p:cNvPr id="1136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14400"/>
                        <a:ext cx="7723188" cy="21780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53000" y="3516868"/>
            <a:ext cx="2978304" cy="2731532"/>
            <a:chOff x="3429000" y="3516868"/>
            <a:chExt cx="2978304" cy="2731532"/>
          </a:xfrm>
        </p:grpSpPr>
        <p:sp>
          <p:nvSpPr>
            <p:cNvPr id="8" name="TextBox 7"/>
            <p:cNvSpPr txBox="1"/>
            <p:nvPr/>
          </p:nvSpPr>
          <p:spPr>
            <a:xfrm>
              <a:off x="6096000" y="4964668"/>
              <a:ext cx="311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5879068"/>
              <a:ext cx="311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Y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444652" y="5117068"/>
              <a:ext cx="1676400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3663037" y="5186973"/>
              <a:ext cx="839058" cy="69753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3612872" y="4322802"/>
              <a:ext cx="1612662" cy="79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038600" y="3516868"/>
              <a:ext cx="311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19" name="Cube 18"/>
            <p:cNvSpPr/>
            <p:nvPr/>
          </p:nvSpPr>
          <p:spPr>
            <a:xfrm>
              <a:off x="4103783" y="4051187"/>
              <a:ext cx="1371600" cy="1447800"/>
            </a:xfrm>
            <a:prstGeom prst="cube">
              <a:avLst/>
            </a:prstGeom>
            <a:solidFill>
              <a:schemeClr val="bg1">
                <a:lumMod val="65000"/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00600" y="3754647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3970" y="4659868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60950" y="3974068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F412E95-6B1E-4971-9B58-62210C58CFE5}"/>
              </a:ext>
            </a:extLst>
          </p:cNvPr>
          <p:cNvSpPr txBox="1"/>
          <p:nvPr/>
        </p:nvSpPr>
        <p:spPr>
          <a:xfrm>
            <a:off x="333375" y="590550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11054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Moment of Inertia Tensor</a:t>
            </a:r>
          </a:p>
        </p:txBody>
      </p:sp>
      <p:graphicFrame>
        <p:nvGraphicFramePr>
          <p:cNvPr id="114694" name="Object 6"/>
          <p:cNvGraphicFramePr>
            <a:graphicFrameLocks noChangeAspect="1"/>
          </p:cNvGraphicFramePr>
          <p:nvPr/>
        </p:nvGraphicFramePr>
        <p:xfrm>
          <a:off x="3333751" y="1219200"/>
          <a:ext cx="56419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2" name="Equation" r:id="rId3" imgW="2298700" imgH="279400" progId="Equation.DSMT4">
                  <p:embed/>
                </p:oleObj>
              </mc:Choice>
              <mc:Fallback>
                <p:oleObj name="Equation" r:id="rId3" imgW="2298700" imgH="279400" progId="Equation.DSMT4">
                  <p:embed/>
                  <p:pic>
                    <p:nvPicPr>
                      <p:cNvPr id="1146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1" y="1219200"/>
                        <a:ext cx="5641975" cy="685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8" name="Object 6"/>
          <p:cNvGraphicFramePr>
            <a:graphicFrameLocks noChangeAspect="1"/>
          </p:cNvGraphicFramePr>
          <p:nvPr/>
        </p:nvGraphicFramePr>
        <p:xfrm>
          <a:off x="2819401" y="2362201"/>
          <a:ext cx="6608763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3" name="Equation" r:id="rId5" imgW="2692400" imgH="482600" progId="Equation.DSMT4">
                  <p:embed/>
                </p:oleObj>
              </mc:Choice>
              <mc:Fallback>
                <p:oleObj name="Equation" r:id="rId5" imgW="2692400" imgH="482600" progId="Equation.DSMT4">
                  <p:embed/>
                  <p:pic>
                    <p:nvPicPr>
                      <p:cNvPr id="259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2362201"/>
                        <a:ext cx="6608763" cy="11842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9" name="Object 7"/>
          <p:cNvGraphicFramePr>
            <a:graphicFrameLocks noChangeAspect="1"/>
          </p:cNvGraphicFramePr>
          <p:nvPr/>
        </p:nvGraphicFramePr>
        <p:xfrm>
          <a:off x="3200401" y="3886201"/>
          <a:ext cx="5922963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4" name="Equation" r:id="rId7" imgW="2413000" imgH="482600" progId="Equation.DSMT4">
                  <p:embed/>
                </p:oleObj>
              </mc:Choice>
              <mc:Fallback>
                <p:oleObj name="Equation" r:id="rId7" imgW="2413000" imgH="482600" progId="Equation.DSMT4">
                  <p:embed/>
                  <p:pic>
                    <p:nvPicPr>
                      <p:cNvPr id="259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3886201"/>
                        <a:ext cx="5922963" cy="11842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0" name="Object 8"/>
          <p:cNvGraphicFramePr>
            <a:graphicFrameLocks noChangeAspect="1"/>
          </p:cNvGraphicFramePr>
          <p:nvPr/>
        </p:nvGraphicFramePr>
        <p:xfrm>
          <a:off x="4006851" y="5441950"/>
          <a:ext cx="461327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5" name="Equation" r:id="rId9" imgW="1879600" imgH="393700" progId="Equation.DSMT4">
                  <p:embed/>
                </p:oleObj>
              </mc:Choice>
              <mc:Fallback>
                <p:oleObj name="Equation" r:id="rId9" imgW="1879600" imgH="393700" progId="Equation.DSMT4">
                  <p:embed/>
                  <p:pic>
                    <p:nvPicPr>
                      <p:cNvPr id="2590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851" y="5441950"/>
                        <a:ext cx="4613275" cy="9667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34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Moment of Inertia Tensor</a:t>
            </a:r>
          </a:p>
        </p:txBody>
      </p:sp>
      <p:graphicFrame>
        <p:nvGraphicFramePr>
          <p:cNvPr id="114695" name="Object 7"/>
          <p:cNvGraphicFramePr>
            <a:graphicFrameLocks noChangeAspect="1"/>
          </p:cNvGraphicFramePr>
          <p:nvPr/>
        </p:nvGraphicFramePr>
        <p:xfrm>
          <a:off x="3581400" y="1143000"/>
          <a:ext cx="40814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0" name="Equation" r:id="rId3" imgW="1663700" imgH="279400" progId="Equation.DSMT4">
                  <p:embed/>
                </p:oleObj>
              </mc:Choice>
              <mc:Fallback>
                <p:oleObj name="Equation" r:id="rId3" imgW="1663700" imgH="279400" progId="Equation.DSMT4">
                  <p:embed/>
                  <p:pic>
                    <p:nvPicPr>
                      <p:cNvPr id="1146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4081462" cy="685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6" name="Object 8"/>
          <p:cNvGraphicFramePr>
            <a:graphicFrameLocks noChangeAspect="1"/>
          </p:cNvGraphicFramePr>
          <p:nvPr/>
        </p:nvGraphicFramePr>
        <p:xfrm>
          <a:off x="3429000" y="4419601"/>
          <a:ext cx="484505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1" name="Equation" r:id="rId5" imgW="2032000" imgH="711200" progId="Equation.DSMT4">
                  <p:embed/>
                </p:oleObj>
              </mc:Choice>
              <mc:Fallback>
                <p:oleObj name="Equation" r:id="rId5" imgW="2032000" imgH="711200" progId="Equation.DSMT4">
                  <p:embed/>
                  <p:pic>
                    <p:nvPicPr>
                      <p:cNvPr id="1146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419601"/>
                        <a:ext cx="4845050" cy="16938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01" name="Object 5"/>
          <p:cNvGraphicFramePr>
            <a:graphicFrameLocks noChangeAspect="1"/>
          </p:cNvGraphicFramePr>
          <p:nvPr/>
        </p:nvGraphicFramePr>
        <p:xfrm>
          <a:off x="4267201" y="2438400"/>
          <a:ext cx="2960687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2" name="Equation" r:id="rId7" imgW="1206500" imgH="419100" progId="Equation.DSMT4">
                  <p:embed/>
                </p:oleObj>
              </mc:Choice>
              <mc:Fallback>
                <p:oleObj name="Equation" r:id="rId7" imgW="1206500" imgH="419100" progId="Equation.DSMT4">
                  <p:embed/>
                  <p:pic>
                    <p:nvPicPr>
                      <p:cNvPr id="260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1" y="2438400"/>
                        <a:ext cx="2960687" cy="10287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3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Find principal axis</a:t>
            </a:r>
          </a:p>
        </p:txBody>
      </p:sp>
      <p:graphicFrame>
        <p:nvGraphicFramePr>
          <p:cNvPr id="114696" name="Object 8"/>
          <p:cNvGraphicFramePr>
            <a:graphicFrameLocks noChangeAspect="1"/>
          </p:cNvGraphicFramePr>
          <p:nvPr/>
        </p:nvGraphicFramePr>
        <p:xfrm>
          <a:off x="1687286" y="5041579"/>
          <a:ext cx="484505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0" name="Equation" r:id="rId3" imgW="2032000" imgH="711200" progId="Equation.DSMT4">
                  <p:embed/>
                </p:oleObj>
              </mc:Choice>
              <mc:Fallback>
                <p:oleObj name="Equation" r:id="rId3" imgW="2032000" imgH="711200" progId="Equation.DSMT4">
                  <p:embed/>
                  <p:pic>
                    <p:nvPicPr>
                      <p:cNvPr id="1146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286" y="5041579"/>
                        <a:ext cx="4845050" cy="16938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613440" y="806881"/>
            <a:ext cx="5454361" cy="3976634"/>
            <a:chOff x="3253525" y="2038043"/>
            <a:chExt cx="2842475" cy="2457757"/>
          </a:xfrm>
        </p:grpSpPr>
        <p:sp>
          <p:nvSpPr>
            <p:cNvPr id="8" name="TextBox 7"/>
            <p:cNvSpPr txBox="1"/>
            <p:nvPr/>
          </p:nvSpPr>
          <p:spPr>
            <a:xfrm>
              <a:off x="5784696" y="3505200"/>
              <a:ext cx="311304" cy="22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67725" y="2038043"/>
              <a:ext cx="311304" cy="22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Y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119733" y="3657600"/>
              <a:ext cx="1676400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3351733" y="3727505"/>
              <a:ext cx="839058" cy="69753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3301568" y="2863334"/>
              <a:ext cx="1612662" cy="79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253525" y="4267535"/>
              <a:ext cx="311304" cy="22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Z</a:t>
              </a:r>
            </a:p>
          </p:txBody>
        </p:sp>
        <p:sp>
          <p:nvSpPr>
            <p:cNvPr id="14" name="Cube 13"/>
            <p:cNvSpPr/>
            <p:nvPr/>
          </p:nvSpPr>
          <p:spPr>
            <a:xfrm>
              <a:off x="3792479" y="2591719"/>
              <a:ext cx="1371600" cy="1447800"/>
            </a:xfrm>
            <a:prstGeom prst="cube">
              <a:avLst/>
            </a:prstGeom>
            <a:solidFill>
              <a:schemeClr val="bg1">
                <a:lumMod val="65000"/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03096" y="2394498"/>
              <a:ext cx="147195" cy="228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69171" y="3242215"/>
              <a:ext cx="147195" cy="228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67725" y="2535785"/>
              <a:ext cx="147195" cy="228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graphicFrame>
        <p:nvGraphicFramePr>
          <p:cNvPr id="17" name="Object 8">
            <a:extLst>
              <a:ext uri="{FF2B5EF4-FFF2-40B4-BE49-F238E27FC236}">
                <a16:creationId xmlns:a16="http://schemas.microsoft.com/office/drawing/2014/main" id="{BADBD74F-4D6C-4D14-9506-8EF235BF60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24788" y="4911725"/>
          <a:ext cx="3754437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1" name="Equation" r:id="rId5" imgW="1574640" imgH="711000" progId="Equation.DSMT4">
                  <p:embed/>
                </p:oleObj>
              </mc:Choice>
              <mc:Fallback>
                <p:oleObj name="Equation" r:id="rId5" imgW="1574640" imgH="711000" progId="Equation.DSMT4">
                  <p:embed/>
                  <p:pic>
                    <p:nvPicPr>
                      <p:cNvPr id="17" name="Object 8">
                        <a:extLst>
                          <a:ext uri="{FF2B5EF4-FFF2-40B4-BE49-F238E27FC236}">
                            <a16:creationId xmlns:a16="http://schemas.microsoft.com/office/drawing/2014/main" id="{BADBD74F-4D6C-4D14-9506-8EF235BF60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4788" y="4911725"/>
                        <a:ext cx="3754437" cy="16938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AE3C9E5-93EA-40B3-A04A-509FA2ED5F1A}"/>
              </a:ext>
            </a:extLst>
          </p:cNvPr>
          <p:cNvCxnSpPr>
            <a:cxnSpLocks/>
          </p:cNvCxnSpPr>
          <p:nvPr/>
        </p:nvCxnSpPr>
        <p:spPr>
          <a:xfrm flipV="1">
            <a:off x="8948057" y="3425926"/>
            <a:ext cx="1839686" cy="19733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288AD48-2DCE-4B24-9A64-3D11287261CA}"/>
              </a:ext>
            </a:extLst>
          </p:cNvPr>
          <p:cNvSpPr txBox="1"/>
          <p:nvPr/>
        </p:nvSpPr>
        <p:spPr>
          <a:xfrm>
            <a:off x="10716690" y="2897744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dirty="0">
                <a:sym typeface="Symbol" panose="05050102010706020507" pitchFamily="18" charset="2"/>
              </a:rPr>
              <a:t>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14908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Find principal axis</a:t>
            </a:r>
          </a:p>
        </p:txBody>
      </p:sp>
      <p:graphicFrame>
        <p:nvGraphicFramePr>
          <p:cNvPr id="114696" name="Object 8"/>
          <p:cNvGraphicFramePr>
            <a:graphicFrameLocks noChangeAspect="1"/>
          </p:cNvGraphicFramePr>
          <p:nvPr/>
        </p:nvGraphicFramePr>
        <p:xfrm>
          <a:off x="256525" y="1119980"/>
          <a:ext cx="433070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09" name="Equation" r:id="rId3" imgW="1815840" imgH="711000" progId="Equation.DSMT4">
                  <p:embed/>
                </p:oleObj>
              </mc:Choice>
              <mc:Fallback>
                <p:oleObj name="Equation" r:id="rId3" imgW="1815840" imgH="711000" progId="Equation.DSMT4">
                  <p:embed/>
                  <p:pic>
                    <p:nvPicPr>
                      <p:cNvPr id="1146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25" y="1119980"/>
                        <a:ext cx="4330700" cy="16938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3" name="Object 3"/>
          <p:cNvGraphicFramePr>
            <a:graphicFrameLocks noChangeAspect="1"/>
          </p:cNvGraphicFramePr>
          <p:nvPr/>
        </p:nvGraphicFramePr>
        <p:xfrm>
          <a:off x="3248025" y="3376612"/>
          <a:ext cx="539115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0" name="Equation" r:id="rId5" imgW="2260440" imgH="393480" progId="Equation.DSMT4">
                  <p:embed/>
                </p:oleObj>
              </mc:Choice>
              <mc:Fallback>
                <p:oleObj name="Equation" r:id="rId5" imgW="2260440" imgH="393480" progId="Equation.DSMT4">
                  <p:embed/>
                  <p:pic>
                    <p:nvPicPr>
                      <p:cNvPr id="2918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025" y="3376612"/>
                        <a:ext cx="5391150" cy="93821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8E35CE35-240F-4BCE-A31C-1EFE7EDF50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8475" y="1534535"/>
          <a:ext cx="33924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1" name="Equation" r:id="rId7" imgW="1422360" imgH="228600" progId="Equation.DSMT4">
                  <p:embed/>
                </p:oleObj>
              </mc:Choice>
              <mc:Fallback>
                <p:oleObj name="Equation" r:id="rId7" imgW="1422360" imgH="228600" progId="Equation.DSMT4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8E35CE35-240F-4BCE-A31C-1EFE7EDF50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8475" y="1534535"/>
                        <a:ext cx="3392488" cy="5461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08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0A83217E-2EC0-4747-B199-E08E163AF2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013052"/>
          <a:ext cx="5330825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8" name="Equation" r:id="rId3" imgW="2234880" imgH="736560" progId="Equation.DSMT4">
                  <p:embed/>
                </p:oleObj>
              </mc:Choice>
              <mc:Fallback>
                <p:oleObj name="Equation" r:id="rId3" imgW="2234880" imgH="736560" progId="Equation.DSMT4">
                  <p:embed/>
                  <p:pic>
                    <p:nvPicPr>
                      <p:cNvPr id="4" name="Object 8">
                        <a:extLst>
                          <a:ext uri="{FF2B5EF4-FFF2-40B4-BE49-F238E27FC236}">
                            <a16:creationId xmlns:a16="http://schemas.microsoft.com/office/drawing/2014/main" id="{0A83217E-2EC0-4747-B199-E08E163AF2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13052"/>
                        <a:ext cx="5330825" cy="17557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40A9DA-0272-4E90-A161-4B3CCBE0AD3E}"/>
              </a:ext>
            </a:extLst>
          </p:cNvPr>
          <p:cNvSpPr txBox="1"/>
          <p:nvPr/>
        </p:nvSpPr>
        <p:spPr>
          <a:xfrm>
            <a:off x="381000" y="108856"/>
            <a:ext cx="8345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atin typeface="Perpetua" panose="02020502060401020303" pitchFamily="18" charset="0"/>
              </a:rPr>
              <a:t>Finding eigen vector corresponding to </a:t>
            </a:r>
            <a:r>
              <a:rPr lang="en-US" sz="3600" dirty="0">
                <a:latin typeface="Perpetua" pitchFamily="18" charset="0"/>
                <a:sym typeface="Symbol"/>
              </a:rPr>
              <a:t></a:t>
            </a:r>
            <a:r>
              <a:rPr lang="en-US" sz="3600" baseline="-25000" dirty="0">
                <a:latin typeface="Perpetua" pitchFamily="18" charset="0"/>
                <a:sym typeface="Symbol"/>
              </a:rPr>
              <a:t>3</a:t>
            </a:r>
            <a:r>
              <a:rPr lang="en-IN" sz="3600" b="1" dirty="0">
                <a:latin typeface="Perpetua" panose="02020502060401020303" pitchFamily="18" charset="0"/>
              </a:rPr>
              <a:t> </a:t>
            </a:r>
          </a:p>
        </p:txBody>
      </p:sp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A6573BCF-EC0B-4360-ACDA-517DE95B42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4191" y="3287712"/>
          <a:ext cx="4362450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9" name="Equation" r:id="rId5" imgW="1828800" imgH="736560" progId="Equation.DSMT4">
                  <p:embed/>
                </p:oleObj>
              </mc:Choice>
              <mc:Fallback>
                <p:oleObj name="Equation" r:id="rId5" imgW="1828800" imgH="736560" progId="Equation.DSMT4">
                  <p:embed/>
                  <p:pic>
                    <p:nvPicPr>
                      <p:cNvPr id="8" name="Object 8">
                        <a:extLst>
                          <a:ext uri="{FF2B5EF4-FFF2-40B4-BE49-F238E27FC236}">
                            <a16:creationId xmlns:a16="http://schemas.microsoft.com/office/drawing/2014/main" id="{A6573BCF-EC0B-4360-ACDA-517DE95B42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191" y="3287712"/>
                        <a:ext cx="4362450" cy="17557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3C6F90B8-EC60-48B2-8225-C92301C95E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59474" y="1013052"/>
          <a:ext cx="1665287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0" name="Equation" r:id="rId7" imgW="698400" imgH="393480" progId="Equation.DSMT4">
                  <p:embed/>
                </p:oleObj>
              </mc:Choice>
              <mc:Fallback>
                <p:oleObj name="Equation" r:id="rId7" imgW="698400" imgH="393480" progId="Equation.DSMT4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3C6F90B8-EC60-48B2-8225-C92301C95E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474" y="1013052"/>
                        <a:ext cx="1665287" cy="93821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6E6BF720-E2CE-4F9C-85B0-6E602D8E6C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70838" y="2406650"/>
          <a:ext cx="12414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1" name="Equation" r:id="rId9" imgW="520560" imgH="228600" progId="Equation.DSMT4">
                  <p:embed/>
                </p:oleObj>
              </mc:Choice>
              <mc:Fallback>
                <p:oleObj name="Equation" r:id="rId9" imgW="520560" imgH="228600" progId="Equation.DSMT4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6E6BF720-E2CE-4F9C-85B0-6E602D8E6C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0838" y="2406650"/>
                        <a:ext cx="1241425" cy="54451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864D5A1-7BB7-4EE1-9E68-97B253812F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3366757"/>
            <a:ext cx="2987449" cy="1597683"/>
          </a:xfrm>
          <a:prstGeom prst="rect">
            <a:avLst/>
          </a:prstGeom>
        </p:spPr>
      </p:pic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16F48B3E-B703-4352-BFFB-B2FA56970F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36112" y="3583440"/>
          <a:ext cx="2204479" cy="651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2" name="Equation" r:id="rId12" imgW="812520" imgH="241200" progId="Equation.DSMT4">
                  <p:embed/>
                </p:oleObj>
              </mc:Choice>
              <mc:Fallback>
                <p:oleObj name="Equation" r:id="rId12" imgW="812520" imgH="241200" progId="Equation.DSMT4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16F48B3E-B703-4352-BFFB-B2FA56970F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6112" y="3583440"/>
                        <a:ext cx="2204479" cy="651101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BC9F0EF7-9E59-4565-BE29-3395BC7D09CD}"/>
              </a:ext>
            </a:extLst>
          </p:cNvPr>
          <p:cNvSpPr txBox="1">
            <a:spLocks/>
          </p:cNvSpPr>
          <p:nvPr/>
        </p:nvSpPr>
        <p:spPr>
          <a:xfrm>
            <a:off x="5421312" y="5380034"/>
            <a:ext cx="4114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Eigenvector corresponding to </a:t>
            </a:r>
            <a:r>
              <a:rPr lang="en-US" sz="4400" dirty="0">
                <a:solidFill>
                  <a:srgbClr val="0070C0"/>
                </a:solidFill>
                <a:latin typeface="Perpetua" pitchFamily="18" charset="0"/>
                <a:sym typeface="Symbol"/>
              </a:rPr>
              <a:t></a:t>
            </a:r>
            <a:r>
              <a:rPr lang="en-US" sz="4400" baseline="-25000" dirty="0">
                <a:solidFill>
                  <a:srgbClr val="0070C0"/>
                </a:solidFill>
                <a:latin typeface="Perpetua" pitchFamily="18" charset="0"/>
                <a:sym typeface="Symbol"/>
              </a:rPr>
              <a:t>3: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14844893-9A55-4A92-ADB3-0659F9EDE6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11301" y="5122859"/>
          <a:ext cx="52705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3" name="Equation" r:id="rId14" imgW="228600" imgH="685800" progId="Equation.DSMT4">
                  <p:embed/>
                </p:oleObj>
              </mc:Choice>
              <mc:Fallback>
                <p:oleObj name="Equation" r:id="rId14" imgW="228600" imgH="685800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14844893-9A55-4A92-ADB3-0659F9EDE6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1301" y="5122859"/>
                        <a:ext cx="527050" cy="15811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26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</a:t>
            </a:r>
            <a:r>
              <a:rPr lang="en-US" b="1" dirty="0" err="1" smtClean="0"/>
              <a:t>weblink’s</a:t>
            </a:r>
            <a:r>
              <a:rPr lang="en-US" b="1" dirty="0" smtClean="0"/>
              <a:t> which might be useful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hlinkClick r:id="rId2"/>
              </a:rPr>
              <a:t>https://ocw.mit.edu/courses/mechanical-engineering/2-003sc-engineering-dynamics-fall-2011/angular-momentum-and-motion-of-rotating-rigid-bodies/lecture-11-mass-moment-of-inertia-of-rigid-bodies</a:t>
            </a:r>
            <a:r>
              <a:rPr lang="en-IN" dirty="0" smtClean="0">
                <a:hlinkClick r:id="rId2"/>
              </a:rPr>
              <a:t>/</a:t>
            </a:r>
            <a:endParaRPr lang="en-IN" dirty="0" smtClean="0"/>
          </a:p>
          <a:p>
            <a:endParaRPr lang="en-US" dirty="0"/>
          </a:p>
          <a:p>
            <a:r>
              <a:rPr lang="en-IN" dirty="0"/>
              <a:t>https://ocw.mit.edu/resources/res-18-009-learn-differential-equations-up-close-with-gilbert-strang-and-cleve-moler-fall-2015/differential-equations-and-linear-algebra/eigenvalues-and-eigenvectors/symmetric-matrices-real-eigenvalues-orthogonal-eigenvectors/</a:t>
            </a:r>
          </a:p>
        </p:txBody>
      </p:sp>
    </p:spTree>
    <p:extLst>
      <p:ext uri="{BB962C8B-B14F-4D97-AF65-F5344CB8AC3E}">
        <p14:creationId xmlns:p14="http://schemas.microsoft.com/office/powerpoint/2010/main" val="3505852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8A6FCD5-FAF2-4FD9-9CD6-F7048E0BB883}"/>
              </a:ext>
            </a:extLst>
          </p:cNvPr>
          <p:cNvGrpSpPr/>
          <p:nvPr/>
        </p:nvGrpSpPr>
        <p:grpSpPr>
          <a:xfrm>
            <a:off x="3248025" y="1736962"/>
            <a:ext cx="5715000" cy="4214548"/>
            <a:chOff x="3117696" y="1993445"/>
            <a:chExt cx="2978304" cy="265918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72450A-E79C-4B65-B0C6-493040440C19}"/>
                </a:ext>
              </a:extLst>
            </p:cNvPr>
            <p:cNvSpPr txBox="1"/>
            <p:nvPr/>
          </p:nvSpPr>
          <p:spPr>
            <a:xfrm>
              <a:off x="5784696" y="3505200"/>
              <a:ext cx="311304" cy="22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FBC7EA-0C3E-4B3E-AF41-8B827DE0556B}"/>
                </a:ext>
              </a:extLst>
            </p:cNvPr>
            <p:cNvSpPr txBox="1"/>
            <p:nvPr/>
          </p:nvSpPr>
          <p:spPr>
            <a:xfrm>
              <a:off x="3117696" y="4419600"/>
              <a:ext cx="311304" cy="233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Z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1390AB3-1EBA-48A2-9B99-6C0E62095481}"/>
                </a:ext>
              </a:extLst>
            </p:cNvPr>
            <p:cNvCxnSpPr/>
            <p:nvPr/>
          </p:nvCxnSpPr>
          <p:spPr>
            <a:xfrm flipV="1">
              <a:off x="4119733" y="3657600"/>
              <a:ext cx="1676400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18ED8D9-7198-4D23-AACB-6117C3E325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3360" y="3656742"/>
              <a:ext cx="896668" cy="87699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6097CE2-7164-46FB-90E3-FFC91AD08657}"/>
                </a:ext>
              </a:extLst>
            </p:cNvPr>
            <p:cNvCxnSpPr/>
            <p:nvPr/>
          </p:nvCxnSpPr>
          <p:spPr>
            <a:xfrm rot="5400000" flipH="1" flipV="1">
              <a:off x="3301568" y="2863334"/>
              <a:ext cx="1612662" cy="79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F7CC2F-34F1-4061-B1E1-C41AA66CE31A}"/>
                </a:ext>
              </a:extLst>
            </p:cNvPr>
            <p:cNvSpPr txBox="1"/>
            <p:nvPr/>
          </p:nvSpPr>
          <p:spPr>
            <a:xfrm>
              <a:off x="3941322" y="1993445"/>
              <a:ext cx="311304" cy="233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y</a:t>
              </a:r>
            </a:p>
          </p:txBody>
        </p:sp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510D9E92-5C87-42E2-9227-121CB5DEAE22}"/>
                </a:ext>
              </a:extLst>
            </p:cNvPr>
            <p:cNvSpPr/>
            <p:nvPr/>
          </p:nvSpPr>
          <p:spPr>
            <a:xfrm>
              <a:off x="3811924" y="2554692"/>
              <a:ext cx="1371600" cy="1447800"/>
            </a:xfrm>
            <a:prstGeom prst="cube">
              <a:avLst/>
            </a:prstGeom>
            <a:solidFill>
              <a:schemeClr val="bg1">
                <a:lumMod val="65000"/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FAB6E7-5A53-4790-B96F-E72CF3605148}"/>
                </a:ext>
              </a:extLst>
            </p:cNvPr>
            <p:cNvSpPr txBox="1"/>
            <p:nvPr/>
          </p:nvSpPr>
          <p:spPr>
            <a:xfrm>
              <a:off x="4503096" y="2394498"/>
              <a:ext cx="147195" cy="228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45AA59-004A-4B4B-9E5F-9A436DCD5A0F}"/>
                </a:ext>
              </a:extLst>
            </p:cNvPr>
            <p:cNvSpPr txBox="1"/>
            <p:nvPr/>
          </p:nvSpPr>
          <p:spPr>
            <a:xfrm>
              <a:off x="3669171" y="3242215"/>
              <a:ext cx="147195" cy="228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0C4537-D85D-407C-8220-2299DABAE10E}"/>
                </a:ext>
              </a:extLst>
            </p:cNvPr>
            <p:cNvSpPr txBox="1"/>
            <p:nvPr/>
          </p:nvSpPr>
          <p:spPr>
            <a:xfrm>
              <a:off x="3867725" y="2535785"/>
              <a:ext cx="147195" cy="228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7F10F7-7391-4284-A5EB-CF0E022C5A33}"/>
              </a:ext>
            </a:extLst>
          </p:cNvPr>
          <p:cNvCxnSpPr>
            <a:cxnSpLocks/>
          </p:cNvCxnSpPr>
          <p:nvPr/>
        </p:nvCxnSpPr>
        <p:spPr>
          <a:xfrm flipV="1">
            <a:off x="5148943" y="2182633"/>
            <a:ext cx="2909207" cy="220431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4">
            <a:extLst>
              <a:ext uri="{FF2B5EF4-FFF2-40B4-BE49-F238E27FC236}">
                <a16:creationId xmlns:a16="http://schemas.microsoft.com/office/drawing/2014/main" id="{AC277CD8-97D9-4A5B-A14A-8848605FD3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020800"/>
              </p:ext>
            </p:extLst>
          </p:nvPr>
        </p:nvGraphicFramePr>
        <p:xfrm>
          <a:off x="8185143" y="1556783"/>
          <a:ext cx="30622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7" name="Equation" r:id="rId3" imgW="1130040" imgH="241200" progId="Equation.DSMT4">
                  <p:embed/>
                </p:oleObj>
              </mc:Choice>
              <mc:Fallback>
                <p:oleObj name="Equation" r:id="rId3" imgW="1130040" imgH="241200" progId="Equation.DSMT4">
                  <p:embed/>
                  <p:pic>
                    <p:nvPicPr>
                      <p:cNvPr id="18" name="Object 4">
                        <a:extLst>
                          <a:ext uri="{FF2B5EF4-FFF2-40B4-BE49-F238E27FC236}">
                            <a16:creationId xmlns:a16="http://schemas.microsoft.com/office/drawing/2014/main" id="{AC277CD8-97D9-4A5B-A14A-8848605FD3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5143" y="1556783"/>
                        <a:ext cx="3062287" cy="6508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31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0A83217E-2EC0-4747-B199-E08E163AF2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013052"/>
          <a:ext cx="5330825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6" name="Equation" r:id="rId3" imgW="2234880" imgH="736560" progId="Equation.DSMT4">
                  <p:embed/>
                </p:oleObj>
              </mc:Choice>
              <mc:Fallback>
                <p:oleObj name="Equation" r:id="rId3" imgW="2234880" imgH="736560" progId="Equation.DSMT4">
                  <p:embed/>
                  <p:pic>
                    <p:nvPicPr>
                      <p:cNvPr id="4" name="Object 8">
                        <a:extLst>
                          <a:ext uri="{FF2B5EF4-FFF2-40B4-BE49-F238E27FC236}">
                            <a16:creationId xmlns:a16="http://schemas.microsoft.com/office/drawing/2014/main" id="{0A83217E-2EC0-4747-B199-E08E163AF2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13052"/>
                        <a:ext cx="5330825" cy="17557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40A9DA-0272-4E90-A161-4B3CCBE0AD3E}"/>
              </a:ext>
            </a:extLst>
          </p:cNvPr>
          <p:cNvSpPr txBox="1"/>
          <p:nvPr/>
        </p:nvSpPr>
        <p:spPr>
          <a:xfrm>
            <a:off x="381000" y="108856"/>
            <a:ext cx="4389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atin typeface="Perpetua" panose="02020502060401020303" pitchFamily="18" charset="0"/>
              </a:rPr>
              <a:t>Finding eigen vectors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A8BEBBD5-3AA3-4354-A8DF-CFC89E7C00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59613" y="755187"/>
          <a:ext cx="3665537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7" name="Equation" r:id="rId5" imgW="1536480" imgH="393480" progId="Equation.DSMT4">
                  <p:embed/>
                </p:oleObj>
              </mc:Choice>
              <mc:Fallback>
                <p:oleObj name="Equation" r:id="rId5" imgW="1536480" imgH="39348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A8BEBBD5-3AA3-4354-A8DF-CFC89E7C00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755187"/>
                        <a:ext cx="3665537" cy="93821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9EC19298-51E0-4E48-8B6D-857804B31E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29512" y="2019300"/>
          <a:ext cx="272573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8" name="Equation" r:id="rId7" imgW="1143000" imgH="228600" progId="Equation.DSMT4">
                  <p:embed/>
                </p:oleObj>
              </mc:Choice>
              <mc:Fallback>
                <p:oleObj name="Equation" r:id="rId7" imgW="1143000" imgH="228600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9EC19298-51E0-4E48-8B6D-857804B31E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9512" y="2019300"/>
                        <a:ext cx="2725737" cy="54451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A6573BCF-EC0B-4360-ACDA-517DE95B42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1648" y="3309484"/>
          <a:ext cx="4362450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9" name="Equation" r:id="rId9" imgW="1828800" imgH="736560" progId="Equation.DSMT4">
                  <p:embed/>
                </p:oleObj>
              </mc:Choice>
              <mc:Fallback>
                <p:oleObj name="Equation" r:id="rId9" imgW="1828800" imgH="736560" progId="Equation.DSMT4">
                  <p:embed/>
                  <p:pic>
                    <p:nvPicPr>
                      <p:cNvPr id="8" name="Object 8">
                        <a:extLst>
                          <a:ext uri="{FF2B5EF4-FFF2-40B4-BE49-F238E27FC236}">
                            <a16:creationId xmlns:a16="http://schemas.microsoft.com/office/drawing/2014/main" id="{A6573BCF-EC0B-4360-ACDA-517DE95B42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648" y="3309484"/>
                        <a:ext cx="4362450" cy="17557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33B03D92-27A0-4DA9-8FC1-E40199CDE3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69351" y="3822700"/>
          <a:ext cx="4018298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0" name="Equation" r:id="rId11" imgW="1028520" imgH="241200" progId="Equation.DSMT4">
                  <p:embed/>
                </p:oleObj>
              </mc:Choice>
              <mc:Fallback>
                <p:oleObj name="Equation" r:id="rId11" imgW="1028520" imgH="241200" progId="Equation.DSMT4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33B03D92-27A0-4DA9-8FC1-E40199CDE3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351" y="3822700"/>
                        <a:ext cx="4018298" cy="93821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97C73AA-6D7A-48FB-B57E-3A2B2E3B9DBA}"/>
              </a:ext>
            </a:extLst>
          </p:cNvPr>
          <p:cNvSpPr txBox="1"/>
          <p:nvPr/>
        </p:nvSpPr>
        <p:spPr>
          <a:xfrm>
            <a:off x="174172" y="5652167"/>
            <a:ext cx="746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latin typeface="Perpetua" panose="02020502060401020303" pitchFamily="18" charset="0"/>
              </a:rPr>
              <a:t>Any axis perpendicular to body diagonal, which satisfies </a:t>
            </a:r>
          </a:p>
        </p:txBody>
      </p:sp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25A638F3-90DD-47A0-ACD7-52ADD55276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26550" y="5444670"/>
          <a:ext cx="4018298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1" name="Equation" r:id="rId13" imgW="1028520" imgH="241200" progId="Equation.DSMT4">
                  <p:embed/>
                </p:oleObj>
              </mc:Choice>
              <mc:Fallback>
                <p:oleObj name="Equation" r:id="rId13" imgW="1028520" imgH="241200" progId="Equation.DSMT4">
                  <p:embed/>
                  <p:pic>
                    <p:nvPicPr>
                      <p:cNvPr id="12" name="Object 4">
                        <a:extLst>
                          <a:ext uri="{FF2B5EF4-FFF2-40B4-BE49-F238E27FC236}">
                            <a16:creationId xmlns:a16="http://schemas.microsoft.com/office/drawing/2014/main" id="{25A638F3-90DD-47A0-ACD7-52ADD55276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6550" y="5444670"/>
                        <a:ext cx="4018298" cy="93821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808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0BE3D2-3473-4737-A15B-3FA1852CF643}"/>
              </a:ext>
            </a:extLst>
          </p:cNvPr>
          <p:cNvSpPr txBox="1"/>
          <p:nvPr/>
        </p:nvSpPr>
        <p:spPr>
          <a:xfrm>
            <a:off x="412297" y="489617"/>
            <a:ext cx="746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latin typeface="Perpetua" panose="02020502060401020303" pitchFamily="18" charset="0"/>
              </a:rPr>
              <a:t>Any axis perpendicular to body diagonal, which satisfies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D87E0E2-F868-4619-9D16-10A3D2C81D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968917"/>
              </p:ext>
            </p:extLst>
          </p:nvPr>
        </p:nvGraphicFramePr>
        <p:xfrm>
          <a:off x="7664675" y="282120"/>
          <a:ext cx="4018298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36" name="Equation" r:id="rId3" imgW="1028520" imgH="241200" progId="Equation.DSMT4">
                  <p:embed/>
                </p:oleObj>
              </mc:Choice>
              <mc:Fallback>
                <p:oleObj name="Equation" r:id="rId3" imgW="1028520" imgH="241200" progId="Equation.DSMT4">
                  <p:embed/>
                  <p:pic>
                    <p:nvPicPr>
                      <p:cNvPr id="12" name="Object 4">
                        <a:extLst>
                          <a:ext uri="{FF2B5EF4-FFF2-40B4-BE49-F238E27FC236}">
                            <a16:creationId xmlns:a16="http://schemas.microsoft.com/office/drawing/2014/main" id="{25A638F3-90DD-47A0-ACD7-52ADD55276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675" y="282120"/>
                        <a:ext cx="4018298" cy="93821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33FF44-6E53-4816-B797-76CDFF4D81A8}"/>
              </a:ext>
            </a:extLst>
          </p:cNvPr>
          <p:cNvSpPr txBox="1"/>
          <p:nvPr/>
        </p:nvSpPr>
        <p:spPr>
          <a:xfrm>
            <a:off x="876300" y="2114550"/>
            <a:ext cx="2048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latin typeface="Perpetua" panose="02020502060401020303" pitchFamily="18" charset="0"/>
              </a:rPr>
              <a:t>For example, 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7330256-4AAC-4515-8D7C-0368BBA47C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704866"/>
              </p:ext>
            </p:extLst>
          </p:nvPr>
        </p:nvGraphicFramePr>
        <p:xfrm>
          <a:off x="2782888" y="1906588"/>
          <a:ext cx="4314825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37" name="Equation" r:id="rId5" imgW="1104840" imgH="241200" progId="Equation.DSMT4">
                  <p:embed/>
                </p:oleObj>
              </mc:Choice>
              <mc:Fallback>
                <p:oleObj name="Equation" r:id="rId5" imgW="110484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D87E0E2-F868-4619-9D16-10A3D2C81D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1906588"/>
                        <a:ext cx="4314825" cy="93821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27D878DC-4DE1-4323-AB1B-71F1909E5554}"/>
              </a:ext>
            </a:extLst>
          </p:cNvPr>
          <p:cNvGrpSpPr/>
          <p:nvPr/>
        </p:nvGrpSpPr>
        <p:grpSpPr>
          <a:xfrm>
            <a:off x="5858321" y="2637770"/>
            <a:ext cx="5428803" cy="4170467"/>
            <a:chOff x="3266844" y="2057400"/>
            <a:chExt cx="2829156" cy="257755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032686-8DA1-42F5-9DA3-C4B29CD4A2E4}"/>
                </a:ext>
              </a:extLst>
            </p:cNvPr>
            <p:cNvSpPr txBox="1"/>
            <p:nvPr/>
          </p:nvSpPr>
          <p:spPr>
            <a:xfrm>
              <a:off x="5784696" y="3505200"/>
              <a:ext cx="311304" cy="22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859567-4518-493F-B8EE-A627DE81ADF0}"/>
                </a:ext>
              </a:extLst>
            </p:cNvPr>
            <p:cNvSpPr txBox="1"/>
            <p:nvPr/>
          </p:nvSpPr>
          <p:spPr>
            <a:xfrm>
              <a:off x="3266844" y="4406690"/>
              <a:ext cx="311304" cy="22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Z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BC42C2B-1912-4B1C-B29E-31B5C9D30EC9}"/>
                </a:ext>
              </a:extLst>
            </p:cNvPr>
            <p:cNvCxnSpPr/>
            <p:nvPr/>
          </p:nvCxnSpPr>
          <p:spPr>
            <a:xfrm flipV="1">
              <a:off x="4133348" y="3657600"/>
              <a:ext cx="1676400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4E68090-7F5A-4C3C-A5F1-B5B9AED5F843}"/>
                </a:ext>
              </a:extLst>
            </p:cNvPr>
            <p:cNvCxnSpPr/>
            <p:nvPr/>
          </p:nvCxnSpPr>
          <p:spPr>
            <a:xfrm rot="5400000">
              <a:off x="3351733" y="3727505"/>
              <a:ext cx="839058" cy="69753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D476736-DAC7-4EF7-B664-FBA5F72B545E}"/>
                </a:ext>
              </a:extLst>
            </p:cNvPr>
            <p:cNvCxnSpPr/>
            <p:nvPr/>
          </p:nvCxnSpPr>
          <p:spPr>
            <a:xfrm rot="5400000" flipH="1" flipV="1">
              <a:off x="3301568" y="2863334"/>
              <a:ext cx="1612662" cy="79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E83621-9FD1-4B46-98A0-FEE12C8E4CCD}"/>
                </a:ext>
              </a:extLst>
            </p:cNvPr>
            <p:cNvSpPr txBox="1"/>
            <p:nvPr/>
          </p:nvSpPr>
          <p:spPr>
            <a:xfrm>
              <a:off x="3871458" y="2074742"/>
              <a:ext cx="311304" cy="22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Y</a:t>
              </a:r>
            </a:p>
          </p:txBody>
        </p:sp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395725D8-533C-4045-BC41-8D78CF4BAAA3}"/>
                </a:ext>
              </a:extLst>
            </p:cNvPr>
            <p:cNvSpPr/>
            <p:nvPr/>
          </p:nvSpPr>
          <p:spPr>
            <a:xfrm>
              <a:off x="3792479" y="2591719"/>
              <a:ext cx="1371600" cy="1447800"/>
            </a:xfrm>
            <a:prstGeom prst="cube">
              <a:avLst/>
            </a:prstGeom>
            <a:solidFill>
              <a:schemeClr val="bg1">
                <a:lumMod val="65000"/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3C6751-36A4-43B5-956A-2B59E5BD8129}"/>
                </a:ext>
              </a:extLst>
            </p:cNvPr>
            <p:cNvSpPr txBox="1"/>
            <p:nvPr/>
          </p:nvSpPr>
          <p:spPr>
            <a:xfrm>
              <a:off x="4503096" y="2394498"/>
              <a:ext cx="147195" cy="228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084D80-CC00-4BAB-9D4E-6F44E9384E31}"/>
                </a:ext>
              </a:extLst>
            </p:cNvPr>
            <p:cNvSpPr txBox="1"/>
            <p:nvPr/>
          </p:nvSpPr>
          <p:spPr>
            <a:xfrm>
              <a:off x="3669171" y="3242215"/>
              <a:ext cx="147195" cy="228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0E728B-73CE-4C2B-98EC-3DC65120D089}"/>
                </a:ext>
              </a:extLst>
            </p:cNvPr>
            <p:cNvSpPr txBox="1"/>
            <p:nvPr/>
          </p:nvSpPr>
          <p:spPr>
            <a:xfrm>
              <a:off x="3867725" y="2535785"/>
              <a:ext cx="147195" cy="228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</a:t>
              </a: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4E6ABE5-1E6D-46C4-A0F7-003B0032373C}"/>
              </a:ext>
            </a:extLst>
          </p:cNvPr>
          <p:cNvCxnSpPr>
            <a:cxnSpLocks/>
          </p:cNvCxnSpPr>
          <p:nvPr/>
        </p:nvCxnSpPr>
        <p:spPr>
          <a:xfrm flipV="1">
            <a:off x="7471816" y="4109184"/>
            <a:ext cx="1426378" cy="112649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4">
            <a:extLst>
              <a:ext uri="{FF2B5EF4-FFF2-40B4-BE49-F238E27FC236}">
                <a16:creationId xmlns:a16="http://schemas.microsoft.com/office/drawing/2014/main" id="{AAB163CE-8C44-472A-8006-FF59C574F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186056"/>
              </p:ext>
            </p:extLst>
          </p:nvPr>
        </p:nvGraphicFramePr>
        <p:xfrm>
          <a:off x="8898194" y="3070539"/>
          <a:ext cx="30670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38" name="Equation" r:id="rId7" imgW="1130040" imgH="241200" progId="Equation.DSMT4">
                  <p:embed/>
                </p:oleObj>
              </mc:Choice>
              <mc:Fallback>
                <p:oleObj name="Equation" r:id="rId7" imgW="1130040" imgH="241200" progId="Equation.DSMT4">
                  <p:embed/>
                  <p:pic>
                    <p:nvPicPr>
                      <p:cNvPr id="18" name="Object 4">
                        <a:extLst>
                          <a:ext uri="{FF2B5EF4-FFF2-40B4-BE49-F238E27FC236}">
                            <a16:creationId xmlns:a16="http://schemas.microsoft.com/office/drawing/2014/main" id="{AC277CD8-97D9-4A5B-A14A-8848605FD3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8194" y="3070539"/>
                        <a:ext cx="3067050" cy="6508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2C253DC-9D1B-4A70-8820-F788655D1BFC}"/>
              </a:ext>
            </a:extLst>
          </p:cNvPr>
          <p:cNvCxnSpPr>
            <a:cxnSpLocks/>
          </p:cNvCxnSpPr>
          <p:nvPr/>
        </p:nvCxnSpPr>
        <p:spPr>
          <a:xfrm flipH="1">
            <a:off x="4153593" y="5237200"/>
            <a:ext cx="3317849" cy="895579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0CDEA7F-862F-4C91-AD0C-115A4C8BB8C2}"/>
              </a:ext>
            </a:extLst>
          </p:cNvPr>
          <p:cNvSpPr txBox="1"/>
          <p:nvPr/>
        </p:nvSpPr>
        <p:spPr>
          <a:xfrm>
            <a:off x="3936908" y="4795635"/>
            <a:ext cx="59735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-X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FA0347-7DD3-4A08-AA2E-AFE000A7D51A}"/>
              </a:ext>
            </a:extLst>
          </p:cNvPr>
          <p:cNvCxnSpPr>
            <a:cxnSpLocks/>
          </p:cNvCxnSpPr>
          <p:nvPr/>
        </p:nvCxnSpPr>
        <p:spPr>
          <a:xfrm flipH="1" flipV="1">
            <a:off x="4106885" y="5225495"/>
            <a:ext cx="3376053" cy="877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65414538-521B-46D8-8B2B-D53AC643CD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239371"/>
              </p:ext>
            </p:extLst>
          </p:nvPr>
        </p:nvGraphicFramePr>
        <p:xfrm>
          <a:off x="2522538" y="5948363"/>
          <a:ext cx="17430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39" name="Equation" r:id="rId9" imgW="799920" imgH="228600" progId="Equation.DSMT4">
                  <p:embed/>
                </p:oleObj>
              </mc:Choice>
              <mc:Fallback>
                <p:oleObj name="Equation" r:id="rId9" imgW="79992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7330256-4AAC-4515-8D7C-0368BBA47C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5948363"/>
                        <a:ext cx="1743075" cy="5270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itle 1">
            <a:extLst>
              <a:ext uri="{FF2B5EF4-FFF2-40B4-BE49-F238E27FC236}">
                <a16:creationId xmlns:a16="http://schemas.microsoft.com/office/drawing/2014/main" id="{EE15D060-E50A-474B-8CCD-88642E7A075E}"/>
              </a:ext>
            </a:extLst>
          </p:cNvPr>
          <p:cNvSpPr txBox="1">
            <a:spLocks/>
          </p:cNvSpPr>
          <p:nvPr/>
        </p:nvSpPr>
        <p:spPr>
          <a:xfrm>
            <a:off x="238102" y="3143906"/>
            <a:ext cx="3505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Verify </a:t>
            </a:r>
            <a:r>
              <a:rPr lang="en-US" sz="4400" b="1" dirty="0" err="1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orthogonality</a:t>
            </a:r>
            <a:r>
              <a:rPr lang="en-US" sz="4400" b="1" dirty="0">
                <a:solidFill>
                  <a:srgbClr val="FF0000"/>
                </a:solidFill>
                <a:latin typeface="Perpetua" pitchFamily="18" charset="0"/>
                <a:ea typeface="+mj-ea"/>
                <a:cs typeface="+mj-cs"/>
              </a:rPr>
              <a:t> of eigenvectors</a:t>
            </a: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A7C7150E-1150-4DC7-94F8-DD2253653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894258"/>
              </p:ext>
            </p:extLst>
          </p:nvPr>
        </p:nvGraphicFramePr>
        <p:xfrm>
          <a:off x="916962" y="3942408"/>
          <a:ext cx="133032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0" name="Equation" r:id="rId11" imgW="647640" imgH="253800" progId="Equation.DSMT4">
                  <p:embed/>
                </p:oleObj>
              </mc:Choice>
              <mc:Fallback>
                <p:oleObj name="Equation" r:id="rId11" imgW="647640" imgH="2538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6962" y="3942408"/>
                        <a:ext cx="1330325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1661896E-A3FD-49A4-984F-2AA4C70D02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293834"/>
              </p:ext>
            </p:extLst>
          </p:nvPr>
        </p:nvGraphicFramePr>
        <p:xfrm>
          <a:off x="2182813" y="3951288"/>
          <a:ext cx="107315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1" name="Equation" r:id="rId13" imgW="457200" imgH="685800" progId="Equation.DSMT4">
                  <p:embed/>
                </p:oleObj>
              </mc:Choice>
              <mc:Fallback>
                <p:oleObj name="Equation" r:id="rId13" imgW="457200" imgH="6858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82813" y="3951288"/>
                        <a:ext cx="1073150" cy="161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5D89DCF-C0C9-4DD4-BBA2-467FFA51F481}"/>
              </a:ext>
            </a:extLst>
          </p:cNvPr>
          <p:cNvSpPr/>
          <p:nvPr/>
        </p:nvSpPr>
        <p:spPr>
          <a:xfrm>
            <a:off x="8058150" y="3790950"/>
            <a:ext cx="2514608" cy="1009650"/>
          </a:xfrm>
          <a:custGeom>
            <a:avLst/>
            <a:gdLst>
              <a:gd name="connsiteX0" fmla="*/ 0 w 2514608"/>
              <a:gd name="connsiteY0" fmla="*/ 981075 h 1009650"/>
              <a:gd name="connsiteX1" fmla="*/ 466725 w 2514608"/>
              <a:gd name="connsiteY1" fmla="*/ 1000125 h 1009650"/>
              <a:gd name="connsiteX2" fmla="*/ 704850 w 2514608"/>
              <a:gd name="connsiteY2" fmla="*/ 1009650 h 1009650"/>
              <a:gd name="connsiteX3" fmla="*/ 1571625 w 2514608"/>
              <a:gd name="connsiteY3" fmla="*/ 962025 h 1009650"/>
              <a:gd name="connsiteX4" fmla="*/ 1847850 w 2514608"/>
              <a:gd name="connsiteY4" fmla="*/ 809625 h 1009650"/>
              <a:gd name="connsiteX5" fmla="*/ 1952625 w 2514608"/>
              <a:gd name="connsiteY5" fmla="*/ 723900 h 1009650"/>
              <a:gd name="connsiteX6" fmla="*/ 2352675 w 2514608"/>
              <a:gd name="connsiteY6" fmla="*/ 266700 h 1009650"/>
              <a:gd name="connsiteX7" fmla="*/ 2466975 w 2514608"/>
              <a:gd name="connsiteY7" fmla="*/ 76200 h 1009650"/>
              <a:gd name="connsiteX8" fmla="*/ 2514600 w 2514608"/>
              <a:gd name="connsiteY8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4608" h="1009650">
                <a:moveTo>
                  <a:pt x="0" y="981075"/>
                </a:moveTo>
                <a:cubicBezTo>
                  <a:pt x="226979" y="1003773"/>
                  <a:pt x="30443" y="986491"/>
                  <a:pt x="466725" y="1000125"/>
                </a:cubicBezTo>
                <a:lnTo>
                  <a:pt x="704850" y="1009650"/>
                </a:lnTo>
                <a:cubicBezTo>
                  <a:pt x="993775" y="993775"/>
                  <a:pt x="1284067" y="994275"/>
                  <a:pt x="1571625" y="962025"/>
                </a:cubicBezTo>
                <a:cubicBezTo>
                  <a:pt x="1651898" y="953022"/>
                  <a:pt x="1785376" y="856481"/>
                  <a:pt x="1847850" y="809625"/>
                </a:cubicBezTo>
                <a:cubicBezTo>
                  <a:pt x="1883950" y="782550"/>
                  <a:pt x="1918749" y="753711"/>
                  <a:pt x="1952625" y="723900"/>
                </a:cubicBezTo>
                <a:cubicBezTo>
                  <a:pt x="2106820" y="588208"/>
                  <a:pt x="2243835" y="448099"/>
                  <a:pt x="2352675" y="266700"/>
                </a:cubicBezTo>
                <a:cubicBezTo>
                  <a:pt x="2390775" y="203200"/>
                  <a:pt x="2427519" y="138866"/>
                  <a:pt x="2466975" y="76200"/>
                </a:cubicBezTo>
                <a:cubicBezTo>
                  <a:pt x="2516445" y="-2371"/>
                  <a:pt x="2514600" y="37920"/>
                  <a:pt x="2514600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765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4" grpId="0"/>
      <p:bldP spid="33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Another example to find principal axes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2590800"/>
            <a:ext cx="4038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ROTATING DUMBBELL</a:t>
            </a:r>
          </a:p>
        </p:txBody>
      </p:sp>
    </p:spTree>
    <p:extLst>
      <p:ext uri="{BB962C8B-B14F-4D97-AF65-F5344CB8AC3E}">
        <p14:creationId xmlns:p14="http://schemas.microsoft.com/office/powerpoint/2010/main" val="68015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228600"/>
            <a:ext cx="78486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A. Find the Moment of Inertia Tensor</a:t>
            </a:r>
          </a:p>
          <a:p>
            <a:pPr algn="ctr"/>
            <a:r>
              <a:rPr lang="en-US" sz="2400" b="1" dirty="0"/>
              <a:t>B. Find the principal axis corresponding to it</a:t>
            </a:r>
            <a:endParaRPr lang="en-US" sz="2400" dirty="0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473" y="2757488"/>
            <a:ext cx="6676039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15400" y="41910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24384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4343400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</a:t>
            </a:r>
            <a:r>
              <a:rPr lang="en-US" baseline="30000" dirty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0148" y="405026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</a:t>
            </a:r>
            <a:r>
              <a:rPr lang="en-US" baseline="30000" dirty="0"/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06514" y="2795894"/>
            <a:ext cx="395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is a point mass, consider rod massless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56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Recollect….</a:t>
            </a:r>
            <a:endParaRPr lang="en-IN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725" t="21339" r="9607" b="9910"/>
          <a:stretch/>
        </p:blipFill>
        <p:spPr>
          <a:xfrm>
            <a:off x="1693817" y="1384661"/>
            <a:ext cx="8804366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Moment of Inertia Tensor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05200" y="1524000"/>
          <a:ext cx="5715000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6" name="Equation" r:id="rId3" imgW="3238500" imgH="914400" progId="Equation.DSMT4">
                  <p:embed/>
                </p:oleObj>
              </mc:Choice>
              <mc:Fallback>
                <p:oleObj name="Equation" r:id="rId3" imgW="3238500" imgH="914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524000"/>
                        <a:ext cx="5715000" cy="16081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358654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800600"/>
            <a:ext cx="8080513" cy="205740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98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Finding the Eigenvalues</a:t>
            </a:r>
          </a:p>
        </p:txBody>
      </p:sp>
      <p:graphicFrame>
        <p:nvGraphicFramePr>
          <p:cNvPr id="325633" name="Object 1"/>
          <p:cNvGraphicFramePr>
            <a:graphicFrameLocks noChangeAspect="1"/>
          </p:cNvGraphicFramePr>
          <p:nvPr/>
        </p:nvGraphicFramePr>
        <p:xfrm>
          <a:off x="4038600" y="1295400"/>
          <a:ext cx="45720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6" name="Equation" r:id="rId3" imgW="1778000" imgH="736600" progId="Equation.DSMT4">
                  <p:embed/>
                </p:oleObj>
              </mc:Choice>
              <mc:Fallback>
                <p:oleObj name="Equation" r:id="rId3" imgW="1778000" imgH="736600" progId="Equation.DSMT4">
                  <p:embed/>
                  <p:pic>
                    <p:nvPicPr>
                      <p:cNvPr id="32563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295400"/>
                        <a:ext cx="4572000" cy="1892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4" name="Object 2"/>
          <p:cNvGraphicFramePr>
            <a:graphicFrameLocks noChangeAspect="1"/>
          </p:cNvGraphicFramePr>
          <p:nvPr/>
        </p:nvGraphicFramePr>
        <p:xfrm>
          <a:off x="3511551" y="3657600"/>
          <a:ext cx="5876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7" name="Equation" r:id="rId5" imgW="2286000" imgH="736600" progId="Equation.DSMT4">
                  <p:embed/>
                </p:oleObj>
              </mc:Choice>
              <mc:Fallback>
                <p:oleObj name="Equation" r:id="rId5" imgW="2286000" imgH="736600" progId="Equation.DSMT4">
                  <p:embed/>
                  <p:pic>
                    <p:nvPicPr>
                      <p:cNvPr id="3256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551" y="3657600"/>
                        <a:ext cx="5876925" cy="1892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748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0756" name="Object 4"/>
          <p:cNvGraphicFramePr>
            <a:graphicFrameLocks noChangeAspect="1"/>
          </p:cNvGraphicFramePr>
          <p:nvPr/>
        </p:nvGraphicFramePr>
        <p:xfrm>
          <a:off x="2852738" y="3048001"/>
          <a:ext cx="6367463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6" name="Equation" r:id="rId3" imgW="2476500" imgH="381000" progId="Equation.DSMT4">
                  <p:embed/>
                </p:oleObj>
              </mc:Choice>
              <mc:Fallback>
                <p:oleObj name="Equation" r:id="rId3" imgW="2476500" imgH="381000" progId="Equation.DSMT4">
                  <p:embed/>
                  <p:pic>
                    <p:nvPicPr>
                      <p:cNvPr id="3307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3048001"/>
                        <a:ext cx="6367463" cy="9794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0757" name="Object 5"/>
          <p:cNvGraphicFramePr>
            <a:graphicFrameLocks noChangeAspect="1"/>
          </p:cNvGraphicFramePr>
          <p:nvPr/>
        </p:nvGraphicFramePr>
        <p:xfrm>
          <a:off x="3614738" y="4191000"/>
          <a:ext cx="46355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7" name="Equation" r:id="rId5" imgW="1803400" imgH="279400" progId="Equation.DSMT4">
                  <p:embed/>
                </p:oleObj>
              </mc:Choice>
              <mc:Fallback>
                <p:oleObj name="Equation" r:id="rId5" imgW="1803400" imgH="279400" progId="Equation.DSMT4">
                  <p:embed/>
                  <p:pic>
                    <p:nvPicPr>
                      <p:cNvPr id="3307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738" y="4191000"/>
                        <a:ext cx="4635500" cy="7175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0759" name="Object 7"/>
          <p:cNvGraphicFramePr>
            <a:graphicFrameLocks noChangeAspect="1"/>
          </p:cNvGraphicFramePr>
          <p:nvPr/>
        </p:nvGraphicFramePr>
        <p:xfrm>
          <a:off x="2971801" y="914400"/>
          <a:ext cx="5876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8" name="Equation" r:id="rId7" imgW="2286000" imgH="736600" progId="Equation.DSMT4">
                  <p:embed/>
                </p:oleObj>
              </mc:Choice>
              <mc:Fallback>
                <p:oleObj name="Equation" r:id="rId7" imgW="2286000" imgH="736600" progId="Equation.DSMT4">
                  <p:embed/>
                  <p:pic>
                    <p:nvPicPr>
                      <p:cNvPr id="3307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914400"/>
                        <a:ext cx="5876925" cy="1892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0760" name="Object 8"/>
          <p:cNvGraphicFramePr>
            <a:graphicFrameLocks noChangeAspect="1"/>
          </p:cNvGraphicFramePr>
          <p:nvPr/>
        </p:nvGraphicFramePr>
        <p:xfrm>
          <a:off x="3668714" y="5181600"/>
          <a:ext cx="47656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9" name="Equation" r:id="rId9" imgW="1854200" imgH="279400" progId="Equation.DSMT4">
                  <p:embed/>
                </p:oleObj>
              </mc:Choice>
              <mc:Fallback>
                <p:oleObj name="Equation" r:id="rId9" imgW="1854200" imgH="279400" progId="Equation.DSMT4">
                  <p:embed/>
                  <p:pic>
                    <p:nvPicPr>
                      <p:cNvPr id="3307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4" y="5181600"/>
                        <a:ext cx="4765675" cy="7175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0761" name="Object 9"/>
          <p:cNvGraphicFramePr>
            <a:graphicFrameLocks noChangeAspect="1"/>
          </p:cNvGraphicFramePr>
          <p:nvPr/>
        </p:nvGraphicFramePr>
        <p:xfrm>
          <a:off x="4191000" y="6096001"/>
          <a:ext cx="34925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0" name="Equation" r:id="rId11" imgW="1358310" imgH="241195" progId="Equation.DSMT4">
                  <p:embed/>
                </p:oleObj>
              </mc:Choice>
              <mc:Fallback>
                <p:oleObj name="Equation" r:id="rId11" imgW="1358310" imgH="241195" progId="Equation.DSMT4">
                  <p:embed/>
                  <p:pic>
                    <p:nvPicPr>
                      <p:cNvPr id="3307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6096001"/>
                        <a:ext cx="3492500" cy="6191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1828800" y="76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err="1">
                <a:latin typeface="+mj-lt"/>
                <a:ea typeface="+mj-ea"/>
                <a:cs typeface="+mj-cs"/>
              </a:rPr>
              <a:t>Eigenvalues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432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Moment of Inertia Tensor along principal axis</a:t>
            </a:r>
            <a:endParaRPr lang="en-IN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408213"/>
              </p:ext>
            </p:extLst>
          </p:nvPr>
        </p:nvGraphicFramePr>
        <p:xfrm>
          <a:off x="4606652" y="1822859"/>
          <a:ext cx="3343863" cy="593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8" name="Equation" r:id="rId3" imgW="1358640" imgH="241200" progId="Equation.DSMT4">
                  <p:embed/>
                </p:oleObj>
              </mc:Choice>
              <mc:Fallback>
                <p:oleObj name="Equation" r:id="rId3" imgW="1358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06652" y="1822859"/>
                        <a:ext cx="3343863" cy="593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581042"/>
              </p:ext>
            </p:extLst>
          </p:nvPr>
        </p:nvGraphicFramePr>
        <p:xfrm>
          <a:off x="3852328" y="2985225"/>
          <a:ext cx="4852509" cy="2318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9" name="Equation" r:id="rId5" imgW="1536480" imgH="736560" progId="Equation.DSMT4">
                  <p:embed/>
                </p:oleObj>
              </mc:Choice>
              <mc:Fallback>
                <p:oleObj name="Equation" r:id="rId5" imgW="1536480" imgH="736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328" y="2985225"/>
                        <a:ext cx="4852509" cy="231829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374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14565</TotalTime>
  <Words>224</Words>
  <Application>Microsoft Office PowerPoint</Application>
  <PresentationFormat>Widescreen</PresentationFormat>
  <Paragraphs>78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Perpetua</vt:lpstr>
      <vt:lpstr>Symbol</vt:lpstr>
      <vt:lpstr>Times New Roman</vt:lpstr>
      <vt:lpstr>Office Theme</vt:lpstr>
      <vt:lpstr>Equation</vt:lpstr>
      <vt:lpstr>RIGID BODY IN MOTION</vt:lpstr>
      <vt:lpstr>Some weblink’s which might be useful</vt:lpstr>
      <vt:lpstr>Another example to find principal axes</vt:lpstr>
      <vt:lpstr>PowerPoint Presentation</vt:lpstr>
      <vt:lpstr>Recollect….</vt:lpstr>
      <vt:lpstr>A. Moment of Inertia Tensor</vt:lpstr>
      <vt:lpstr>Finding the Eigenvalues</vt:lpstr>
      <vt:lpstr>PowerPoint Presentation</vt:lpstr>
      <vt:lpstr>Moment of Inertia Tensor along principal axis</vt:lpstr>
      <vt:lpstr>Eigen vector corresponding to </vt:lpstr>
      <vt:lpstr>Eigenvectors corresponding</vt:lpstr>
      <vt:lpstr>When Moment of Inertia Tensor becomes diagonal?</vt:lpstr>
      <vt:lpstr>Find the principal axes of a cube with Side length L and mass M, with co-ordinate axis parallel to the edges of the cube and the origin at a corner.</vt:lpstr>
      <vt:lpstr>Moment of Inertia Tensor</vt:lpstr>
      <vt:lpstr>Moment of Inertia Tensor</vt:lpstr>
      <vt:lpstr>Moment of Inertia Tensor</vt:lpstr>
      <vt:lpstr>Find principal axis</vt:lpstr>
      <vt:lpstr>Find principal axis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RIGID BODY IN MOTION</dc:title>
  <dc:creator>RAGHAVAN EASWARAN</dc:creator>
  <cp:lastModifiedBy>HP</cp:lastModifiedBy>
  <cp:revision>287</cp:revision>
  <dcterms:created xsi:type="dcterms:W3CDTF">2020-12-29T12:39:13Z</dcterms:created>
  <dcterms:modified xsi:type="dcterms:W3CDTF">2022-01-20T08:33:52Z</dcterms:modified>
</cp:coreProperties>
</file>