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28.wmf"/><Relationship Id="rId7" Type="http://schemas.openxmlformats.org/officeDocument/2006/relationships/image" Target="../media/image39.wmf"/><Relationship Id="rId2" Type="http://schemas.openxmlformats.org/officeDocument/2006/relationships/image" Target="../media/image20.wmf"/><Relationship Id="rId1" Type="http://schemas.openxmlformats.org/officeDocument/2006/relationships/image" Target="../media/image36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29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23.wmf"/><Relationship Id="rId1" Type="http://schemas.openxmlformats.org/officeDocument/2006/relationships/image" Target="../media/image45.wmf"/><Relationship Id="rId5" Type="http://schemas.openxmlformats.org/officeDocument/2006/relationships/image" Target="../media/image47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7.wmf"/><Relationship Id="rId5" Type="http://schemas.openxmlformats.org/officeDocument/2006/relationships/image" Target="../media/image62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5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8.wmf"/><Relationship Id="rId1" Type="http://schemas.openxmlformats.org/officeDocument/2006/relationships/image" Target="../media/image2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1.wmf"/><Relationship Id="rId7" Type="http://schemas.openxmlformats.org/officeDocument/2006/relationships/image" Target="../media/image34.wmf"/><Relationship Id="rId2" Type="http://schemas.openxmlformats.org/officeDocument/2006/relationships/image" Target="../media/image27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E19C-18CB-4E02-A590-98E634C09C5E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A67D4-7366-4EA3-9D1B-09A4FD4DD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sign should be added for </a:t>
            </a:r>
            <a:r>
              <a:rPr lang="en-US" dirty="0" err="1" smtClean="0"/>
              <a:t>dx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E026-4AA7-4FAF-854B-EF9789F837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E026-4AA7-4FAF-854B-EF9789F837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1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-er1</a:t>
            </a:r>
            <a:r>
              <a:rPr lang="en-US" baseline="0" dirty="0" smtClean="0"/>
              <a:t> should be placed close to the blue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0E026-4AA7-4FAF-854B-EF9789F837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0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7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6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1376-B0D1-489D-809D-B3352C2CA2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1E20-D223-4E60-B0B3-CFA534A9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4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2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39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7.bin"/><Relationship Id="rId7" Type="http://schemas.openxmlformats.org/officeDocument/2006/relationships/image" Target="../media/image20.wmf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41.bin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8.wmf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5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4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1.wmf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50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5.wmf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24" Type="http://schemas.openxmlformats.org/officeDocument/2006/relationships/image" Target="../media/image27.wmf"/><Relationship Id="rId5" Type="http://schemas.openxmlformats.org/officeDocument/2006/relationships/image" Target="../media/image20.wmf"/><Relationship Id="rId15" Type="http://schemas.openxmlformats.org/officeDocument/2006/relationships/image" Target="../media/image24.wmf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170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Introduction to</a:t>
            </a:r>
          </a:p>
          <a:p>
            <a:pPr marL="0" indent="0" algn="ctr">
              <a:buNone/>
            </a:pPr>
            <a:r>
              <a:rPr lang="en-US" sz="1800" b="1" dirty="0" smtClean="0"/>
              <a:t>DIFFERENT CO-ORDINATE SYSTEMS </a:t>
            </a:r>
          </a:p>
          <a:p>
            <a:pPr marL="0" indent="0" algn="ctr">
              <a:buNone/>
            </a:pPr>
            <a:r>
              <a:rPr lang="en-US" sz="1800" b="1" dirty="0" smtClean="0"/>
              <a:t>INFINITESIMAL LINE, AREA AND VOLUME ELEMENTS 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1559004"/>
            <a:ext cx="82157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1. Co-ordinate </a:t>
            </a:r>
            <a:r>
              <a:rPr lang="en-US" sz="6600" b="1" dirty="0"/>
              <a:t>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Motion in Plane Polar Coordinates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42672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3296" y="1143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20993" y="240286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32010" y="250293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(x1,y1)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90800" y="4191000"/>
            <a:ext cx="3962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990600" y="2590800"/>
            <a:ext cx="3200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08210" y="2425144"/>
            <a:ext cx="1600200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376772" y="1689433"/>
            <a:ext cx="1469834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608010" y="346972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010" y="3469720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710176" y="2415715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74004" y="914400"/>
            <a:ext cx="3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y</a:t>
            </a:r>
            <a:endParaRPr lang="en-US" b="1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590800" y="2502932"/>
            <a:ext cx="3529920" cy="16880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24400" y="3124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324225" y="3851275"/>
          <a:ext cx="3508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52334" imgH="228501" progId="Equation.DSMT4">
                  <p:embed/>
                </p:oleObj>
              </mc:Choice>
              <mc:Fallback>
                <p:oleObj name="Equation" r:id="rId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3851275"/>
                        <a:ext cx="3508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6132010" y="1828800"/>
            <a:ext cx="1487990" cy="619966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43800" y="1676400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r</a:t>
            </a:r>
            <a:endParaRPr lang="en-US" b="1" baseline="-25000" dirty="0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257800" y="990600"/>
          <a:ext cx="4079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90600"/>
                        <a:ext cx="40798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16200000" flipV="1">
            <a:off x="5194422" y="1511178"/>
            <a:ext cx="1381966" cy="493210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453993" y="263146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65010" y="273153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(x2,y2)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527234" y="2688115"/>
            <a:ext cx="1600200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2760060" y="1924867"/>
            <a:ext cx="1469834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941010" y="369832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010" y="3698320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043176" y="2534145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3507004" y="1143000"/>
            <a:ext cx="3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y</a:t>
            </a:r>
            <a:endParaRPr lang="en-US" b="1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2292526" y="3029806"/>
            <a:ext cx="1459468" cy="8629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80836" y="30596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2940337" y="3559366"/>
          <a:ext cx="3794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337" y="3559366"/>
                        <a:ext cx="3794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>
            <a:stCxn id="36" idx="7"/>
            <a:endCxn id="58" idx="1"/>
          </p:cNvCxnSpPr>
          <p:nvPr/>
        </p:nvCxnSpPr>
        <p:spPr>
          <a:xfrm rot="5400000" flipH="1" flipV="1">
            <a:off x="3197541" y="1649160"/>
            <a:ext cx="1314953" cy="6719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1000" y="1143000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r</a:t>
            </a:r>
            <a:endParaRPr lang="en-US" b="1" baseline="-25000" dirty="0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1828800" y="1860013"/>
          <a:ext cx="4079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2" imgW="177646" imgH="228402" progId="Equation.DSMT4">
                  <p:embed/>
                </p:oleObj>
              </mc:Choice>
              <mc:Fallback>
                <p:oleObj name="Equation" r:id="rId12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60013"/>
                        <a:ext cx="40798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10800000">
            <a:off x="2133600" y="1828801"/>
            <a:ext cx="1363402" cy="8248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28600" y="4724400"/>
            <a:ext cx="8692316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Cartesian coordinate system: Constant unit vectors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Plane polar coordinate system: Varying unit vectors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5" grpId="0"/>
      <p:bldP spid="46" grpId="0"/>
      <p:bldP spid="48" grpId="0"/>
      <p:bldP spid="58" grpId="0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Velocity in Plane Polar Coordinates</a:t>
            </a:r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99060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Velocity in Cartesian Coordinates: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3581400" y="1066800"/>
          <a:ext cx="1594605" cy="58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066337" imgH="393529" progId="Equation.DSMT4">
                  <p:embed/>
                </p:oleObj>
              </mc:Choice>
              <mc:Fallback>
                <p:oleObj name="Equation" r:id="rId3" imgW="106633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66800"/>
                        <a:ext cx="1594605" cy="588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143000" y="1752600"/>
          <a:ext cx="128936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444307" imgH="228501" progId="Equation.DSMT4">
                  <p:embed/>
                </p:oleObj>
              </mc:Choice>
              <mc:Fallback>
                <p:oleObj name="Equation" r:id="rId5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1289360" cy="661987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3505200" y="2286000"/>
          <a:ext cx="467677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1612900" imgH="393700" progId="Equation.DSMT4">
                  <p:embed/>
                </p:oleObj>
              </mc:Choice>
              <mc:Fallback>
                <p:oleObj name="Equation" r:id="rId7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4676775" cy="1141412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467600" y="9906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52400" y="3657600"/>
          <a:ext cx="27797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1600200" imgH="482600" progId="Equation.DSMT4">
                  <p:embed/>
                </p:oleObj>
              </mc:Choice>
              <mc:Fallback>
                <p:oleObj name="Equation" r:id="rId9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57600"/>
                        <a:ext cx="2779713" cy="838200"/>
                      </a:xfrm>
                      <a:prstGeom prst="rect">
                        <a:avLst/>
                      </a:prstGeom>
                      <a:solidFill>
                        <a:srgbClr val="808000">
                          <a:alpha val="5215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6324600" y="3657600"/>
          <a:ext cx="246856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863225" imgH="393529" progId="Equation.DSMT4">
                  <p:embed/>
                </p:oleObj>
              </mc:Choice>
              <mc:Fallback>
                <p:oleObj name="Equation" r:id="rId11" imgW="8632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7600"/>
                        <a:ext cx="2468562" cy="112553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543800" y="3276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381000" y="4513263"/>
          <a:ext cx="5624513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1968500" imgH="393700" progId="Equation.DSMT4">
                  <p:embed/>
                </p:oleObj>
              </mc:Choice>
              <mc:Fallback>
                <p:oleObj name="Equation" r:id="rId13" imgW="196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13263"/>
                        <a:ext cx="5624513" cy="112553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rot="10800000" flipV="1">
            <a:off x="4800600" y="4208463"/>
            <a:ext cx="1524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019800" y="5562600"/>
            <a:ext cx="685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6819900" y="5334000"/>
          <a:ext cx="21780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761669" imgH="393529" progId="Equation.DSMT4">
                  <p:embed/>
                </p:oleObj>
              </mc:Choice>
              <mc:Fallback>
                <p:oleObj name="Equation" r:id="rId15" imgW="7616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5334000"/>
                        <a:ext cx="2178050" cy="112553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368300" y="5716588"/>
          <a:ext cx="5008563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1726451" imgH="393529" progId="Equation.DSMT4">
                  <p:embed/>
                </p:oleObj>
              </mc:Choice>
              <mc:Fallback>
                <p:oleObj name="Equation" r:id="rId17" imgW="17264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5716588"/>
                        <a:ext cx="5008563" cy="1141412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rot="10800000" flipV="1">
            <a:off x="5334000" y="6249194"/>
            <a:ext cx="1448594" cy="2278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256026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Velocity in </a:t>
            </a:r>
            <a:r>
              <a:rPr lang="en-US" dirty="0" smtClean="0">
                <a:latin typeface="+mj-lt"/>
                <a:ea typeface="+mj-ea"/>
                <a:cs typeface="+mj-cs"/>
              </a:rPr>
              <a:t>Polar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Coordinates: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58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  <p:bldP spid="5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rc 70"/>
          <p:cNvSpPr/>
          <p:nvPr/>
        </p:nvSpPr>
        <p:spPr>
          <a:xfrm>
            <a:off x="6096000" y="3048000"/>
            <a:ext cx="567370" cy="836362"/>
          </a:xfrm>
          <a:prstGeom prst="arc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>
            <a:off x="523302" y="3505200"/>
            <a:ext cx="1600200" cy="1981200"/>
          </a:xfrm>
          <a:prstGeom prst="arc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Through a geometrical consideration</a:t>
            </a:r>
            <a:endParaRPr lang="en-US" dirty="0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457200" y="228600"/>
          <a:ext cx="609600" cy="89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266469" imgH="393359" progId="Equation.DSMT4">
                  <p:embed/>
                </p:oleObj>
              </mc:Choice>
              <mc:Fallback>
                <p:oleObj name="Equation" r:id="rId4" imgW="266469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609600" cy="899886"/>
                      </a:xfrm>
                      <a:prstGeom prst="rect">
                        <a:avLst/>
                      </a:prstGeom>
                      <a:solidFill>
                        <a:srgbClr val="99CC00">
                          <a:alpha val="5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8200" y="4572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496" y="14478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92193" y="270766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03210" y="280773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(x1,y1)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2000" y="4495800"/>
            <a:ext cx="3962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-838200" y="2895600"/>
            <a:ext cx="3200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79210" y="377452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210" y="3774520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762000" y="2807732"/>
            <a:ext cx="3529920" cy="16880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95600" y="3429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1371600" y="4156075"/>
          <a:ext cx="3508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52334" imgH="228501" progId="Equation.DSMT4">
                  <p:embed/>
                </p:oleObj>
              </mc:Choice>
              <mc:Fallback>
                <p:oleObj name="Equation" r:id="rId8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56075"/>
                        <a:ext cx="3508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4303210" y="2133600"/>
            <a:ext cx="1487990" cy="619966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15000" y="19812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r1</a:t>
            </a:r>
            <a:endParaRPr lang="en-US" sz="1200" b="1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1625193" y="293626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636210" y="303633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(x2,y2)</a:t>
            </a:r>
            <a:endParaRPr lang="en-US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112210" y="4003120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435285" imgH="677109" progId="Equation.DSMT4">
                  <p:embed/>
                </p:oleObj>
              </mc:Choice>
              <mc:Fallback>
                <p:oleObj name="Equation" r:id="rId10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10" y="4003120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rot="5400000" flipH="1" flipV="1">
            <a:off x="463726" y="3334606"/>
            <a:ext cx="1459468" cy="8629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52036" y="33644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1449388" y="3657600"/>
          <a:ext cx="3794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657600"/>
                        <a:ext cx="3794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>
            <a:stCxn id="38" idx="7"/>
            <a:endCxn id="52" idx="1"/>
          </p:cNvCxnSpPr>
          <p:nvPr/>
        </p:nvCxnSpPr>
        <p:spPr>
          <a:xfrm rot="5400000" flipH="1" flipV="1">
            <a:off x="1368741" y="1953960"/>
            <a:ext cx="1314953" cy="6719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4478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r2</a:t>
            </a:r>
            <a:endParaRPr lang="en-US" b="1" baseline="-25000" dirty="0"/>
          </a:p>
        </p:txBody>
      </p:sp>
      <p:sp>
        <p:nvSpPr>
          <p:cNvPr id="57" name="Arc 56"/>
          <p:cNvSpPr/>
          <p:nvPr/>
        </p:nvSpPr>
        <p:spPr>
          <a:xfrm>
            <a:off x="1524000" y="4114800"/>
            <a:ext cx="304800" cy="685800"/>
          </a:xfrm>
          <a:prstGeom prst="arc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338138" y="5029200"/>
          <a:ext cx="47609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3" imgW="2082800" imgH="393700" progId="Equation.DSMT4">
                  <p:embed/>
                </p:oleObj>
              </mc:Choice>
              <mc:Fallback>
                <p:oleObj name="Equation" r:id="rId13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29200"/>
                        <a:ext cx="4760912" cy="90011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5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2438400" y="4724400"/>
            <a:ext cx="1752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10800000" flipV="1">
            <a:off x="4321366" y="2198782"/>
            <a:ext cx="1447800" cy="533400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38800" y="2133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-e</a:t>
            </a:r>
            <a:r>
              <a:rPr lang="en-US" b="1" baseline="-25000" dirty="0" smtClean="0"/>
              <a:t>r1</a:t>
            </a:r>
            <a:endParaRPr lang="en-US" sz="1200" b="1" baseline="-25000" dirty="0"/>
          </a:p>
        </p:txBody>
      </p:sp>
      <p:cxnSp>
        <p:nvCxnSpPr>
          <p:cNvPr id="65" name="Straight Arrow Connector 64"/>
          <p:cNvCxnSpPr/>
          <p:nvPr/>
        </p:nvCxnSpPr>
        <p:spPr>
          <a:xfrm rot="16200000" flipV="1">
            <a:off x="6841016" y="2400300"/>
            <a:ext cx="609599" cy="53340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6705600" y="2743200"/>
          <a:ext cx="4064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5" imgW="253890" imgH="228501" progId="Equation.DSMT4">
                  <p:embed/>
                </p:oleObj>
              </mc:Choice>
              <mc:Fallback>
                <p:oleObj name="Equation" r:id="rId15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743200"/>
                        <a:ext cx="4064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/>
        </p:nvGraphicFramePr>
        <p:xfrm>
          <a:off x="6781800" y="4953000"/>
          <a:ext cx="169064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7" imgW="723586" imgH="228501" progId="Equation.DSMT4">
                  <p:embed/>
                </p:oleObj>
              </mc:Choice>
              <mc:Fallback>
                <p:oleObj name="Equation" r:id="rId17" imgW="72358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53000"/>
                        <a:ext cx="169064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4"/>
          <p:cNvGraphicFramePr>
            <a:graphicFrameLocks noChangeAspect="1"/>
          </p:cNvGraphicFramePr>
          <p:nvPr/>
        </p:nvGraphicFramePr>
        <p:xfrm>
          <a:off x="6148638" y="3274762"/>
          <a:ext cx="55562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9" imgW="241091" imgH="177646" progId="Equation.DSMT4">
                  <p:embed/>
                </p:oleObj>
              </mc:Choice>
              <mc:Fallback>
                <p:oleObj name="Equation" r:id="rId19" imgW="241091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638" y="3274762"/>
                        <a:ext cx="555625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3886200" y="4876800"/>
            <a:ext cx="1752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5565775" y="5732463"/>
          <a:ext cx="1560513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21" imgW="545863" imgH="393529" progId="Equation.DSMT4">
                  <p:embed/>
                </p:oleObj>
              </mc:Choice>
              <mc:Fallback>
                <p:oleObj name="Equation" r:id="rId21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5732463"/>
                        <a:ext cx="1560513" cy="112553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9785 L 0.47847 0.099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667 0.04441 " pathEditMode="relative" ptsTypes="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0.04048 L 0.19826 0.140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5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463 L 0.1868 0.068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8" grpId="0" animBg="1"/>
      <p:bldP spid="34" grpId="0"/>
      <p:bldP spid="38" grpId="0" animBg="1"/>
      <p:bldP spid="39" grpId="0"/>
      <p:bldP spid="46" grpId="0"/>
      <p:bldP spid="52" grpId="0"/>
      <p:bldP spid="52" grpId="1"/>
      <p:bldP spid="59" grpId="0" animBg="1"/>
      <p:bldP spid="59" grpId="1" animBg="1"/>
      <p:bldP spid="63" grpId="0"/>
      <p:bldP spid="63" grpId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in unit vectors in Plane Polar Coordinates</a:t>
            </a:r>
            <a:endParaRPr lang="en-US" dirty="0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762000" y="1752600"/>
          <a:ext cx="16906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723586" imgH="228501" progId="Equation.DSMT4">
                  <p:embed/>
                </p:oleObj>
              </mc:Choice>
              <mc:Fallback>
                <p:oleObj name="Equation" r:id="rId3" imgW="72358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690688" cy="53340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4901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>
          <a:xfrm>
            <a:off x="2590800" y="1828800"/>
            <a:ext cx="1905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4856163" y="1560513"/>
          <a:ext cx="1274762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545863" imgH="393529" progId="Equation.DSMT4">
                  <p:embed/>
                </p:oleObj>
              </mc:Choice>
              <mc:Fallback>
                <p:oleObj name="Equation" r:id="rId5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3" y="1560513"/>
                        <a:ext cx="1274762" cy="91916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4117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04800" y="3124200"/>
            <a:ext cx="13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</a:t>
            </a:r>
            <a:endParaRPr lang="en-US" dirty="0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1658938" y="2895600"/>
          <a:ext cx="11572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2895600"/>
                        <a:ext cx="1157287" cy="919163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4117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2286000" y="2743200"/>
            <a:ext cx="76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3657600" y="4191000"/>
          <a:ext cx="1274763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545863" imgH="812447" progId="Equation.DSMT4">
                  <p:embed/>
                </p:oleObj>
              </mc:Choice>
              <mc:Fallback>
                <p:oleObj name="Equation" r:id="rId9" imgW="545863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1274763" cy="1898650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in unit vectors in Plane Polar Coordinates</a:t>
            </a:r>
            <a:endParaRPr lang="en-US" dirty="0"/>
          </a:p>
        </p:txBody>
      </p:sp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700088" y="1905000"/>
          <a:ext cx="14827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634725" imgH="393529" progId="Equation.DSMT4">
                  <p:embed/>
                </p:oleObj>
              </mc:Choice>
              <mc:Fallback>
                <p:oleObj name="Equation" r:id="rId3" imgW="6347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905000"/>
                        <a:ext cx="1482725" cy="919163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1386214" y="1464502"/>
            <a:ext cx="1143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410200" y="1828800"/>
          <a:ext cx="328511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1600200" imgH="482600" progId="Equation.DSMT4">
                  <p:embed/>
                </p:oleObj>
              </mc:Choice>
              <mc:Fallback>
                <p:oleObj name="Equation" r:id="rId5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0"/>
                        <a:ext cx="3285115" cy="990600"/>
                      </a:xfrm>
                      <a:prstGeom prst="rect">
                        <a:avLst/>
                      </a:prstGeom>
                      <a:solidFill>
                        <a:srgbClr val="808000">
                          <a:alpha val="5215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685800" y="3124200"/>
          <a:ext cx="118586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507780" imgH="393529" progId="Equation.DSMT4">
                  <p:embed/>
                </p:oleObj>
              </mc:Choice>
              <mc:Fallback>
                <p:oleObj name="Equation" r:id="rId7" imgW="5077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24200"/>
                        <a:ext cx="1185862" cy="919163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3724198" y="4197350"/>
          <a:ext cx="1274763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545863" imgH="812447" progId="Equation.DSMT4">
                  <p:embed/>
                </p:oleObj>
              </mc:Choice>
              <mc:Fallback>
                <p:oleObj name="Equation" r:id="rId9" imgW="545863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198" y="4197350"/>
                        <a:ext cx="1274763" cy="1898650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5335588" y="4191000"/>
          <a:ext cx="14827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1" imgW="634680" imgH="812520" progId="Equation.DSMT4">
                  <p:embed/>
                </p:oleObj>
              </mc:Choice>
              <mc:Fallback>
                <p:oleObj name="Equation" r:id="rId11" imgW="6346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191000"/>
                        <a:ext cx="1482725" cy="1892300"/>
                      </a:xfrm>
                      <a:prstGeom prst="rect">
                        <a:avLst/>
                      </a:prstGeom>
                      <a:solidFill>
                        <a:srgbClr val="33CCCC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400" y="3511550"/>
            <a:ext cx="3419398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Change in unit vectors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381000" y="4114800"/>
            <a:ext cx="2209800" cy="2057400"/>
          </a:xfrm>
          <a:prstGeom prst="star6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Try Geometrical </a:t>
            </a:r>
            <a:r>
              <a:rPr lang="en-US" b="1" dirty="0" err="1" smtClean="0">
                <a:solidFill>
                  <a:srgbClr val="FF0000"/>
                </a:solidFill>
              </a:rPr>
              <a:t>considerationalso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3810000" y="4953000"/>
            <a:ext cx="1905000" cy="1905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Velocity……</a:t>
            </a:r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838200" y="1676400"/>
          <a:ext cx="740251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2552700" imgH="393700" progId="Equation.DSMT4">
                  <p:embed/>
                </p:oleObj>
              </mc:Choice>
              <mc:Fallback>
                <p:oleObj name="Equation" r:id="rId3" imgW="255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7402513" cy="1141413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931074" y="1676400"/>
            <a:ext cx="2590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124200"/>
            <a:ext cx="1226618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Case 1: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981200" y="3200400"/>
          <a:ext cx="18986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825142" imgH="177723" progId="Equation.DSMT4">
                  <p:embed/>
                </p:oleObj>
              </mc:Choice>
              <mc:Fallback>
                <p:oleObj name="Equation" r:id="rId5" imgW="82514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8986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629400" y="4722812"/>
            <a:ext cx="1905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714206" y="3808412"/>
            <a:ext cx="18295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629400" y="3351212"/>
            <a:ext cx="1447800" cy="1371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7010400" y="4418012"/>
          <a:ext cx="292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18012"/>
                        <a:ext cx="2921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8153400" y="2589212"/>
            <a:ext cx="762000" cy="685800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8153400" y="3198812"/>
          <a:ext cx="83210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9" imgW="494870" imgH="317225" progId="Equation.DSMT4">
                  <p:embed/>
                </p:oleObj>
              </mc:Choice>
              <mc:Fallback>
                <p:oleObj name="Equation" r:id="rId9" imgW="494870" imgH="3172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198812"/>
                        <a:ext cx="832104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 flipV="1">
            <a:off x="6629400" y="2360612"/>
            <a:ext cx="2514600" cy="2362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7162800" y="3503612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1" imgW="114201" imgH="203024" progId="Equation.DSMT4">
                  <p:embed/>
                </p:oleObj>
              </mc:Choice>
              <mc:Fallback>
                <p:oleObj name="Equation" r:id="rId11" imgW="114201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03612"/>
                        <a:ext cx="285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81000" y="4810780"/>
            <a:ext cx="1226618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Case 2: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1843088" y="4886325"/>
          <a:ext cx="18700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3" imgW="812447" imgH="177723" progId="Equation.DSMT4">
                  <p:embed/>
                </p:oleObj>
              </mc:Choice>
              <mc:Fallback>
                <p:oleObj name="Equation" r:id="rId13" imgW="812447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4886325"/>
                        <a:ext cx="18700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4648200" y="6096000"/>
            <a:ext cx="1905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3733006" y="5181600"/>
            <a:ext cx="18295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648200" y="5334000"/>
            <a:ext cx="8382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6"/>
          <p:cNvGraphicFramePr>
            <a:graphicFrameLocks noChangeAspect="1"/>
          </p:cNvGraphicFramePr>
          <p:nvPr/>
        </p:nvGraphicFramePr>
        <p:xfrm>
          <a:off x="4953000" y="5080000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5" imgW="114201" imgH="203024" progId="Equation.DSMT4">
                  <p:embed/>
                </p:oleObj>
              </mc:Choice>
              <mc:Fallback>
                <p:oleObj name="Equation" r:id="rId15" imgW="114201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80000"/>
                        <a:ext cx="285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16200000" flipV="1">
            <a:off x="4914900" y="4686300"/>
            <a:ext cx="609600" cy="533400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5162550" y="4495800"/>
          <a:ext cx="10239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6" imgW="609336" imgH="317362" progId="Equation.DSMT4">
                  <p:embed/>
                </p:oleObj>
              </mc:Choice>
              <mc:Fallback>
                <p:oleObj name="Equation" r:id="rId16" imgW="609336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4495800"/>
                        <a:ext cx="10239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7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polar coordinates</a:t>
            </a:r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81000" y="1524000"/>
          <a:ext cx="8686800" cy="13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3898900" imgH="609600" progId="Equation.DSMT4">
                  <p:embed/>
                </p:oleObj>
              </mc:Choice>
              <mc:Fallback>
                <p:oleObj name="Equation" r:id="rId3" imgW="38989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686800" cy="1357350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436318"/>
            <a:ext cx="52578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468313" y="3352800"/>
          <a:ext cx="18510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647419" imgH="393529" progId="Equation.DSMT4">
                  <p:embed/>
                </p:oleObj>
              </mc:Choice>
              <mc:Fallback>
                <p:oleObj name="Equation" r:id="rId5" imgW="64741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52800"/>
                        <a:ext cx="1851025" cy="112553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441325" y="4894262"/>
          <a:ext cx="352107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1231366" imgH="393529" progId="Equation.DSMT4">
                  <p:embed/>
                </p:oleObj>
              </mc:Choice>
              <mc:Fallback>
                <p:oleObj name="Equation" r:id="rId7" imgW="123136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894262"/>
                        <a:ext cx="3521075" cy="112553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3657600" y="3352800"/>
          <a:ext cx="494284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9" imgW="1981200" imgH="482600" progId="Equation.DSMT4">
                  <p:embed/>
                </p:oleObj>
              </mc:Choice>
              <mc:Fallback>
                <p:oleObj name="Equation" r:id="rId9" imgW="198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52800"/>
                        <a:ext cx="4942847" cy="1201737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Acceleration in polar coordinates</a:t>
            </a:r>
            <a:endParaRPr lang="en-US" dirty="0"/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533400" y="1371600"/>
          <a:ext cx="8229600" cy="200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981200" imgH="482600" progId="Equation.DSMT4">
                  <p:embed/>
                </p:oleObj>
              </mc:Choice>
              <mc:Fallback>
                <p:oleObj name="Equation" r:id="rId3" imgW="198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8229600" cy="2000834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267200"/>
            <a:ext cx="1752600" cy="2246769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Linear acceleration in the radial direction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Left-Up Arrow 10"/>
          <p:cNvSpPr/>
          <p:nvPr/>
        </p:nvSpPr>
        <p:spPr>
          <a:xfrm>
            <a:off x="1577236" y="2667000"/>
            <a:ext cx="609600" cy="26670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67822" y="4229622"/>
            <a:ext cx="1752600" cy="2246769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Linear acceleration in the tangential direction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15000" y="2743200"/>
            <a:ext cx="304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2200" y="4382022"/>
            <a:ext cx="1981200" cy="1815882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Centripetal  acceleration in the radial direction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009378" y="2667000"/>
            <a:ext cx="304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8600" y="4419600"/>
            <a:ext cx="1295400" cy="1384995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Coriolis</a:t>
            </a:r>
            <a:r>
              <a:rPr lang="en-US" sz="2800" dirty="0" smtClean="0">
                <a:solidFill>
                  <a:srgbClr val="FF0000"/>
                </a:solidFill>
              </a:rPr>
              <a:t> acceleration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Left-Up Arrow 17"/>
          <p:cNvSpPr/>
          <p:nvPr/>
        </p:nvSpPr>
        <p:spPr>
          <a:xfrm flipH="1">
            <a:off x="7239000" y="2590800"/>
            <a:ext cx="609600" cy="26670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733800" y="34290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952087" imgH="317362" progId="Equation.DSMT4">
                  <p:embed/>
                </p:oleObj>
              </mc:Choice>
              <mc:Fallback>
                <p:oleObj name="Equation" r:id="rId5" imgW="952087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29000"/>
                        <a:ext cx="1600200" cy="53340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784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8685756" y="5346526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368140" imgH="431613" progId="Equation.DSMT4">
                  <p:embed/>
                </p:oleObj>
              </mc:Choice>
              <mc:Fallback>
                <p:oleObj name="Equation" r:id="rId7" imgW="36814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756" y="5346526"/>
                        <a:ext cx="368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Acceleration in polar coordinates</a:t>
            </a:r>
            <a:endParaRPr lang="en-US" dirty="0"/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533400" y="1371600"/>
          <a:ext cx="8229600" cy="200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1981200" imgH="482600" progId="Equation.DSMT4">
                  <p:embed/>
                </p:oleObj>
              </mc:Choice>
              <mc:Fallback>
                <p:oleObj name="Equation" r:id="rId3" imgW="198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8229600" cy="2000834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3429000"/>
            <a:ext cx="1752600" cy="40011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Linear acceleration in the radial direction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1" name="Left-Up Arrow 10"/>
          <p:cNvSpPr/>
          <p:nvPr/>
        </p:nvSpPr>
        <p:spPr>
          <a:xfrm>
            <a:off x="1577236" y="2667000"/>
            <a:ext cx="609600" cy="1066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3581400"/>
            <a:ext cx="1752600" cy="40011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Linear acceleration in the tangential direction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15000" y="27432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3581400"/>
            <a:ext cx="1981200" cy="40011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Centripetal  acceleration in the radial direction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009378" y="2667000"/>
            <a:ext cx="26722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8600" y="3429000"/>
            <a:ext cx="1295400" cy="246221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Coriolis</a:t>
            </a:r>
            <a:r>
              <a:rPr lang="en-US" sz="1000" dirty="0" smtClean="0">
                <a:solidFill>
                  <a:srgbClr val="FF0000"/>
                </a:solidFill>
              </a:rPr>
              <a:t> acceleration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8" name="Left-Up Arrow 17"/>
          <p:cNvSpPr/>
          <p:nvPr/>
        </p:nvSpPr>
        <p:spPr>
          <a:xfrm flipH="1">
            <a:off x="7239000" y="2590800"/>
            <a:ext cx="609600" cy="11430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4114800"/>
            <a:ext cx="801649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Acceleration due to change in radial direction alone….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27"/>
          <p:cNvGraphicFramePr>
            <a:graphicFrameLocks noChangeAspect="1"/>
          </p:cNvGraphicFramePr>
          <p:nvPr/>
        </p:nvGraphicFramePr>
        <p:xfrm>
          <a:off x="228600" y="4648200"/>
          <a:ext cx="285920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1117600" imgH="419100" progId="Equation.DSMT4">
                  <p:embed/>
                </p:oleObj>
              </mc:Choice>
              <mc:Fallback>
                <p:oleObj name="Equation" r:id="rId5" imgW="1117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2859205" cy="106680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784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5400000">
            <a:off x="800100" y="3619500"/>
            <a:ext cx="1905000" cy="4572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2438400" y="2590800"/>
            <a:ext cx="4724400" cy="22098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4724400"/>
            <a:ext cx="59436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Acceleration due to change in tangential direction alone...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Object 27"/>
          <p:cNvGraphicFramePr>
            <a:graphicFrameLocks noChangeAspect="1"/>
          </p:cNvGraphicFramePr>
          <p:nvPr/>
        </p:nvGraphicFramePr>
        <p:xfrm>
          <a:off x="3752850" y="5613400"/>
          <a:ext cx="46529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7" imgW="1803400" imgH="444500" progId="Equation.DSMT4">
                  <p:embed/>
                </p:oleObj>
              </mc:Choice>
              <mc:Fallback>
                <p:oleObj name="Equation" r:id="rId7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5613400"/>
                        <a:ext cx="4652963" cy="114300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784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16200000" flipH="1">
            <a:off x="2552700" y="3238500"/>
            <a:ext cx="3657600" cy="1905000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448300" y="4000500"/>
            <a:ext cx="3124200" cy="304800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3505200" y="7620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9" imgW="952087" imgH="317362" progId="Equation.DSMT4">
                  <p:embed/>
                </p:oleObj>
              </mc:Choice>
              <mc:Fallback>
                <p:oleObj name="Equation" r:id="rId9" imgW="952087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762000"/>
                        <a:ext cx="1600200" cy="53340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784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16200000" flipH="1">
            <a:off x="5067300" y="3162300"/>
            <a:ext cx="3276600" cy="1981200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graphicFrame>
        <p:nvGraphicFramePr>
          <p:cNvPr id="63558" name="Object 70"/>
          <p:cNvGraphicFramePr>
            <a:graphicFrameLocks noChangeAspect="1"/>
          </p:cNvGraphicFramePr>
          <p:nvPr/>
        </p:nvGraphicFramePr>
        <p:xfrm>
          <a:off x="5583238" y="825500"/>
          <a:ext cx="15573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1" imgW="927000" imgH="241200" progId="Equation.DSMT4">
                  <p:embed/>
                </p:oleObj>
              </mc:Choice>
              <mc:Fallback>
                <p:oleObj name="Equation" r:id="rId11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825500"/>
                        <a:ext cx="1557337" cy="404813"/>
                      </a:xfrm>
                      <a:prstGeom prst="rect">
                        <a:avLst/>
                      </a:prstGeom>
                      <a:solidFill>
                        <a:srgbClr val="FF0000">
                          <a:alpha val="2784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1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Choice of Co-ordinate systems</a:t>
            </a:r>
          </a:p>
          <a:p>
            <a:pPr marL="0" indent="0">
              <a:buNone/>
            </a:pPr>
            <a:r>
              <a:rPr lang="en-US" b="1" dirty="0" smtClean="0"/>
              <a:t>Cartesian Co-ordinates: </a:t>
            </a:r>
            <a:r>
              <a:rPr lang="en-US" sz="2400" dirty="0" smtClean="0"/>
              <a:t>Line, area and volume element</a:t>
            </a:r>
          </a:p>
          <a:p>
            <a:pPr marL="0" indent="0">
              <a:buNone/>
            </a:pPr>
            <a:r>
              <a:rPr lang="en-US" b="1" dirty="0" smtClean="0"/>
              <a:t>Plane-Polar Co-ordinates: </a:t>
            </a:r>
            <a:r>
              <a:rPr lang="en-US" sz="2600" dirty="0" smtClean="0"/>
              <a:t>Unit vectors, transformations, Rate of change, velocity and acceleration, area element</a:t>
            </a:r>
          </a:p>
          <a:p>
            <a:pPr marL="0" indent="0">
              <a:buNone/>
            </a:pPr>
            <a:r>
              <a:rPr lang="en-US" b="1" dirty="0" smtClean="0"/>
              <a:t>Cylindrical Co-ordinates: </a:t>
            </a:r>
            <a:r>
              <a:rPr lang="en-US" sz="2400" dirty="0" smtClean="0"/>
              <a:t>Unit vectors and its transformations, Rate of change, velocity and acceleration, line, area and volume element</a:t>
            </a:r>
          </a:p>
          <a:p>
            <a:pPr marL="0" indent="0">
              <a:buNone/>
            </a:pPr>
            <a:r>
              <a:rPr lang="en-US" b="1" dirty="0" smtClean="0"/>
              <a:t>Spherical Polar Co-ordinates: </a:t>
            </a:r>
            <a:r>
              <a:rPr lang="en-US" sz="2600" dirty="0"/>
              <a:t>Unit vectors and its transformations, </a:t>
            </a:r>
            <a:r>
              <a:rPr lang="en-US" sz="2600" dirty="0" smtClean="0"/>
              <a:t>Rate of change, velocity and acceleration, line</a:t>
            </a:r>
            <a:r>
              <a:rPr lang="en-US" sz="2600" dirty="0"/>
              <a:t>, area and volume element</a:t>
            </a: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mage result for Qutub minar"/>
          <p:cNvPicPr>
            <a:picLocks noChangeAspect="1" noChangeArrowheads="1"/>
          </p:cNvPicPr>
          <p:nvPr/>
        </p:nvPicPr>
        <p:blipFill>
          <a:blip r:embed="rId3"/>
          <a:srcRect l="21120" r="58560"/>
          <a:stretch>
            <a:fillRect/>
          </a:stretch>
        </p:blipFill>
        <p:spPr bwMode="auto">
          <a:xfrm>
            <a:off x="6096000" y="1295400"/>
            <a:ext cx="1616139" cy="4772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different coordinate system?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838700" y="3314700"/>
            <a:ext cx="4191000" cy="15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010400" y="1295400"/>
          <a:ext cx="520700" cy="67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95400"/>
                        <a:ext cx="520700" cy="676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Image result for LOng straight road in Kera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514600"/>
            <a:ext cx="4114800" cy="289321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different coordinate system?</a:t>
            </a:r>
            <a:endParaRPr lang="en-US" dirty="0"/>
          </a:p>
        </p:txBody>
      </p:sp>
      <p:pic>
        <p:nvPicPr>
          <p:cNvPr id="7" name="Picture 6" descr="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5810053" cy="5479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Circ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475" y="1295400"/>
            <a:ext cx="5806440" cy="518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72200" y="1524000"/>
          <a:ext cx="228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0.9397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0.34201</a:t>
                      </a:r>
                      <a:endParaRPr lang="en-US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0.76606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0.64277</a:t>
                      </a:r>
                      <a:endParaRPr lang="en-US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0.50003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0.86601</a:t>
                      </a:r>
                      <a:endParaRPr lang="en-US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72200" y="4049431"/>
          <a:ext cx="228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696200" y="4114800"/>
          <a:ext cx="292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114800"/>
                        <a:ext cx="2921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4724400"/>
            <a:ext cx="5463547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Proper choice of a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coordinate system can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 vastly simplify a problem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238499" y="3086100"/>
            <a:ext cx="685800" cy="6096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30920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441700" y="3505200"/>
          <a:ext cx="2921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505200"/>
                        <a:ext cx="292100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7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 coordinate system consists of four basic elements: </a:t>
            </a:r>
          </a:p>
          <a:p>
            <a:pPr>
              <a:buAutoNum type="arabicParenR"/>
            </a:pPr>
            <a:r>
              <a:rPr lang="en-US" sz="1800" dirty="0" smtClean="0"/>
              <a:t>Choice of origin (2) Choice of axes (3) Choice of positive direction for each axis (4) Choice of unit vectors for each axis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5" t="3698" r="-55354"/>
          <a:stretch/>
        </p:blipFill>
        <p:spPr bwMode="auto">
          <a:xfrm>
            <a:off x="4059382" y="3823855"/>
            <a:ext cx="4070205" cy="29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028700" y="5410200"/>
          <a:ext cx="43418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206500" imgH="241300" progId="Equation.DSMT4">
                  <p:embed/>
                </p:oleObj>
              </mc:Choice>
              <mc:Fallback>
                <p:oleObj name="Equation" r:id="rId4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5410200"/>
                        <a:ext cx="4341813" cy="760413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228600"/>
            <a:ext cx="4139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 Cartesian Co-ordinates</a:t>
            </a:r>
          </a:p>
        </p:txBody>
      </p:sp>
      <p:pic>
        <p:nvPicPr>
          <p:cNvPr id="109572" name="Picture 4" descr="Image result for 3d vector in cartesi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286000"/>
            <a:ext cx="4514850" cy="289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0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 rotWithShape="1">
          <a:blip r:embed="rId3"/>
          <a:srcRect l="-719" t="-987" r="719" b="5981"/>
          <a:stretch/>
        </p:blipFill>
        <p:spPr bwMode="auto">
          <a:xfrm>
            <a:off x="4169164" y="1192116"/>
            <a:ext cx="298496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3537332" y="3276600"/>
            <a:ext cx="1698434" cy="13174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10668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 Infinitesimal line element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852488" y="5218113"/>
          <a:ext cx="51196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422400" imgH="266700" progId="Equation.DSMT4">
                  <p:embed/>
                </p:oleObj>
              </mc:Choice>
              <mc:Fallback>
                <p:oleObj name="Equation" r:id="rId4" imgW="1422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5218113"/>
                        <a:ext cx="5119687" cy="841375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228600"/>
            <a:ext cx="4139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/>
              <a:t> Cartesian Co-ordinates</a:t>
            </a: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79758"/>
              </p:ext>
            </p:extLst>
          </p:nvPr>
        </p:nvGraphicFramePr>
        <p:xfrm>
          <a:off x="5791200" y="2819400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304668" imgH="228501" progId="Equation.DSMT4">
                  <p:embed/>
                </p:oleObj>
              </mc:Choice>
              <mc:Fallback>
                <p:oleObj name="Equation" r:id="rId6" imgW="30466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19400"/>
                        <a:ext cx="60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681047"/>
              </p:ext>
            </p:extLst>
          </p:nvPr>
        </p:nvGraphicFramePr>
        <p:xfrm>
          <a:off x="6543675" y="2230976"/>
          <a:ext cx="60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304668" imgH="241195" progId="Equation.DSMT4">
                  <p:embed/>
                </p:oleObj>
              </mc:Choice>
              <mc:Fallback>
                <p:oleObj name="Equation" r:id="rId8" imgW="30466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230976"/>
                        <a:ext cx="609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687808"/>
              </p:ext>
            </p:extLst>
          </p:nvPr>
        </p:nvGraphicFramePr>
        <p:xfrm>
          <a:off x="4076462" y="3156466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291973" imgH="228501" progId="Equation.DSMT4">
                  <p:embed/>
                </p:oleObj>
              </mc:Choice>
              <mc:Fallback>
                <p:oleObj name="Equation" r:id="rId10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462" y="3156466"/>
                        <a:ext cx="584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3942577" y="2095500"/>
            <a:ext cx="2514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03634" y="3330766"/>
            <a:ext cx="3505200" cy="220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34400" y="3429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914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43434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81600" y="3290455"/>
            <a:ext cx="1972532" cy="20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35766" y="1283732"/>
            <a:ext cx="1165034" cy="54506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81600" y="1283732"/>
            <a:ext cx="17483" cy="1992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0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 Cartesian Co-ordinates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410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Infinitesimal Area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0188" y="3309651"/>
            <a:ext cx="1666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2476500" y="3978465"/>
            <a:ext cx="2514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23702" y="5213731"/>
            <a:ext cx="3505200" cy="220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057400" y="5159565"/>
            <a:ext cx="1698434" cy="13174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59269" y="51046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25908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11069" y="601900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23702" y="4245959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07637" y="3962400"/>
            <a:ext cx="341980" cy="2827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66208" y="419165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44656" y="379898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dz</a:t>
            </a:r>
            <a:endParaRPr lang="en-US" dirty="0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5715000" y="1447800"/>
          <a:ext cx="273208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761760" imgH="330120" progId="Equation.DSMT4">
                  <p:embed/>
                </p:oleObj>
              </mc:Choice>
              <mc:Fallback>
                <p:oleObj name="Equation" r:id="rId5" imgW="761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47800"/>
                        <a:ext cx="2732087" cy="1031875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7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Cartesian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Infinitesimal Volume element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3200400" y="2133600"/>
          <a:ext cx="29702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825500" imgH="203200" progId="Equation.DSMT4">
                  <p:embed/>
                </p:oleObj>
              </mc:Choice>
              <mc:Fallback>
                <p:oleObj name="Equation" r:id="rId3" imgW="825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2970212" cy="641350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05200"/>
            <a:ext cx="2333625" cy="264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2921397" y="4119974"/>
            <a:ext cx="2514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68599" y="5355240"/>
            <a:ext cx="3505200" cy="220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502297" y="5301074"/>
            <a:ext cx="1698434" cy="13174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365" y="545347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22765" y="293887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51165" y="636787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8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Plane Polar Coordinates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42672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896" y="1143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27783" y="226212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38800" y="23622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81400" y="4191000"/>
            <a:ext cx="3962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981200" y="2590800"/>
            <a:ext cx="3200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15000" y="2284412"/>
            <a:ext cx="1600200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883562" y="1548701"/>
            <a:ext cx="1469834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216966" y="2274983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680794" y="773668"/>
            <a:ext cx="3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y</a:t>
            </a:r>
            <a:endParaRPr lang="en-US" b="1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581400" y="2362200"/>
            <a:ext cx="2046110" cy="1828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91000" y="31242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941285" y="3886200"/>
          <a:ext cx="292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85" y="3886200"/>
                        <a:ext cx="2921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572000" y="4343400"/>
          <a:ext cx="251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837836" imgH="203112" progId="Equation.DSMT4">
                  <p:embed/>
                </p:oleObj>
              </mc:Choice>
              <mc:Fallback>
                <p:oleObj name="Equation" r:id="rId8" imgW="83783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43400"/>
                        <a:ext cx="2514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5638800" y="1165034"/>
            <a:ext cx="1371600" cy="1143000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24376" y="1002268"/>
            <a:ext cx="36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r</a:t>
            </a:r>
            <a:endParaRPr lang="en-US" b="1" baseline="-25000" dirty="0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4384484" y="957549"/>
          <a:ext cx="4079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484" y="957549"/>
                        <a:ext cx="40798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16200000" flipV="1">
            <a:off x="4484783" y="1154017"/>
            <a:ext cx="1317434" cy="990600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30242"/>
              </p:ext>
            </p:extLst>
          </p:nvPr>
        </p:nvGraphicFramePr>
        <p:xfrm>
          <a:off x="838200" y="4724400"/>
          <a:ext cx="277929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2" imgW="1600200" imgH="482600" progId="Equation.DSMT4">
                  <p:embed/>
                </p:oleObj>
              </mc:Choice>
              <mc:Fallback>
                <p:oleObj name="Equation" r:id="rId12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2779295" cy="838200"/>
                      </a:xfrm>
                      <a:prstGeom prst="rect">
                        <a:avLst/>
                      </a:prstGeom>
                      <a:solidFill>
                        <a:srgbClr val="808000">
                          <a:alpha val="5215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228600" y="914400"/>
            <a:ext cx="2514600" cy="1143000"/>
          </a:xfrm>
          <a:prstGeom prst="rect">
            <a:avLst/>
          </a:prstGeom>
          <a:solidFill>
            <a:schemeClr val="bg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838200" y="990600"/>
          <a:ext cx="13289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4" imgW="761669" imgH="431613" progId="Equation.DSMT4">
                  <p:embed/>
                </p:oleObj>
              </mc:Choice>
              <mc:Fallback>
                <p:oleObj name="Equation" r:id="rId14" imgW="761669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132898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270830" y="2263047"/>
            <a:ext cx="2514600" cy="1752600"/>
          </a:xfrm>
          <a:prstGeom prst="rect">
            <a:avLst/>
          </a:prstGeom>
          <a:solidFill>
            <a:schemeClr val="bg1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9"/>
          <p:cNvGraphicFramePr>
            <a:graphicFrameLocks noChangeAspect="1"/>
          </p:cNvGraphicFramePr>
          <p:nvPr/>
        </p:nvGraphicFramePr>
        <p:xfrm>
          <a:off x="792163" y="2344738"/>
          <a:ext cx="1506537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6" imgW="863225" imgH="736280" progId="Equation.DSMT4">
                  <p:embed/>
                </p:oleObj>
              </mc:Choice>
              <mc:Fallback>
                <p:oleObj name="Equation" r:id="rId16" imgW="863225" imgH="73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2344738"/>
                        <a:ext cx="1506537" cy="156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20014"/>
              </p:ext>
            </p:extLst>
          </p:nvPr>
        </p:nvGraphicFramePr>
        <p:xfrm>
          <a:off x="914400" y="5906099"/>
          <a:ext cx="2743200" cy="87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8" imgW="1511300" imgH="482600" progId="Equation.DSMT4">
                  <p:embed/>
                </p:oleObj>
              </mc:Choice>
              <mc:Fallback>
                <p:oleObj name="Equation" r:id="rId18" imgW="1511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906099"/>
                        <a:ext cx="2743200" cy="875701"/>
                      </a:xfrm>
                      <a:prstGeom prst="rect">
                        <a:avLst/>
                      </a:prstGeom>
                      <a:solidFill>
                        <a:srgbClr val="FFCC00">
                          <a:alpha val="56078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3656806" y="3810000"/>
            <a:ext cx="610394" cy="82653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712912"/>
              </p:ext>
            </p:extLst>
          </p:nvPr>
        </p:nvGraphicFramePr>
        <p:xfrm>
          <a:off x="6311535" y="1853045"/>
          <a:ext cx="2921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535" y="1853045"/>
                        <a:ext cx="2921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rc 38"/>
          <p:cNvSpPr/>
          <p:nvPr/>
        </p:nvSpPr>
        <p:spPr>
          <a:xfrm>
            <a:off x="5791200" y="1905000"/>
            <a:ext cx="610394" cy="82653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962003" y="2298640"/>
            <a:ext cx="1600200" cy="1588"/>
          </a:xfrm>
          <a:prstGeom prst="straightConnector1">
            <a:avLst/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16669981">
            <a:off x="5251208" y="1289113"/>
            <a:ext cx="610394" cy="82653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581758"/>
              </p:ext>
            </p:extLst>
          </p:nvPr>
        </p:nvGraphicFramePr>
        <p:xfrm>
          <a:off x="4997450" y="1128713"/>
          <a:ext cx="2921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128713"/>
                        <a:ext cx="292100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860173" y="5029200"/>
            <a:ext cx="2229827" cy="385373"/>
            <a:chOff x="5860173" y="5410200"/>
            <a:chExt cx="2229827" cy="385373"/>
          </a:xfrm>
        </p:grpSpPr>
        <p:sp>
          <p:nvSpPr>
            <p:cNvPr id="50" name="TextBox 49"/>
            <p:cNvSpPr txBox="1"/>
            <p:nvPr/>
          </p:nvSpPr>
          <p:spPr>
            <a:xfrm>
              <a:off x="5860173" y="5426241"/>
              <a:ext cx="1218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Verify that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79161" y="5410200"/>
                  <a:ext cx="699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</m:acc>
                    </m:oMath>
                  </a14:m>
                  <a:r>
                    <a:rPr lang="el-GR" baseline="-25000" dirty="0"/>
                    <a:t>ϴ</a:t>
                  </a:r>
                  <a:r>
                    <a:rPr lang="en-US" dirty="0" smtClean="0"/>
                    <a:t>.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/>
                        </a:rPr>
                        <m:t>r</m:t>
                      </m:r>
                    </m:oMath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161" y="5410200"/>
                  <a:ext cx="699743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8197" r="-2608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7620000" y="542168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0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66326" y="5410200"/>
            <a:ext cx="368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 vector in Polar Co-ordinates is </a:t>
            </a:r>
          </a:p>
          <a:p>
            <a:r>
              <a:rPr lang="en-US" dirty="0" smtClean="0"/>
              <a:t>represented as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198013"/>
              </p:ext>
            </p:extLst>
          </p:nvPr>
        </p:nvGraphicFramePr>
        <p:xfrm>
          <a:off x="6365875" y="6056531"/>
          <a:ext cx="12890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23" imgW="444307" imgH="228501" progId="Equation.DSMT4">
                  <p:embed/>
                </p:oleObj>
              </mc:Choice>
              <mc:Fallback>
                <p:oleObj name="Equation" r:id="rId23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6056531"/>
                        <a:ext cx="1289050" cy="661988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0" y="4267200"/>
            <a:ext cx="4206793" cy="390447"/>
            <a:chOff x="228600" y="5378068"/>
            <a:chExt cx="4206793" cy="390447"/>
          </a:xfrm>
        </p:grpSpPr>
        <p:sp>
          <p:nvSpPr>
            <p:cNvPr id="51" name="TextBox 50"/>
            <p:cNvSpPr txBox="1"/>
            <p:nvPr/>
          </p:nvSpPr>
          <p:spPr>
            <a:xfrm>
              <a:off x="228600" y="5388166"/>
              <a:ext cx="4206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What is      and         in terms of      and       ?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90600" y="5378068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graphicFrame>
          <p:nvGraphicFramePr>
            <p:cNvPr id="32997" name="Object 229"/>
            <p:cNvGraphicFramePr>
              <a:graphicFrameLocks noChangeAspect="1"/>
            </p:cNvGraphicFramePr>
            <p:nvPr/>
          </p:nvGraphicFramePr>
          <p:xfrm>
            <a:off x="1774634" y="5432234"/>
            <a:ext cx="406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25" imgW="177646" imgH="228402" progId="Equation.DSMT4">
                    <p:embed/>
                  </p:oleObj>
                </mc:Choice>
                <mc:Fallback>
                  <p:oleObj name="Equation" r:id="rId25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634" y="5432234"/>
                          <a:ext cx="4064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3135217" y="5399183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b="1" baseline="-25000" dirty="0" smtClean="0"/>
                <a:t>x</a:t>
              </a:r>
              <a:endParaRPr lang="en-US" b="1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10000" y="5399183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y</a:t>
              </a:r>
              <a:endParaRPr lang="en-US" b="1" baseline="-25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52400" y="5551315"/>
            <a:ext cx="4206793" cy="391366"/>
            <a:chOff x="228600" y="5366132"/>
            <a:chExt cx="4206793" cy="391366"/>
          </a:xfrm>
        </p:grpSpPr>
        <p:sp>
          <p:nvSpPr>
            <p:cNvPr id="61" name="TextBox 60"/>
            <p:cNvSpPr txBox="1"/>
            <p:nvPr/>
          </p:nvSpPr>
          <p:spPr>
            <a:xfrm>
              <a:off x="228600" y="5388166"/>
              <a:ext cx="4206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What is      and         in terms of      and       ?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366132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graphicFrame>
          <p:nvGraphicFramePr>
            <p:cNvPr id="63" name="Object 229"/>
            <p:cNvGraphicFramePr>
              <a:graphicFrameLocks noChangeAspect="1"/>
            </p:cNvGraphicFramePr>
            <p:nvPr/>
          </p:nvGraphicFramePr>
          <p:xfrm>
            <a:off x="3810000" y="5410200"/>
            <a:ext cx="406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26" imgW="177646" imgH="228402" progId="Equation.DSMT4">
                    <p:embed/>
                  </p:oleObj>
                </mc:Choice>
                <mc:Fallback>
                  <p:oleObj name="Equation" r:id="rId26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5410200"/>
                          <a:ext cx="4064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>
              <a:off x="990600" y="5378068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b="1" baseline="-25000" dirty="0" smtClean="0"/>
                <a:t>x</a:t>
              </a:r>
              <a:endParaRPr lang="en-US" b="1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76400" y="5378068"/>
              <a:ext cx="36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y</a:t>
              </a:r>
              <a:endParaRPr lang="en-US" b="1" baseline="-250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114800" y="2286000"/>
            <a:ext cx="43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-e</a:t>
            </a:r>
            <a:r>
              <a:rPr lang="en-US" b="1" baseline="-25000" dirty="0" smtClean="0"/>
              <a:t>x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4573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1" grpId="0"/>
      <p:bldP spid="32" grpId="0"/>
      <p:bldP spid="35" grpId="0"/>
      <p:bldP spid="41" grpId="0"/>
      <p:bldP spid="53" grpId="0" animBg="1"/>
      <p:bldP spid="55" grpId="0" animBg="1"/>
      <p:bldP spid="3" grpId="0" animBg="1"/>
      <p:bldP spid="39" grpId="0" animBg="1"/>
      <p:bldP spid="42" grpId="0" animBg="1"/>
      <p:bldP spid="24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On-screen Show (4:3)</PresentationFormat>
  <Paragraphs>177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Outline</vt:lpstr>
      <vt:lpstr>Why do we need different coordinate system?</vt:lpstr>
      <vt:lpstr>Why do we need different coordinate system?</vt:lpstr>
      <vt:lpstr>PowerPoint Presentation</vt:lpstr>
      <vt:lpstr>PowerPoint Presentation</vt:lpstr>
      <vt:lpstr> Cartesian Co-ordinates</vt:lpstr>
      <vt:lpstr> Cartesian Coordinates</vt:lpstr>
      <vt:lpstr>Plane Polar Coordinates</vt:lpstr>
      <vt:lpstr>Motion in Plane Polar Coordinates</vt:lpstr>
      <vt:lpstr>Velocity in Plane Polar Coordinates</vt:lpstr>
      <vt:lpstr>Through a geometrical consideration</vt:lpstr>
      <vt:lpstr>Change in unit vectors in Plane Polar Coordinates</vt:lpstr>
      <vt:lpstr>Change in unit vectors in Plane Polar Coordinates</vt:lpstr>
      <vt:lpstr>Back to Velocity……</vt:lpstr>
      <vt:lpstr>Acceleration in polar coordinates</vt:lpstr>
      <vt:lpstr>Acceleration in polar coordinates</vt:lpstr>
      <vt:lpstr>Acceleration in polar coordinates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1</cp:revision>
  <dcterms:created xsi:type="dcterms:W3CDTF">2019-08-08T05:29:43Z</dcterms:created>
  <dcterms:modified xsi:type="dcterms:W3CDTF">2019-08-08T05:30:02Z</dcterms:modified>
</cp:coreProperties>
</file>