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8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0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F4F9-C529-4798-B9FD-44EC1F9F3E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wmf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9.pn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8.w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8.wmf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Chapter-2</a:t>
            </a:r>
            <a:r>
              <a:rPr lang="en-US" b="1" dirty="0"/>
              <a:t>: </a:t>
            </a:r>
            <a:r>
              <a:rPr lang="en-US" b="1" dirty="0" smtClean="0"/>
              <a:t>Introduction to Vector Operators </a:t>
            </a:r>
          </a:p>
          <a:p>
            <a:pPr marL="0" indent="0" algn="ctr">
              <a:buNone/>
            </a:pPr>
            <a:r>
              <a:rPr lang="en-US" dirty="0" smtClean="0"/>
              <a:t>Gradient, Divergence and Curl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ttps://i.ytimg.com/vi/-hTVNidxg2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229384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0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operator (The del operator)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362200" y="1066800"/>
          <a:ext cx="32543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1663700" imgH="457200" progId="Equation.DSMT4">
                  <p:embed/>
                </p:oleObj>
              </mc:Choice>
              <mc:Fallback>
                <p:oleObj name="Equation" r:id="rId3" imgW="1663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3254375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81000" y="2438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ways the operator        can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act: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39304"/>
              </p:ext>
            </p:extLst>
          </p:nvPr>
        </p:nvGraphicFramePr>
        <p:xfrm>
          <a:off x="2571720" y="3124200"/>
          <a:ext cx="2768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5" imgW="1384300" imgH="774700" progId="Equation.DSMT4">
                  <p:embed/>
                </p:oleObj>
              </mc:Choice>
              <mc:Fallback>
                <p:oleObj name="Equation" r:id="rId5" imgW="13843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20" y="3124200"/>
                        <a:ext cx="2768600" cy="15494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17583" y="43149"/>
          <a:ext cx="71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7" imgW="203024" imgH="215713" progId="Equation.DSMT4">
                  <p:embed/>
                </p:oleObj>
              </mc:Choice>
              <mc:Fallback>
                <p:oleObj name="Equation" r:id="rId7" imgW="203024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83" y="43149"/>
                        <a:ext cx="711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922485" y="2372298"/>
          <a:ext cx="71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9" imgW="203024" imgH="215713" progId="Equation.DSMT4">
                  <p:embed/>
                </p:oleObj>
              </mc:Choice>
              <mc:Fallback>
                <p:oleObj name="Equation" r:id="rId9" imgW="203024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485" y="2372298"/>
                        <a:ext cx="711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724400"/>
            <a:ext cx="756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divergence and curl operates  on a VECTOR FIELD .</a:t>
            </a:r>
          </a:p>
          <a:p>
            <a:endParaRPr lang="en-US" b="1" dirty="0" smtClean="0"/>
          </a:p>
          <a:p>
            <a:r>
              <a:rPr lang="en-US" b="1" dirty="0" smtClean="0"/>
              <a:t>Examples of vector fields are Velocity of fluid flow , Electric field, Magnetic field </a:t>
            </a:r>
            <a:r>
              <a:rPr lang="en-US" b="1" dirty="0" err="1" smtClean="0"/>
              <a:t>etc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8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Vector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vector </a:t>
            </a:r>
            <a:r>
              <a:rPr lang="en-US" sz="2400" dirty="0" smtClean="0"/>
              <a:t>field </a:t>
            </a:r>
            <a:r>
              <a:rPr lang="en-US" sz="2400" dirty="0"/>
              <a:t>in the plane is an assignment of a vector to every point (</a:t>
            </a:r>
            <a:r>
              <a:rPr lang="en-US" sz="2400" dirty="0" err="1" smtClean="0"/>
              <a:t>x,y</a:t>
            </a:r>
            <a:r>
              <a:rPr lang="en-US" sz="2400" dirty="0"/>
              <a:t>) in the </a:t>
            </a:r>
            <a:r>
              <a:rPr lang="en-US" sz="2400" dirty="0" smtClean="0"/>
              <a:t>plane.</a:t>
            </a:r>
          </a:p>
          <a:p>
            <a:r>
              <a:rPr lang="en-US" sz="2400" dirty="0" smtClean="0"/>
              <a:t>Algebraically </a:t>
            </a:r>
            <a:r>
              <a:rPr lang="en-US" sz="2400" dirty="0"/>
              <a:t>a vector </a:t>
            </a:r>
            <a:r>
              <a:rPr lang="en-US" sz="2400" dirty="0" smtClean="0"/>
              <a:t>field </a:t>
            </a:r>
            <a:r>
              <a:rPr lang="en-US" sz="2400" dirty="0"/>
              <a:t>is a function of (</a:t>
            </a:r>
            <a:r>
              <a:rPr lang="en-US" sz="2400" dirty="0" smtClean="0"/>
              <a:t>x, </a:t>
            </a:r>
            <a:r>
              <a:rPr lang="en-US" sz="2400" dirty="0"/>
              <a:t>y) whose value is a </a:t>
            </a:r>
            <a:r>
              <a:rPr lang="en-US" sz="2400" dirty="0" smtClean="0"/>
              <a:t>vector</a:t>
            </a:r>
          </a:p>
          <a:p>
            <a:r>
              <a:rPr lang="en-US" sz="2400" dirty="0" smtClean="0"/>
              <a:t>i.e</a:t>
            </a:r>
            <a:r>
              <a:rPr lang="en-US" sz="2400" dirty="0"/>
              <a:t>. </a:t>
            </a:r>
            <a:r>
              <a:rPr lang="en-US" sz="2400" b="1" dirty="0" smtClean="0"/>
              <a:t>F(x, </a:t>
            </a:r>
            <a:r>
              <a:rPr lang="en-US" sz="2400" b="1" dirty="0"/>
              <a:t>y) </a:t>
            </a:r>
            <a:r>
              <a:rPr lang="en-US" sz="2400" dirty="0"/>
              <a:t>is </a:t>
            </a:r>
            <a:r>
              <a:rPr lang="en-US" sz="2400" dirty="0" smtClean="0"/>
              <a:t>a vector field if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17693"/>
              </p:ext>
            </p:extLst>
          </p:nvPr>
        </p:nvGraphicFramePr>
        <p:xfrm>
          <a:off x="1066800" y="4019550"/>
          <a:ext cx="68453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1955520" imgH="266400" progId="Equation.DSMT4">
                  <p:embed/>
                </p:oleObj>
              </mc:Choice>
              <mc:Fallback>
                <p:oleObj name="Equation" r:id="rId3" imgW="1955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19550"/>
                        <a:ext cx="68453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5029200"/>
            <a:ext cx="4495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Lets see some examples……………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92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62640"/>
              </p:ext>
            </p:extLst>
          </p:nvPr>
        </p:nvGraphicFramePr>
        <p:xfrm>
          <a:off x="3336925" y="914400"/>
          <a:ext cx="20891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596641" imgH="253890" progId="Equation.DSMT4">
                  <p:embed/>
                </p:oleObj>
              </mc:Choice>
              <mc:Fallback>
                <p:oleObj name="Equation" r:id="rId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914400"/>
                        <a:ext cx="20891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743200" y="2514600"/>
            <a:ext cx="3657600" cy="350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743200" y="3429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5332" y="433171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1460" y="5257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894902" y="42672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07589" y="4255389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721989" y="4266406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572000" y="4343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65285" y="4341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864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720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6576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432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43200" y="4341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57600" y="4343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57600" y="52562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7432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0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4864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4032386" cy="40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5257800" y="1295400"/>
          <a:ext cx="31559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4" imgW="901309" imgH="266584" progId="Equation.DSMT4">
                  <p:embed/>
                </p:oleObj>
              </mc:Choice>
              <mc:Fallback>
                <p:oleObj name="Equation" r:id="rId4" imgW="90130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95400"/>
                        <a:ext cx="31559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609600" y="1295400"/>
          <a:ext cx="2978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6" imgW="850531" imgH="266584" progId="Equation.DSMT4">
                  <p:embed/>
                </p:oleObj>
              </mc:Choice>
              <mc:Fallback>
                <p:oleObj name="Equation" r:id="rId6" imgW="850531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9781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362200"/>
            <a:ext cx="4114800" cy="40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542881" y="4353498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38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4485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43434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51816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05600" y="5203634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3800" y="5203634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743200" y="1295400"/>
          <a:ext cx="3467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990170" imgH="266584" progId="Equation.DSMT4">
                  <p:embed/>
                </p:oleObj>
              </mc:Choice>
              <mc:Fallback>
                <p:oleObj name="Equation" r:id="rId3" imgW="990170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4671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514600"/>
            <a:ext cx="377755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96200" y="228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(4,0)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87817" y="4300251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2678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(4,4)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768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96200" y="3059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(0,4)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0" y="3540089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Ordinary Derivatives</a:t>
            </a:r>
          </a:p>
        </p:txBody>
      </p:sp>
      <p:pic>
        <p:nvPicPr>
          <p:cNvPr id="20482" name="Picture 2" descr="Image result for A person climbing up or down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477250" cy="47720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7315200" y="3276600"/>
            <a:ext cx="990600" cy="8382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346634" y="3429000"/>
            <a:ext cx="4876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" y="5899406"/>
            <a:ext cx="8815453" cy="441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86800" y="6858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83" y="6031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010400" y="4191000"/>
          <a:ext cx="1219200" cy="138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380835" imgH="431613" progId="Equation.DSMT4">
                  <p:embed/>
                </p:oleObj>
              </mc:Choice>
              <mc:Fallback>
                <p:oleObj name="Equation" r:id="rId4" imgW="380835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1219200" cy="138176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2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Ordinary Derivatives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482836" y="3047604"/>
            <a:ext cx="13723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35188" y="3722784"/>
            <a:ext cx="1674812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344509" y="3170105"/>
            <a:ext cx="1288973" cy="145055"/>
          </a:xfrm>
          <a:custGeom>
            <a:avLst/>
            <a:gdLst>
              <a:gd name="connsiteX0" fmla="*/ 0 w 1288973"/>
              <a:gd name="connsiteY0" fmla="*/ 145055 h 145055"/>
              <a:gd name="connsiteX1" fmla="*/ 143219 w 1288973"/>
              <a:gd name="connsiteY1" fmla="*/ 78954 h 145055"/>
              <a:gd name="connsiteX2" fmla="*/ 539826 w 1288973"/>
              <a:gd name="connsiteY2" fmla="*/ 1836 h 145055"/>
              <a:gd name="connsiteX3" fmla="*/ 1101687 w 1288973"/>
              <a:gd name="connsiteY3" fmla="*/ 89971 h 145055"/>
              <a:gd name="connsiteX4" fmla="*/ 1288973 w 1288973"/>
              <a:gd name="connsiteY4" fmla="*/ 89971 h 1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973" h="145055">
                <a:moveTo>
                  <a:pt x="0" y="145055"/>
                </a:moveTo>
                <a:cubicBezTo>
                  <a:pt x="26624" y="123939"/>
                  <a:pt x="53248" y="102824"/>
                  <a:pt x="143219" y="78954"/>
                </a:cubicBezTo>
                <a:cubicBezTo>
                  <a:pt x="233190" y="55084"/>
                  <a:pt x="380081" y="0"/>
                  <a:pt x="539826" y="1836"/>
                </a:cubicBezTo>
                <a:cubicBezTo>
                  <a:pt x="699571" y="3672"/>
                  <a:pt x="976829" y="75282"/>
                  <a:pt x="1101687" y="89971"/>
                </a:cubicBezTo>
                <a:cubicBezTo>
                  <a:pt x="1226545" y="104660"/>
                  <a:pt x="1257759" y="97315"/>
                  <a:pt x="1288973" y="89971"/>
                </a:cubicBezTo>
              </a:path>
            </a:pathLst>
          </a:cu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65133" y="297180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22387" y="373380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902436" y="3024650"/>
            <a:ext cx="13723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554788" y="3699830"/>
            <a:ext cx="1674812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4733" y="294884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41987" y="371084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6762520" y="2514600"/>
            <a:ext cx="933680" cy="990600"/>
          </a:xfrm>
          <a:custGeom>
            <a:avLst/>
            <a:gdLst>
              <a:gd name="connsiteX0" fmla="*/ 0 w 550844"/>
              <a:gd name="connsiteY0" fmla="*/ 1101687 h 1101687"/>
              <a:gd name="connsiteX1" fmla="*/ 242372 w 550844"/>
              <a:gd name="connsiteY1" fmla="*/ 991518 h 1101687"/>
              <a:gd name="connsiteX2" fmla="*/ 374574 w 550844"/>
              <a:gd name="connsiteY2" fmla="*/ 760164 h 1101687"/>
              <a:gd name="connsiteX3" fmla="*/ 451692 w 550844"/>
              <a:gd name="connsiteY3" fmla="*/ 605928 h 1101687"/>
              <a:gd name="connsiteX4" fmla="*/ 517793 w 550844"/>
              <a:gd name="connsiteY4" fmla="*/ 308472 h 1101687"/>
              <a:gd name="connsiteX5" fmla="*/ 550844 w 550844"/>
              <a:gd name="connsiteY5" fmla="*/ 0 h 11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844" h="1101687">
                <a:moveTo>
                  <a:pt x="0" y="1101687"/>
                </a:moveTo>
                <a:cubicBezTo>
                  <a:pt x="89971" y="1075063"/>
                  <a:pt x="179943" y="1048439"/>
                  <a:pt x="242372" y="991518"/>
                </a:cubicBezTo>
                <a:cubicBezTo>
                  <a:pt x="304801" y="934598"/>
                  <a:pt x="339687" y="824429"/>
                  <a:pt x="374574" y="760164"/>
                </a:cubicBezTo>
                <a:cubicBezTo>
                  <a:pt x="409461" y="695899"/>
                  <a:pt x="427822" y="681210"/>
                  <a:pt x="451692" y="605928"/>
                </a:cubicBezTo>
                <a:cubicBezTo>
                  <a:pt x="475562" y="530646"/>
                  <a:pt x="501268" y="409460"/>
                  <a:pt x="517793" y="308472"/>
                </a:cubicBezTo>
                <a:cubicBezTo>
                  <a:pt x="534318" y="207484"/>
                  <a:pt x="542581" y="103742"/>
                  <a:pt x="550844" y="0"/>
                </a:cubicBezTo>
              </a:path>
            </a:pathLst>
          </a:cu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4873"/>
              </p:ext>
            </p:extLst>
          </p:nvPr>
        </p:nvGraphicFramePr>
        <p:xfrm>
          <a:off x="20637" y="4648200"/>
          <a:ext cx="33321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" y="4648200"/>
                        <a:ext cx="3332163" cy="13811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92745"/>
              </p:ext>
            </p:extLst>
          </p:nvPr>
        </p:nvGraphicFramePr>
        <p:xfrm>
          <a:off x="4724400" y="5181600"/>
          <a:ext cx="42545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206360" imgH="393480" progId="Equation.DSMT4">
                  <p:embed/>
                </p:oleObj>
              </mc:Choice>
              <mc:Fallback>
                <p:oleObj name="Equation" r:id="rId5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81600"/>
                        <a:ext cx="4254500" cy="138430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2800" y="4743271"/>
            <a:ext cx="139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RECOLLECT</a:t>
            </a:r>
          </a:p>
          <a:p>
            <a:r>
              <a:rPr lang="en-US" sz="2000" b="1" dirty="0" smtClean="0"/>
              <a:t>(By Taylor</a:t>
            </a:r>
          </a:p>
          <a:p>
            <a:r>
              <a:rPr lang="en-US" sz="2000" b="1" dirty="0" smtClean="0"/>
              <a:t>Series) for</a:t>
            </a:r>
          </a:p>
          <a:p>
            <a:r>
              <a:rPr lang="en-US" sz="2000" b="1" dirty="0" smtClean="0"/>
              <a:t>Plane polar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0" y="3810000"/>
            <a:ext cx="2652996" cy="1216243"/>
            <a:chOff x="381000" y="-2741482"/>
            <a:chExt cx="2652996" cy="1220804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1148684"/>
                </p:ext>
              </p:extLst>
            </p:nvPr>
          </p:nvGraphicFramePr>
          <p:xfrm>
            <a:off x="381000" y="-2130277"/>
            <a:ext cx="2652996" cy="609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7" imgW="990600" imgH="228600" progId="Equation.DSMT4">
                    <p:embed/>
                  </p:oleObj>
                </mc:Choice>
                <mc:Fallback>
                  <p:oleObj name="Equation" r:id="rId7" imgW="990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-2130277"/>
                          <a:ext cx="2652996" cy="609599"/>
                        </a:xfrm>
                        <a:prstGeom prst="rect">
                          <a:avLst/>
                        </a:prstGeom>
                        <a:solidFill>
                          <a:srgbClr val="3366FF">
                            <a:alpha val="16862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438400" y="-2741482"/>
              <a:ext cx="505267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</a:rPr>
                <a:t>?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1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  <p:bldP spid="2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Derivative of a function in 3D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7" name="Picture 7" descr="E:\BTech\PH103\plt3d_surf2.png"/>
          <p:cNvPicPr>
            <a:picLocks noChangeAspect="1" noChangeArrowheads="1"/>
          </p:cNvPicPr>
          <p:nvPr/>
        </p:nvPicPr>
        <p:blipFill>
          <a:blip r:embed="rId2"/>
          <a:srcRect t="6660"/>
          <a:stretch>
            <a:fillRect/>
          </a:stretch>
        </p:blipFill>
        <p:spPr bwMode="auto">
          <a:xfrm>
            <a:off x="838200" y="990600"/>
            <a:ext cx="7319963" cy="512695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657600" y="352040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3050163" y="3757186"/>
            <a:ext cx="692909" cy="4795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3133473" y="2966157"/>
            <a:ext cx="631518" cy="5266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33600" y="5867400"/>
            <a:ext cx="5376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Derivative is directional!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Scalar Field Function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3124200" y="1295400"/>
            <a:ext cx="5455920" cy="43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313727"/>
            <a:ext cx="29851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 </a:t>
            </a:r>
            <a:r>
              <a:rPr lang="en-US" sz="2000" b="1" dirty="0"/>
              <a:t>function of </a:t>
            </a:r>
            <a:r>
              <a:rPr lang="en-US" sz="2000" b="1" dirty="0" smtClean="0"/>
              <a:t>space whose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value at each point is a </a:t>
            </a:r>
            <a:endParaRPr lang="en-US" sz="2000" b="1" dirty="0" smtClean="0"/>
          </a:p>
          <a:p>
            <a:r>
              <a:rPr lang="en-US" sz="2000" b="1" dirty="0" smtClean="0"/>
              <a:t>scalar quantity</a:t>
            </a:r>
          </a:p>
          <a:p>
            <a:endParaRPr lang="en-US" sz="2000" b="1" dirty="0"/>
          </a:p>
          <a:p>
            <a:r>
              <a:rPr lang="en-US" sz="2000" b="1" dirty="0" smtClean="0"/>
              <a:t>Example: Temperature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83022"/>
              </p:ext>
            </p:extLst>
          </p:nvPr>
        </p:nvGraphicFramePr>
        <p:xfrm>
          <a:off x="304800" y="3962400"/>
          <a:ext cx="2184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596641" imgH="203112" progId="Equation.DSMT4">
                  <p:embed/>
                </p:oleObj>
              </mc:Choice>
              <mc:Fallback>
                <p:oleObj name="Equation" r:id="rId4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2184400" cy="7429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8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 of a scalar function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57200" y="1447800"/>
          <a:ext cx="2184400" cy="74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184400" cy="74266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3124200" y="1295400"/>
            <a:ext cx="5455920" cy="43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04800" y="3810000"/>
          <a:ext cx="260191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6" imgW="710891" imgH="393529" progId="Equation.DSMT4">
                  <p:embed/>
                </p:oleObj>
              </mc:Choice>
              <mc:Fallback>
                <p:oleObj name="Equation" r:id="rId6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2601912" cy="14398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5486400"/>
            <a:ext cx="2992871" cy="584775"/>
          </a:xfrm>
          <a:prstGeom prst="rect">
            <a:avLst/>
          </a:prstGeom>
          <a:solidFill>
            <a:schemeClr val="accent3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Partial derivative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6172200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23168"/>
              </p:ext>
            </p:extLst>
          </p:nvPr>
        </p:nvGraphicFramePr>
        <p:xfrm>
          <a:off x="5091113" y="5524018"/>
          <a:ext cx="11572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8" imgW="495000" imgH="647640" progId="Equation.DSMT4">
                  <p:embed/>
                </p:oleObj>
              </mc:Choice>
              <mc:Fallback>
                <p:oleObj name="Equation" r:id="rId8" imgW="4950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5524018"/>
                        <a:ext cx="1157287" cy="1512887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6172200"/>
            <a:ext cx="18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 spherical polar</a:t>
            </a:r>
            <a:endParaRPr lang="en-US" b="1" dirty="0"/>
          </a:p>
        </p:txBody>
      </p:sp>
      <p:pic>
        <p:nvPicPr>
          <p:cNvPr id="36914" name="Picture 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90800"/>
            <a:ext cx="3267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63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 of a function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629400" y="2971800"/>
          <a:ext cx="1676400" cy="56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971800"/>
                        <a:ext cx="1676400" cy="56994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62001" y="2819400"/>
          <a:ext cx="3428999" cy="82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6" imgW="1752600" imgH="419100" progId="Equation.DSMT4">
                  <p:embed/>
                </p:oleObj>
              </mc:Choice>
              <mc:Fallback>
                <p:oleObj name="Equation" r:id="rId6" imgW="175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819400"/>
                        <a:ext cx="3428999" cy="82010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838200" y="1295400"/>
          <a:ext cx="33321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8" imgW="1040948" imgH="431613" progId="Equation.DSMT4">
                  <p:embed/>
                </p:oleObj>
              </mc:Choice>
              <mc:Fallback>
                <p:oleObj name="Equation" r:id="rId8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3332163" cy="13811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447800" y="3886200"/>
          <a:ext cx="6137276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0" imgW="3136900" imgH="457200" progId="Equation.DSMT4">
                  <p:embed/>
                </p:oleObj>
              </mc:Choice>
              <mc:Fallback>
                <p:oleObj name="Equation" r:id="rId10" imgW="313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6137276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771900" y="5113338"/>
          <a:ext cx="1639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2" imgW="837836" imgH="215806" progId="Equation.DSMT4">
                  <p:embed/>
                </p:oleObj>
              </mc:Choice>
              <mc:Fallback>
                <p:oleObj name="Equation" r:id="rId12" imgW="83783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113338"/>
                        <a:ext cx="1639888" cy="4222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625725" y="5715000"/>
          <a:ext cx="36274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4" imgW="1854200" imgH="457200" progId="Equation.DSMT4">
                  <p:embed/>
                </p:oleObj>
              </mc:Choice>
              <mc:Fallback>
                <p:oleObj name="Equation" r:id="rId14" imgW="185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5715000"/>
                        <a:ext cx="3627438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934200" y="5867400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Gradient</a:t>
            </a:r>
            <a:endParaRPr lang="en-US" sz="2800" dirty="0"/>
          </a:p>
        </p:txBody>
      </p:sp>
      <p:sp>
        <p:nvSpPr>
          <p:cNvPr id="14" name="Left Arrow 13"/>
          <p:cNvSpPr/>
          <p:nvPr/>
        </p:nvSpPr>
        <p:spPr>
          <a:xfrm>
            <a:off x="6400800" y="6008783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Gradient: Geometrical interpretation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858000" y="2912386"/>
          <a:ext cx="1295400" cy="44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912386"/>
                        <a:ext cx="1295400" cy="440414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6444868" y="1098932"/>
            <a:ext cx="2209800" cy="17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657225" y="1096963"/>
          <a:ext cx="19764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6" imgW="799753" imgH="253890" progId="Equation.DSMT4">
                  <p:embed/>
                </p:oleObj>
              </mc:Choice>
              <mc:Fallback>
                <p:oleObj name="Equation" r:id="rId6" imgW="79975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096963"/>
                        <a:ext cx="1976438" cy="6270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3540125" y="1066800"/>
          <a:ext cx="19129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8" imgW="977476" imgH="304668" progId="Equation.DSMT4">
                  <p:embed/>
                </p:oleObj>
              </mc:Choice>
              <mc:Fallback>
                <p:oleObj name="Equation" r:id="rId8" imgW="977476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1066800"/>
                        <a:ext cx="1912938" cy="5969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7475860" y="2209800"/>
          <a:ext cx="501650" cy="44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0" imgW="241091" imgH="215713" progId="Equation.DSMT4">
                  <p:embed/>
                </p:oleObj>
              </mc:Choice>
              <mc:Fallback>
                <p:oleObj name="Equation" r:id="rId10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860" y="2209800"/>
                        <a:ext cx="501650" cy="448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09600" y="3810000"/>
            <a:ext cx="8305799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The gradient       points in the direction of maximum increase of the T.</a:t>
            </a:r>
            <a:endParaRPr lang="en-US" sz="2800" dirty="0"/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2567465" y="3832850"/>
          <a:ext cx="501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2" imgW="241091" imgH="215713" progId="Equation.DSMT4">
                  <p:embed/>
                </p:oleObj>
              </mc:Choice>
              <mc:Fallback>
                <p:oleObj name="Equation" r:id="rId12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465" y="3832850"/>
                        <a:ext cx="5016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Let’s do an example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751013" y="2514600"/>
          <a:ext cx="34782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778000" imgH="457200" progId="Equation.DSMT4">
                  <p:embed/>
                </p:oleObj>
              </mc:Choice>
              <mc:Fallback>
                <p:oleObj name="Equation" r:id="rId3" imgW="177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2514600"/>
                        <a:ext cx="3478212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838200" y="1143000"/>
            <a:ext cx="5078634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Find the gradient of                        </a:t>
            </a:r>
            <a:endParaRPr lang="en-US" sz="2800" dirty="0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916493" y="1142081"/>
          <a:ext cx="1787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1091726" imgH="279279" progId="Equation.DSMT4">
                  <p:embed/>
                </p:oleObj>
              </mc:Choice>
              <mc:Fallback>
                <p:oleObj name="Equation" r:id="rId5" imgW="109172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493" y="1142081"/>
                        <a:ext cx="17872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81000" y="426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would it mean for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gradient        to vanish?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6096000" y="4365434"/>
          <a:ext cx="50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7" imgW="253890" imgH="241195" progId="Equation.DSMT4">
                  <p:embed/>
                </p:oleObj>
              </mc:Choice>
              <mc:Fallback>
                <p:oleObj name="Equation" r:id="rId7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365434"/>
                        <a:ext cx="508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447800" y="5486400"/>
            <a:ext cx="4044825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Stationary point of </a:t>
            </a:r>
            <a:r>
              <a:rPr lang="en-US" sz="2800" b="1" i="1" dirty="0" smtClean="0"/>
              <a:t>f(</a:t>
            </a:r>
            <a:r>
              <a:rPr lang="en-US" sz="2800" b="1" i="1" dirty="0" err="1" smtClean="0"/>
              <a:t>x,y,z</a:t>
            </a:r>
            <a:r>
              <a:rPr lang="en-US" sz="2800" b="1" i="1" dirty="0" smtClean="0"/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955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232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Ordinary Derivatives</vt:lpstr>
      <vt:lpstr>Ordinary Derivatives</vt:lpstr>
      <vt:lpstr>Derivative of a function in 3D</vt:lpstr>
      <vt:lpstr>Scalar Field Function </vt:lpstr>
      <vt:lpstr>Gradient of a scalar function</vt:lpstr>
      <vt:lpstr>Gradient of a function</vt:lpstr>
      <vt:lpstr>Gradient: Geometrical interpretation</vt:lpstr>
      <vt:lpstr>Let’s do an example</vt:lpstr>
      <vt:lpstr>Vector operator (The del operator)</vt:lpstr>
      <vt:lpstr>Vector Field</vt:lpstr>
      <vt:lpstr>Vector Field</vt:lpstr>
      <vt:lpstr>Vector Field</vt:lpstr>
      <vt:lpstr>Vector Field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2</cp:revision>
  <dcterms:created xsi:type="dcterms:W3CDTF">2019-08-20T12:51:58Z</dcterms:created>
  <dcterms:modified xsi:type="dcterms:W3CDTF">2019-08-20T12:54:47Z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