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E46-C989-4387-A17D-FC2773C41C0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gif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How do we understand the motion?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4578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152400" y="2679700"/>
            <a:ext cx="1984866" cy="141922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16000" y="3225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5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67483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59259E-6 L 0.67222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hypothesis</a:t>
            </a:r>
            <a:b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1. Electron beam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hypothesis</a:t>
            </a:r>
            <a:endParaRPr lang="en-US" dirty="0"/>
          </a:p>
        </p:txBody>
      </p:sp>
      <p:pic>
        <p:nvPicPr>
          <p:cNvPr id="24579" name="Picture 3" descr="C:\Users\iitp\Downloads\Dr Quantum - Double Slit Experiment 2m15s - 2m21s (DfPeprQ7oGc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Confirmation of De Broglie hypothesis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pic>
        <p:nvPicPr>
          <p:cNvPr id="25602" name="Picture 2" descr="https://upload.wikimedia.org/wikipedia/commons/thumb/c/cd/Double-slit.svg/1920px-Double-sli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905000"/>
            <a:ext cx="8486775" cy="404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hypothesis</a:t>
            </a:r>
            <a:b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Davisson </a:t>
            </a:r>
            <a:r>
              <a:rPr lang="en-US" b="1" dirty="0" err="1" smtClean="0">
                <a:solidFill>
                  <a:srgbClr val="0070C0"/>
                </a:solidFill>
                <a:latin typeface="Perpetua" pitchFamily="18" charset="0"/>
              </a:rPr>
              <a:t>Germer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does this wave nature of particle effect the measurements of position and momentum?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733800"/>
            <a:ext cx="6163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UNCERTAINITY PRINCIPLE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Lets look at moving electron</a:t>
            </a:r>
            <a:br>
              <a:rPr lang="en-US" b="1" dirty="0" smtClean="0"/>
            </a:br>
            <a:r>
              <a:rPr lang="en-US" b="1" dirty="0" smtClean="0"/>
              <a:t>a quantum particle </a:t>
            </a:r>
            <a:endParaRPr lang="en-US" b="1" dirty="0"/>
          </a:p>
        </p:txBody>
      </p:sp>
      <p:pic>
        <p:nvPicPr>
          <p:cNvPr id="4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2743200" y="2209800"/>
            <a:ext cx="1984866" cy="141922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743200" y="36576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3962400"/>
            <a:ext cx="572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x:  large, means measurement of position is not accurate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Measurement of </a:t>
            </a:r>
            <a:r>
              <a:rPr lang="en-US" sz="2400" b="1" dirty="0" smtClean="0">
                <a:sym typeface="Symbol"/>
              </a:rPr>
              <a:t> will be more precise, which means momentum p would be more accurate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77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Lets look at a localized electron</a:t>
            </a:r>
            <a:br>
              <a:rPr lang="en-US" b="1" dirty="0" smtClean="0"/>
            </a:br>
            <a:r>
              <a:rPr lang="en-US" b="1" dirty="0" smtClean="0"/>
              <a:t>a quantum particle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962400"/>
            <a:ext cx="53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x:  small, means measurement of position is accurate</a:t>
            </a:r>
            <a:endParaRPr lang="en-US" b="1" dirty="0"/>
          </a:p>
        </p:txBody>
      </p:sp>
      <p:pic>
        <p:nvPicPr>
          <p:cNvPr id="66562" name="Picture 2" descr=" "/>
          <p:cNvPicPr>
            <a:picLocks noChangeAspect="1" noChangeArrowheads="1"/>
          </p:cNvPicPr>
          <p:nvPr/>
        </p:nvPicPr>
        <p:blipFill>
          <a:blip r:embed="rId3"/>
          <a:srcRect l="52933" t="3012" r="5293" b="60241"/>
          <a:stretch>
            <a:fillRect/>
          </a:stretch>
        </p:blipFill>
        <p:spPr bwMode="auto">
          <a:xfrm>
            <a:off x="2590800" y="1752600"/>
            <a:ext cx="2895769" cy="223832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463798" y="3746726"/>
            <a:ext cx="3810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953000"/>
            <a:ext cx="891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 and momentum of a particle can not be determined simultaneously and accurately</a:t>
            </a:r>
            <a:endParaRPr lang="en-US" b="1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505200" y="5410200"/>
          <a:ext cx="2057400" cy="115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057400" cy="115431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4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 these experiments confirm dual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nature of sub atomic particles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and light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083314"/>
            <a:ext cx="5699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What is “Quantum” here?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792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Classical or Newtonian Mechanics could not explain all these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0756" y="3962400"/>
            <a:ext cx="569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field called Quantum Physics emerged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2973" y="2362200"/>
            <a:ext cx="646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Light as PHOTON and electron as MATTER WAVES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2115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Discrete  entity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697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Photon picture of light defines energy as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quantized entity: E = h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</a:rPr>
              <a:t>ν</a:t>
            </a:r>
            <a:endParaRPr lang="en-US" sz="2400" b="1" dirty="0" smtClean="0">
              <a:solidFill>
                <a:srgbClr val="0070C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libri"/>
              </a:rPr>
              <a:t>Quantum Nature of Light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100935"/>
            <a:ext cx="803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 experiments showed energy of matter is also quantized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r>
              <a:rPr lang="en-US" b="1" dirty="0" smtClean="0"/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Quantum Physics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\includegraphics[scale=1.0]{electron_double_slit.eps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3877640" cy="3886200"/>
          </a:xfrm>
          <a:prstGeom prst="rect">
            <a:avLst/>
          </a:prstGeom>
          <a:noFill/>
        </p:spPr>
      </p:pic>
      <p:pic>
        <p:nvPicPr>
          <p:cNvPr id="5" name="Picture 2" descr="Image result for Quantum Phys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4268932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0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thought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Throwing a ball</a:t>
            </a:r>
            <a:endParaRPr lang="en-US" b="1" dirty="0"/>
          </a:p>
        </p:txBody>
      </p:sp>
      <p:sp>
        <p:nvSpPr>
          <p:cNvPr id="5" name="AutoShape 4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C:\Users\iitp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32192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can throw ball</a:t>
            </a:r>
          </a:p>
          <a:p>
            <a:r>
              <a:rPr lang="en-US" b="1" dirty="0" smtClean="0"/>
              <a:t>to any height</a:t>
            </a:r>
          </a:p>
          <a:p>
            <a:endParaRPr lang="en-US" b="1" dirty="0"/>
          </a:p>
          <a:p>
            <a:r>
              <a:rPr lang="en-US" b="1" dirty="0" smtClean="0"/>
              <a:t>K.E is converted to P.E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5410200"/>
            <a:ext cx="4495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Classical Experiment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9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Quantum nature of energy of matter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Shining light to a matter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752600" y="3505200"/>
            <a:ext cx="37338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486400" y="2514600"/>
            <a:ext cx="14478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486400" y="3352800"/>
            <a:ext cx="1447800" cy="990600"/>
          </a:xfrm>
          <a:prstGeom prst="can">
            <a:avLst>
              <a:gd name="adj" fmla="val 192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3429000"/>
            <a:ext cx="1814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Only </a:t>
            </a:r>
          </a:p>
          <a:p>
            <a:r>
              <a:rPr lang="en-US" b="1" dirty="0" smtClean="0"/>
              <a:t>Discrete Energies</a:t>
            </a:r>
          </a:p>
          <a:p>
            <a:r>
              <a:rPr lang="en-US" b="1" dirty="0" smtClean="0"/>
              <a:t>are absorbed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29400" y="4114800"/>
            <a:ext cx="9906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5791200"/>
            <a:ext cx="477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Something Quantum inside Matter?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7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Inside?</a:t>
            </a:r>
            <a:endParaRPr lang="en-US" b="1" dirty="0"/>
          </a:p>
        </p:txBody>
      </p:sp>
      <p:sp>
        <p:nvSpPr>
          <p:cNvPr id="4" name="Can 3"/>
          <p:cNvSpPr/>
          <p:nvPr/>
        </p:nvSpPr>
        <p:spPr>
          <a:xfrm>
            <a:off x="4267200" y="2463800"/>
            <a:ext cx="2717800" cy="2971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267200" y="3937000"/>
            <a:ext cx="2717800" cy="1473200"/>
          </a:xfrm>
          <a:prstGeom prst="can">
            <a:avLst>
              <a:gd name="adj" fmla="val 192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62600" y="51054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86400" y="45720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4914900"/>
            <a:ext cx="228600" cy="266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28800" y="4648200"/>
            <a:ext cx="37338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3937000"/>
            <a:ext cx="1713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Matter</a:t>
            </a:r>
          </a:p>
          <a:p>
            <a:r>
              <a:rPr lang="en-US" sz="2800" b="1" dirty="0" smtClean="0"/>
              <a:t>is</a:t>
            </a:r>
          </a:p>
          <a:p>
            <a:r>
              <a:rPr lang="en-US" sz="2800" b="1" dirty="0" smtClean="0"/>
              <a:t>Quantized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5791200"/>
            <a:ext cx="63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P.E. of atom is increased for a selective frequency by absorption 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6160532"/>
            <a:ext cx="5334000" cy="545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RECOLLECT HARMONIC OSCILLATOR: RESONANT FREQUENCY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88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-0.06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457200"/>
            <a:ext cx="563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Quantum Physics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Historical Overview: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Particle nature of Light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Wave nature of Particle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De Broglie hypothesis and its experimental proof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Uncertainty principle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Quantum nature of energy in light and matter</a:t>
            </a: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 smtClean="0">
                <a:solidFill>
                  <a:srgbClr val="0070C0"/>
                </a:solidFill>
                <a:latin typeface="Perpetua" pitchFamily="18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Century!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39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Particle nature of light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Photoelectric Effect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Image result for Photoelectric effect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532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The Black-Body Radiation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3375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Spectrum of sun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0090" y="2515808"/>
            <a:ext cx="478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Perpetua" pitchFamily="18" charset="0"/>
              </a:rPr>
              <a:t>Ultraviolet Catastrophe</a:t>
            </a:r>
            <a:endParaRPr lang="en-US" sz="36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276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Perpetua" pitchFamily="18" charset="0"/>
              </a:rPr>
              <a:t>Corrected by Planck’s Radiation Formula</a:t>
            </a:r>
            <a:endParaRPr lang="en-US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619582"/>
            <a:ext cx="392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Perpetua" pitchFamily="18" charset="0"/>
              </a:rPr>
              <a:t>Compton Effect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4955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 smtClean="0">
                <a:solidFill>
                  <a:srgbClr val="0070C0"/>
                </a:solidFill>
                <a:latin typeface="Perpetua" pitchFamily="18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Century!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74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Perpetua" pitchFamily="18" charset="0"/>
              </a:rPr>
              <a:t>Wave nature of particle</a:t>
            </a:r>
            <a:endParaRPr lang="en-US" sz="4400" b="1" dirty="0">
              <a:solidFill>
                <a:srgbClr val="0070C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De Broglie hypothesis</a:t>
            </a:r>
            <a:endParaRPr lang="en-US" b="1" dirty="0">
              <a:latin typeface="Perpetua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98364"/>
              </p:ext>
            </p:extLst>
          </p:nvPr>
        </p:nvGraphicFramePr>
        <p:xfrm>
          <a:off x="3829050" y="1295400"/>
          <a:ext cx="15843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3" imgW="520700" imgH="419100" progId="Equation.DSMT4">
                  <p:embed/>
                </p:oleObj>
              </mc:Choice>
              <mc:Fallback>
                <p:oleObj name="Equation" r:id="rId3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295400"/>
                        <a:ext cx="1584325" cy="1268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28899"/>
            <a:ext cx="2095500" cy="20955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8924" y="3124200"/>
            <a:ext cx="255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Velocity 5m/s</a:t>
            </a:r>
          </a:p>
          <a:p>
            <a:r>
              <a:rPr lang="en-US" sz="3600" dirty="0" smtClean="0">
                <a:latin typeface="Perpetua" pitchFamily="18" charset="0"/>
              </a:rPr>
              <a:t>Mass=70 kg</a:t>
            </a:r>
            <a:endParaRPr lang="en-US" sz="36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0889" y="4724400"/>
            <a:ext cx="43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Find the De-</a:t>
            </a:r>
            <a:r>
              <a:rPr lang="en-US" sz="2400" b="1" dirty="0" err="1" smtClean="0">
                <a:latin typeface="Perpetua" pitchFamily="18" charset="0"/>
              </a:rPr>
              <a:t>broglie</a:t>
            </a:r>
            <a:r>
              <a:rPr lang="en-US" sz="2400" b="1" dirty="0" smtClean="0">
                <a:latin typeface="Perpetua" pitchFamily="18" charset="0"/>
              </a:rPr>
              <a:t> wavelength!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62000" y="5486400"/>
          <a:ext cx="3322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6" imgW="1091726" imgH="203112" progId="Equation.DSMT4">
                  <p:embed/>
                </p:oleObj>
              </mc:Choice>
              <mc:Fallback>
                <p:oleObj name="Equation" r:id="rId6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33226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105400" y="5486400"/>
          <a:ext cx="32464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8" imgW="1066337" imgH="203112" progId="Equation.DSMT4">
                  <p:embed/>
                </p:oleObj>
              </mc:Choice>
              <mc:Fallback>
                <p:oleObj name="Equation" r:id="rId8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32464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6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7709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De Broglie hypothesis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676400"/>
            <a:ext cx="3727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Velocity 5m/s</a:t>
            </a:r>
          </a:p>
          <a:p>
            <a:r>
              <a:rPr lang="en-US" sz="3600" b="1" dirty="0" smtClean="0">
                <a:latin typeface="Perpetua" pitchFamily="18" charset="0"/>
              </a:rPr>
              <a:t>Mass=9.1X10</a:t>
            </a:r>
            <a:r>
              <a:rPr lang="en-US" sz="3600" b="1" baseline="30000" dirty="0" smtClean="0">
                <a:latin typeface="Perpetua" pitchFamily="18" charset="0"/>
              </a:rPr>
              <a:t>-31</a:t>
            </a:r>
            <a:r>
              <a:rPr lang="en-US" sz="3600" b="1" dirty="0" smtClean="0">
                <a:latin typeface="Perpetua" pitchFamily="18" charset="0"/>
              </a:rPr>
              <a:t> kg</a:t>
            </a:r>
            <a:endParaRPr lang="en-US" sz="36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0889" y="4724400"/>
            <a:ext cx="43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Find the De-</a:t>
            </a:r>
            <a:r>
              <a:rPr lang="en-US" sz="2400" b="1" dirty="0" err="1" smtClean="0">
                <a:latin typeface="Perpetua" pitchFamily="18" charset="0"/>
              </a:rPr>
              <a:t>broglie</a:t>
            </a:r>
            <a:r>
              <a:rPr lang="en-US" sz="2400" b="1" dirty="0" smtClean="0">
                <a:latin typeface="Perpetua" pitchFamily="18" charset="0"/>
              </a:rPr>
              <a:t> wavelength!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62000" y="5486400"/>
          <a:ext cx="3322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091726" imgH="203112" progId="Equation.DSMT4">
                  <p:embed/>
                </p:oleObj>
              </mc:Choice>
              <mc:Fallback>
                <p:oleObj name="Equation" r:id="rId3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33226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375275" y="5524500"/>
          <a:ext cx="27051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888614" imgH="177723" progId="Equation.DSMT4">
                  <p:embed/>
                </p:oleObj>
              </mc:Choice>
              <mc:Fallback>
                <p:oleObj name="Equation" r:id="rId5" imgW="8886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524500"/>
                        <a:ext cx="2705100" cy="5381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914400" y="3429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1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359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Perpetua</vt:lpstr>
      <vt:lpstr>Symbol</vt:lpstr>
      <vt:lpstr>Office Theme</vt:lpstr>
      <vt:lpstr>Equation</vt:lpstr>
      <vt:lpstr>PowerPoint Presentation</vt:lpstr>
      <vt:lpstr>Chapter 6 Quantum Physics</vt:lpstr>
      <vt:lpstr>Quantum Physics</vt:lpstr>
      <vt:lpstr>Few surprises/Contradictions in the beginning of 19th Century!</vt:lpstr>
      <vt:lpstr>Photoelectric Effect</vt:lpstr>
      <vt:lpstr> The Black-Body Radiation</vt:lpstr>
      <vt:lpstr>Few surprises/Contradictions in the beginning of 19th Century!</vt:lpstr>
      <vt:lpstr>De Broglie hypothesis</vt:lpstr>
      <vt:lpstr>De Broglie hypothesis</vt:lpstr>
      <vt:lpstr>How do we understand the motion?</vt:lpstr>
      <vt:lpstr>Confirmation of De Broglie hypothesis 1. Electron beam Interference</vt:lpstr>
      <vt:lpstr>Confirmation of De Broglie hypothesis</vt:lpstr>
      <vt:lpstr>Confirmation of De Broglie hypothesis</vt:lpstr>
      <vt:lpstr>Confirmation of De Broglie hypothesis Davisson Germer Experiment</vt:lpstr>
      <vt:lpstr>How does this wave nature of particle effect the measurements of position and momentum?</vt:lpstr>
      <vt:lpstr>Lets look at moving electron a quantum particle </vt:lpstr>
      <vt:lpstr>Lets look at a localized electron a quantum particle </vt:lpstr>
      <vt:lpstr>All these experiments confirm dual nature of sub atomic particles and light</vt:lpstr>
      <vt:lpstr>Quantum</vt:lpstr>
      <vt:lpstr>A thought experiment</vt:lpstr>
      <vt:lpstr>Quantum nature of energy of matter</vt:lpstr>
      <vt:lpstr>Shining light to a matter</vt:lpstr>
      <vt:lpstr>What happens Inside?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8</cp:revision>
  <dcterms:created xsi:type="dcterms:W3CDTF">2019-11-14T15:12:02Z</dcterms:created>
  <dcterms:modified xsi:type="dcterms:W3CDTF">2022-02-15T06:53:10Z</dcterms:modified>
</cp:coreProperties>
</file>