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5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5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4ED2-E8D1-4791-A2E4-BE251A16E7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3.png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gif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13.gi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5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gi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Quantum Physics- A final touch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4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" y="1524000"/>
            <a:ext cx="81547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3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(c) Plot the energy diagram.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672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Related image"/>
          <p:cNvPicPr>
            <a:picLocks noChangeAspect="1" noChangeArrowheads="1"/>
          </p:cNvPicPr>
          <p:nvPr/>
        </p:nvPicPr>
        <p:blipFill>
          <a:blip r:embed="rId3"/>
          <a:srcRect l="54219" t="21239" b="6372"/>
          <a:stretch>
            <a:fillRect/>
          </a:stretch>
        </p:blipFill>
        <p:spPr bwMode="auto">
          <a:xfrm>
            <a:off x="1066800" y="762000"/>
            <a:ext cx="4428027" cy="5257800"/>
          </a:xfrm>
          <a:prstGeom prst="rect">
            <a:avLst/>
          </a:prstGeom>
          <a:noFill/>
        </p:spPr>
      </p:pic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5029200" y="2743200"/>
          <a:ext cx="336690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812447" imgH="418918" progId="Equation.DSMT4">
                  <p:embed/>
                </p:oleObj>
              </mc:Choice>
              <mc:Fallback>
                <p:oleObj name="Equation" r:id="rId4" imgW="8124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3366906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2743200"/>
            <a:ext cx="381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700314" y="3200400"/>
          <a:ext cx="838200" cy="8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393529" imgH="418918" progId="Equation.DSMT4">
                  <p:embed/>
                </p:oleObj>
              </mc:Choice>
              <mc:Fallback>
                <p:oleObj name="Equation" r:id="rId6" imgW="39352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14" y="3200400"/>
                        <a:ext cx="838200" cy="86239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41516"/>
            <a:ext cx="383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Perpetua" pitchFamily="18" charset="0"/>
              </a:rPr>
              <a:t>Quantized energy levels</a:t>
            </a:r>
            <a:endParaRPr lang="en-US" sz="2800" b="1" u="sng" dirty="0">
              <a:latin typeface="Perpetua" pitchFamily="18" charset="0"/>
            </a:endParaRPr>
          </a:p>
        </p:txBody>
      </p:sp>
      <p:pic>
        <p:nvPicPr>
          <p:cNvPr id="7" name="Picture 6" descr="Image result for Bulb cartoon"/>
          <p:cNvPicPr>
            <a:picLocks noChangeAspect="1" noChangeArrowheads="1"/>
          </p:cNvPicPr>
          <p:nvPr/>
        </p:nvPicPr>
        <p:blipFill>
          <a:blip r:embed="rId8" cstate="print"/>
          <a:srcRect b="8000"/>
          <a:stretch>
            <a:fillRect/>
          </a:stretch>
        </p:blipFill>
        <p:spPr bwMode="auto">
          <a:xfrm>
            <a:off x="7624280" y="47244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7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432050" y="228600"/>
          <a:ext cx="4403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574800" imgH="508000" progId="Equation.DSMT4">
                  <p:embed/>
                </p:oleObj>
              </mc:Choice>
              <mc:Fallback>
                <p:oleObj name="Equation" r:id="rId3" imgW="1574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28600"/>
                        <a:ext cx="4403725" cy="1371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90102" y="2133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02" y="2133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952302" y="2514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254500" y="1905000"/>
          <a:ext cx="26273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939392" imgH="444307" progId="Equation.DSMT4">
                  <p:embed/>
                </p:oleObj>
              </mc:Choice>
              <mc:Fallback>
                <p:oleObj name="Equation" r:id="rId7" imgW="939392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905000"/>
                        <a:ext cx="2627313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67102" y="2362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n=1,2,3,….</a:t>
            </a:r>
            <a:endParaRPr lang="en-US" dirty="0"/>
          </a:p>
        </p:txBody>
      </p:sp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2667000" y="33528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295400" imgH="431800" progId="Equation.DSMT4">
                  <p:embed/>
                </p:oleObj>
              </mc:Choice>
              <mc:Fallback>
                <p:oleObj name="Equation" r:id="rId9" imgW="129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0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(d) Plot the </a:t>
            </a:r>
            <a:r>
              <a:rPr lang="en-US" sz="4800" b="1" dirty="0" err="1" smtClean="0">
                <a:latin typeface="Perpetua" pitchFamily="18" charset="0"/>
              </a:rPr>
              <a:t>wavefunction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15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6195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648200" y="27432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432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2590800"/>
            <a:ext cx="3886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886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(e) Normalize and Plot the probability density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75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Perpetua" pitchFamily="18" charset="0"/>
              </a:rPr>
              <a:t>Normalize the </a:t>
            </a:r>
            <a:r>
              <a:rPr lang="en-US" sz="3200" b="1" i="1" u="sng" dirty="0" smtClean="0">
                <a:latin typeface="Perpetua" pitchFamily="18" charset="0"/>
                <a:sym typeface="Symbol"/>
              </a:rPr>
              <a:t>(x)</a:t>
            </a:r>
            <a:r>
              <a:rPr lang="en-US" sz="3200" b="1" i="1" u="sng" dirty="0" smtClean="0">
                <a:latin typeface="Perpetua" pitchFamily="18" charset="0"/>
              </a:rPr>
              <a:t> </a:t>
            </a:r>
            <a:endParaRPr lang="en-US" sz="3200" b="1" u="sng" dirty="0">
              <a:latin typeface="Perpetua" pitchFamily="18" charset="0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0" y="10668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4924425" y="1143000"/>
          <a:ext cx="30273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180588" imgH="482391" progId="Equation.DSMT4">
                  <p:embed/>
                </p:oleObj>
              </mc:Choice>
              <mc:Fallback>
                <p:oleObj name="Equation" r:id="rId5" imgW="1180588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143000"/>
                        <a:ext cx="3027363" cy="1217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7"/>
          <a:srcRect l="9948"/>
          <a:stretch>
            <a:fillRect/>
          </a:stretch>
        </p:blipFill>
        <p:spPr bwMode="auto">
          <a:xfrm>
            <a:off x="600919" y="4038600"/>
            <a:ext cx="5439290" cy="142398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590800"/>
            <a:ext cx="3384233" cy="1295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2565400" y="5659438"/>
          <a:ext cx="39782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5659438"/>
                        <a:ext cx="3978275" cy="12334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90917" y="2881086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183167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31601"/>
              </p:ext>
            </p:extLst>
          </p:nvPr>
        </p:nvGraphicFramePr>
        <p:xfrm>
          <a:off x="7008813" y="4191000"/>
          <a:ext cx="15255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545863" imgH="444307" progId="Equation.DSMT4">
                  <p:embed/>
                </p:oleObj>
              </mc:Choice>
              <mc:Fallback>
                <p:oleObj name="Equation" r:id="rId11" imgW="54586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191000"/>
                        <a:ext cx="1525587" cy="1196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9372" y="2942772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4958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3048000" cy="54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4267200" y="2514600"/>
          <a:ext cx="41560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41560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2362200"/>
            <a:ext cx="358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358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1143000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0"/>
            <a:ext cx="555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Perpetua" pitchFamily="18" charset="0"/>
              </a:rPr>
              <a:t>Expectation value of position</a:t>
            </a:r>
            <a:endParaRPr lang="en-US" sz="4000" dirty="0">
              <a:latin typeface="Perpetua" pitchFamily="18" charset="0"/>
            </a:endParaRPr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533400" y="3657600"/>
          <a:ext cx="328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346200" imgH="279400" progId="Equation.DSMT4">
                  <p:embed/>
                </p:oleObj>
              </mc:Choice>
              <mc:Fallback>
                <p:oleObj name="Equation" r:id="rId4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3289300" cy="673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4419600" y="3505200"/>
          <a:ext cx="4152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05200"/>
                        <a:ext cx="415290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t="63360"/>
          <a:stretch>
            <a:fillRect/>
          </a:stretch>
        </p:blipFill>
        <p:spPr bwMode="auto">
          <a:xfrm>
            <a:off x="5105400" y="990600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62400" y="5029200"/>
          <a:ext cx="12398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29200"/>
                        <a:ext cx="1239837" cy="947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1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2000" y="1143000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0"/>
            <a:ext cx="623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Perpetua" pitchFamily="18" charset="0"/>
              </a:rPr>
              <a:t>Expectation value of momentum</a:t>
            </a:r>
            <a:endParaRPr lang="en-US" sz="4000" dirty="0">
              <a:latin typeface="Perpetu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t="63360"/>
          <a:stretch>
            <a:fillRect/>
          </a:stretch>
        </p:blipFill>
        <p:spPr bwMode="auto">
          <a:xfrm>
            <a:off x="5105400" y="990600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92563" y="5197475"/>
          <a:ext cx="11779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5197475"/>
                        <a:ext cx="1177925" cy="6111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304800" y="3733800"/>
          <a:ext cx="330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302000" cy="774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4419600" y="3429000"/>
          <a:ext cx="39751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3975100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200" y="6019800"/>
            <a:ext cx="211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Guess why?</a:t>
            </a:r>
            <a:endParaRPr lang="en-US" sz="36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19400" y="6572250"/>
            <a:ext cx="3733800" cy="1333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0400" y="2765234"/>
            <a:ext cx="1600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38 LECTURES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10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 in a box</a:t>
            </a:r>
            <a:endParaRPr lang="en-US" b="1" dirty="0"/>
          </a:p>
        </p:txBody>
      </p:sp>
      <p:pic>
        <p:nvPicPr>
          <p:cNvPr id="204802" name="Picture 2" descr="C:\Users\iitp\Downloads\Quantization_in_a_box_H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43124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Quantum Tunneling 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609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43434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209800" y="3429000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125788" y="251460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877594" y="3428206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830" y="42962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866900" y="2324100"/>
            <a:ext cx="4191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89619" y="1543706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Total Energy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2142" y="44413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4495800"/>
            <a:ext cx="140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Position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2" name="Picture 2" descr="de Broglie Wave"/>
          <p:cNvPicPr>
            <a:picLocks noChangeAspect="1" noChangeArrowheads="1"/>
          </p:cNvPicPr>
          <p:nvPr/>
        </p:nvPicPr>
        <p:blipFill>
          <a:blip r:embed="rId3"/>
          <a:srcRect l="30577" r="3058"/>
          <a:stretch>
            <a:fillRect/>
          </a:stretch>
        </p:blipFill>
        <p:spPr bwMode="auto">
          <a:xfrm>
            <a:off x="605934" y="838200"/>
            <a:ext cx="1984866" cy="141922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469534" y="1384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25073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Case 1: E&gt;U</a:t>
            </a:r>
            <a:endParaRPr lang="en-US" sz="4800" b="1" dirty="0">
              <a:latin typeface="Perpetua" pitchFamily="18" charset="0"/>
            </a:endParaRP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048000" y="4953000"/>
          <a:ext cx="3895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727200" imgH="419100" progId="Equation.DSMT4">
                  <p:embed/>
                </p:oleObj>
              </mc:Choice>
              <mc:Fallback>
                <p:oleObj name="Equation" r:id="rId4" imgW="172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3895725" cy="9112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47800" y="34290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02620" y="3429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34290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914400" y="6019800"/>
          <a:ext cx="4070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625600" imgH="279400" progId="Equation.DSMT4">
                  <p:embed/>
                </p:oleObj>
              </mc:Choice>
              <mc:Fallback>
                <p:oleObj name="Equation" r:id="rId6" imgW="162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19800"/>
                        <a:ext cx="4070350" cy="676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6477000" y="5964238"/>
          <a:ext cx="22780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64238"/>
                        <a:ext cx="2278062" cy="893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1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67483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59259E-6 L 0.67222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43434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209800" y="3429000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125788" y="251460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877594" y="3428206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830" y="42962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866900" y="2324100"/>
            <a:ext cx="4191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89619" y="1543706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Total Energy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2142" y="44413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4495800"/>
            <a:ext cx="140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Position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2" name="Picture 2" descr="de Broglie Wave"/>
          <p:cNvPicPr>
            <a:picLocks noChangeAspect="1" noChangeArrowheads="1"/>
          </p:cNvPicPr>
          <p:nvPr/>
        </p:nvPicPr>
        <p:blipFill>
          <a:blip r:embed="rId3"/>
          <a:srcRect l="30577" r="3058"/>
          <a:stretch>
            <a:fillRect/>
          </a:stretch>
        </p:blipFill>
        <p:spPr bwMode="auto">
          <a:xfrm>
            <a:off x="605934" y="2619374"/>
            <a:ext cx="1984866" cy="141922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469534" y="316547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25073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Case 2: E&lt;U</a:t>
            </a:r>
            <a:endParaRPr lang="en-US" sz="4800" b="1" dirty="0">
              <a:latin typeface="Perpetua" pitchFamily="18" charset="0"/>
            </a:endParaRP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048000" y="4953000"/>
          <a:ext cx="3895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727200" imgH="419100" progId="Equation.DSMT4">
                  <p:embed/>
                </p:oleObj>
              </mc:Choice>
              <mc:Fallback>
                <p:oleObj name="Equation" r:id="rId4" imgW="172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3895725" cy="9112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47800" y="34290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02620" y="3429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34290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977900" y="6019800"/>
          <a:ext cx="3943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574800" imgH="279400" progId="Equation.DSMT4">
                  <p:embed/>
                </p:oleObj>
              </mc:Choice>
              <mc:Fallback>
                <p:oleObj name="Equation" r:id="rId6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6019800"/>
                        <a:ext cx="3943350" cy="676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6477000" y="5964238"/>
          <a:ext cx="22780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64238"/>
                        <a:ext cx="2278062" cy="893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>
            <a:off x="3810000" y="6019800"/>
            <a:ext cx="762000" cy="76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29718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209800" y="2057400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125788" y="114300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877594" y="2056606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830" y="29246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181894" y="1638300"/>
            <a:ext cx="28201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3419" y="1661219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Total Energy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2142" y="30697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3124200"/>
            <a:ext cx="140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Position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2" name="Picture 2" descr="de Broglie Wave"/>
          <p:cNvPicPr>
            <a:picLocks noChangeAspect="1" noChangeArrowheads="1"/>
          </p:cNvPicPr>
          <p:nvPr/>
        </p:nvPicPr>
        <p:blipFill>
          <a:blip r:embed="rId2"/>
          <a:srcRect l="30577" r="3058"/>
          <a:stretch>
            <a:fillRect/>
          </a:stretch>
        </p:blipFill>
        <p:spPr bwMode="auto">
          <a:xfrm>
            <a:off x="605934" y="1247774"/>
            <a:ext cx="1984866" cy="141922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469534" y="179387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11357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Case 2: E&lt;U</a:t>
            </a:r>
            <a:endParaRPr lang="en-US" sz="4800" b="1" dirty="0">
              <a:latin typeface="Perpet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20574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02620" y="2057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2057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81400"/>
            <a:ext cx="57721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364999" y="3505200"/>
            <a:ext cx="4779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Perpetua" pitchFamily="18" charset="0"/>
              </a:rPr>
              <a:t>Effect of Tunneling!</a:t>
            </a:r>
            <a:endParaRPr lang="en-US" sz="4400" b="1" u="sng" dirty="0">
              <a:latin typeface="Perpetua" pitchFamily="18" charset="0"/>
            </a:endParaRPr>
          </a:p>
        </p:txBody>
      </p:sp>
      <p:pic>
        <p:nvPicPr>
          <p:cNvPr id="32" name="Picture 31" descr="Image result for Bulb cartoon"/>
          <p:cNvPicPr>
            <a:picLocks noChangeAspect="1" noChangeArrowheads="1"/>
          </p:cNvPicPr>
          <p:nvPr/>
        </p:nvPicPr>
        <p:blipFill>
          <a:blip r:embed="rId4" cstate="print"/>
          <a:srcRect b="8000"/>
          <a:stretch>
            <a:fillRect/>
          </a:stretch>
        </p:blipFill>
        <p:spPr bwMode="auto">
          <a:xfrm>
            <a:off x="7467600" y="45720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1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578E-6 L 0.69757 0.005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8092E-6 L 0.6908 0.0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Quantum Tunneling 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 Tunneling</a:t>
            </a:r>
            <a:endParaRPr lang="en-US" b="1" dirty="0"/>
          </a:p>
        </p:txBody>
      </p:sp>
      <p:pic>
        <p:nvPicPr>
          <p:cNvPr id="205826" name="Picture 2" descr="C:\Users\iitp\Downloads\What_is_Quantum_Tunneling,_Exactl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143124"/>
            <a:ext cx="675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Perpetua" pitchFamily="18" charset="0"/>
              </a:rPr>
              <a:t>Kronig</a:t>
            </a:r>
            <a:r>
              <a:rPr lang="en-US" b="1" u="sng" dirty="0" smtClean="0">
                <a:latin typeface="Perpetua" pitchFamily="18" charset="0"/>
              </a:rPr>
              <a:t>-Penny Model</a:t>
            </a:r>
            <a:endParaRPr lang="en-US" b="1" u="sng" dirty="0">
              <a:latin typeface="Perpetua" pitchFamily="18" charset="0"/>
            </a:endParaRPr>
          </a:p>
        </p:txBody>
      </p:sp>
      <p:pic>
        <p:nvPicPr>
          <p:cNvPr id="205826" name="Picture 2" descr="https://lampx.tugraz.at/~hadley/ss1/KronigPenney/potenti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898336" cy="205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018" y="5105400"/>
            <a:ext cx="882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electrons move inside a crystal lattice…………..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65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Topics Covered after mid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sem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Topics for end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Sem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Gyroscope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Euler’s equation of motion for rigid body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Symmetric Top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Fictitious forces and its effects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Oscillations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Harmonic, damped, driven Oscillators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Coupled Oscillators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 Coupled Oscillators and Waves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Wave equation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Quantum Physics- An Overview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frame work and Postulates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Schrodinger Equation, Problems……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 Final Touch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943600"/>
            <a:ext cx="913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the lectures and tutorials updated in course webpage: //www.raghavanke.com//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8096" y="6390305"/>
            <a:ext cx="33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the tutorial solutions are 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5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Quantum Physics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Applications every where….</a:t>
            </a:r>
          </a:p>
          <a:p>
            <a:pPr marL="0" indent="0">
              <a:buNone/>
            </a:pPr>
            <a:r>
              <a:rPr lang="en-US" sz="2400" b="1" dirty="0" smtClean="0"/>
              <a:t>Slow Light, Quantum Optics, Quantum Information in my group at IIT Patna… Block 4, Ground floor Optics1 lab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4366" r="8739" b="11488"/>
          <a:stretch/>
        </p:blipFill>
        <p:spPr bwMode="auto">
          <a:xfrm>
            <a:off x="304800" y="2133600"/>
            <a:ext cx="8519886" cy="467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20327"/>
              </p:ext>
            </p:extLst>
          </p:nvPr>
        </p:nvGraphicFramePr>
        <p:xfrm>
          <a:off x="1752600" y="1073550"/>
          <a:ext cx="5562600" cy="89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514600" imgH="419100" progId="Equation.DSMT4">
                  <p:embed/>
                </p:oleObj>
              </mc:Choice>
              <mc:Fallback>
                <p:oleObj name="Equation" r:id="rId3" imgW="251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73550"/>
                        <a:ext cx="5562600" cy="8936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944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Schrödinger equation.</a:t>
            </a:r>
            <a:endParaRPr lang="en-US" sz="3600" dirty="0">
              <a:latin typeface="Perpetua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51027"/>
              </p:ext>
            </p:extLst>
          </p:nvPr>
        </p:nvGraphicFramePr>
        <p:xfrm>
          <a:off x="1912937" y="2667000"/>
          <a:ext cx="4945063" cy="101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968500" imgH="419100" progId="Equation.DSMT4">
                  <p:embed/>
                </p:oleObj>
              </mc:Choice>
              <mc:Fallback>
                <p:oleObj name="Equation" r:id="rId5" imgW="196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7" y="2667000"/>
                        <a:ext cx="4945063" cy="101485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733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Time independent Schrödinger equation.</a:t>
            </a:r>
            <a:endParaRPr lang="en-US" sz="3600" dirty="0"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159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Perpetua" pitchFamily="18" charset="0"/>
              </a:rPr>
              <a:t>Recap: Schrödinger Equation</a:t>
            </a:r>
            <a:endParaRPr lang="en-US" sz="4400" b="1" u="sng" dirty="0">
              <a:solidFill>
                <a:srgbClr val="FF0000"/>
              </a:solidFill>
              <a:latin typeface="Perpetua" pitchFamily="18" charset="0"/>
            </a:endParaRP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40798"/>
              </p:ext>
            </p:extLst>
          </p:nvPr>
        </p:nvGraphicFramePr>
        <p:xfrm>
          <a:off x="2209800" y="4419600"/>
          <a:ext cx="5129212" cy="109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892300" imgH="419100" progId="Equation.DSMT4">
                  <p:embed/>
                </p:oleObj>
              </mc:Choice>
              <mc:Fallback>
                <p:oleObj name="Equation" r:id="rId7" imgW="189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5129212" cy="109491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81819"/>
              </p:ext>
            </p:extLst>
          </p:nvPr>
        </p:nvGraphicFramePr>
        <p:xfrm>
          <a:off x="2767013" y="5745163"/>
          <a:ext cx="36083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701720" imgH="431640" progId="Equation.DSMT4">
                  <p:embed/>
                </p:oleObj>
              </mc:Choice>
              <mc:Fallback>
                <p:oleObj name="Equation" r:id="rId9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5745163"/>
                        <a:ext cx="3608387" cy="884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9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258901"/>
            <a:ext cx="73448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2060"/>
                </a:solidFill>
              </a:rPr>
              <a:t>“What counts, I found, is not what you </a:t>
            </a:r>
            <a:r>
              <a:rPr lang="en-IN" sz="2800" b="1" dirty="0" smtClean="0">
                <a:solidFill>
                  <a:srgbClr val="002060"/>
                </a:solidFill>
              </a:rPr>
              <a:t>“cover”</a:t>
            </a:r>
            <a:r>
              <a:rPr lang="en-IN" dirty="0" smtClean="0">
                <a:solidFill>
                  <a:srgbClr val="002060"/>
                </a:solidFill>
              </a:rPr>
              <a:t>, in a class, but </a:t>
            </a:r>
            <a:r>
              <a:rPr lang="en-IN" dirty="0">
                <a:solidFill>
                  <a:srgbClr val="002060"/>
                </a:solidFill>
              </a:rPr>
              <a:t>what you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2800" b="1" dirty="0" smtClean="0">
                <a:solidFill>
                  <a:srgbClr val="002060"/>
                </a:solidFill>
              </a:rPr>
              <a:t>“uncover”</a:t>
            </a:r>
            <a:endParaRPr lang="en-IN" sz="2800" dirty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sz="2800" b="1" dirty="0">
                <a:solidFill>
                  <a:srgbClr val="002060"/>
                </a:solidFill>
              </a:rPr>
              <a:t>c</a:t>
            </a:r>
            <a:r>
              <a:rPr lang="en-IN" sz="2800" b="1" dirty="0" smtClean="0">
                <a:solidFill>
                  <a:srgbClr val="002060"/>
                </a:solidFill>
              </a:rPr>
              <a:t>overing</a:t>
            </a:r>
            <a:r>
              <a:rPr lang="en-IN" b="1" dirty="0" smtClean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subjects </a:t>
            </a:r>
            <a:r>
              <a:rPr lang="en-IN" dirty="0">
                <a:solidFill>
                  <a:srgbClr val="002060"/>
                </a:solidFill>
              </a:rPr>
              <a:t>in a class can be a boring exercise, and students feel </a:t>
            </a:r>
            <a:r>
              <a:rPr lang="en-IN" dirty="0" smtClean="0">
                <a:solidFill>
                  <a:srgbClr val="002060"/>
                </a:solidFill>
              </a:rPr>
              <a:t>it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sz="2800" b="1" dirty="0">
                <a:solidFill>
                  <a:srgbClr val="002060"/>
                </a:solidFill>
              </a:rPr>
              <a:t>u</a:t>
            </a:r>
            <a:r>
              <a:rPr lang="en-IN" sz="2800" b="1" dirty="0" smtClean="0">
                <a:solidFill>
                  <a:srgbClr val="002060"/>
                </a:solidFill>
              </a:rPr>
              <a:t>ncovering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the laws of physics and making them see through the equations, </a:t>
            </a:r>
            <a:r>
              <a:rPr lang="en-IN" dirty="0" smtClean="0">
                <a:solidFill>
                  <a:srgbClr val="002060"/>
                </a:solidFill>
              </a:rPr>
              <a:t>with </a:t>
            </a:r>
            <a:r>
              <a:rPr lang="en-IN" dirty="0">
                <a:solidFill>
                  <a:srgbClr val="002060"/>
                </a:solidFill>
              </a:rPr>
              <a:t>all its newness and excitement, and students love being part of it.” 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IN" dirty="0">
                <a:solidFill>
                  <a:prstClr val="black"/>
                </a:solidFill>
              </a:rPr>
              <a:t>―</a:t>
            </a:r>
            <a:r>
              <a:rPr lang="en-IN" sz="2000" b="1" dirty="0">
                <a:solidFill>
                  <a:prstClr val="black"/>
                </a:solidFill>
              </a:rPr>
              <a:t> </a:t>
            </a:r>
            <a:r>
              <a:rPr lang="en-IN" sz="2000" b="1" dirty="0" err="1" smtClean="0"/>
              <a:t>Dr.</a:t>
            </a: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Walter Lewin,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IN" i="1" dirty="0" smtClean="0"/>
              <a:t> </a:t>
            </a:r>
            <a:r>
              <a:rPr lang="en-IN" b="1" i="1" dirty="0" smtClean="0"/>
              <a:t>Professor, MIT, USA</a:t>
            </a:r>
            <a:endParaRPr lang="en-IN" b="1" dirty="0"/>
          </a:p>
        </p:txBody>
      </p:sp>
      <p:pic>
        <p:nvPicPr>
          <p:cNvPr id="43010" name="Picture 2" descr="http://timemilitary.files.wordpress.com/2013/09/119269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2773"/>
            <a:ext cx="3874779" cy="244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BYE BYE  SMILE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53" name="Picture 5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095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943600"/>
            <a:ext cx="2711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Good Luck, All the best!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02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Today’s Plan</a:t>
            </a:r>
            <a:endParaRPr lang="en-US" b="1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83" y="2819399"/>
            <a:ext cx="2681383" cy="206298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 rot="2843020">
            <a:off x="1806955" y="2127823"/>
            <a:ext cx="1010902" cy="723900"/>
          </a:xfrm>
          <a:prstGeom prst="wedgeEllipseCallout">
            <a:avLst>
              <a:gd name="adj1" fmla="val -85423"/>
              <a:gd name="adj2" fmla="val 225011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Are you kidding?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09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609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8944" y="609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8109272" y="1600200"/>
            <a:ext cx="653728" cy="490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619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8762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Perpetua" pitchFamily="18" charset="0"/>
              </a:rPr>
              <a:t>Particle in an impenetrable  box</a:t>
            </a:r>
            <a:endParaRPr lang="en-US" sz="6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0"/>
            <a:ext cx="700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Perpetua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pic>
        <p:nvPicPr>
          <p:cNvPr id="15770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76600"/>
            <a:ext cx="4572000" cy="3517572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rot="2843020">
            <a:off x="7172605" y="3223651"/>
            <a:ext cx="1600200" cy="1143000"/>
          </a:xfrm>
          <a:prstGeom prst="wedgeEllipseCallout">
            <a:avLst>
              <a:gd name="adj1" fmla="val -85423"/>
              <a:gd name="adj2" fmla="val 225011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Are you kidding?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5" y="1886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Perpetua" pitchFamily="18" charset="0"/>
              </a:rPr>
              <a:t>Consider a quantum mechanical particle trapped inside an impenetrable box of length L.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(a) Write the </a:t>
            </a:r>
            <a:r>
              <a:rPr lang="en-US" sz="3200" b="1" dirty="0" err="1" smtClean="0">
                <a:latin typeface="Perpetua" pitchFamily="18" charset="0"/>
              </a:rPr>
              <a:t>schrödinger</a:t>
            </a:r>
            <a:r>
              <a:rPr lang="en-US" sz="3200" b="1" dirty="0" smtClean="0">
                <a:latin typeface="Perpetua" pitchFamily="18" charset="0"/>
              </a:rPr>
              <a:t> equation for the system.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2013858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/>
            </a:r>
            <a:br>
              <a:rPr lang="en-US" sz="3200" b="1" dirty="0" smtClean="0">
                <a:latin typeface="Perpetua" pitchFamily="18" charset="0"/>
              </a:rPr>
            </a:br>
            <a:r>
              <a:rPr lang="en-US" sz="3200" b="1" dirty="0" smtClean="0">
                <a:latin typeface="Perpetua" pitchFamily="18" charset="0"/>
              </a:rPr>
              <a:t>(b) Obtain the energy from boundary condition .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4800" y="3218544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(c) Plot the energy diagram.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(d) Obtain the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 by solving the Schrodinger equation.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" y="5181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(e)Normalize the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 and plot the </a:t>
            </a:r>
            <a:r>
              <a:rPr lang="en-US" sz="3200" b="1" i="1" dirty="0" smtClean="0">
                <a:latin typeface="Perpetua" pitchFamily="18" charset="0"/>
                <a:sym typeface="Symbol"/>
              </a:rPr>
              <a:t>(x)</a:t>
            </a:r>
            <a:r>
              <a:rPr lang="en-US" sz="3200" b="1" i="1" dirty="0" smtClean="0">
                <a:latin typeface="Perpetua" pitchFamily="18" charset="0"/>
              </a:rPr>
              <a:t> </a:t>
            </a:r>
            <a:r>
              <a:rPr lang="en-US" sz="3200" b="1" dirty="0" smtClean="0">
                <a:latin typeface="Perpetua" pitchFamily="18" charset="0"/>
              </a:rPr>
              <a:t>and |</a:t>
            </a:r>
            <a:r>
              <a:rPr lang="en-US" sz="3200" b="1" i="1" dirty="0" smtClean="0">
                <a:latin typeface="Perpetua" pitchFamily="18" charset="0"/>
                <a:sym typeface="Symbol"/>
              </a:rPr>
              <a:t>(x)|</a:t>
            </a:r>
            <a:r>
              <a:rPr lang="en-US" sz="3200" b="1" i="1" baseline="30000" dirty="0" smtClean="0">
                <a:latin typeface="Perpetua" pitchFamily="18" charset="0"/>
                <a:sym typeface="Symbol"/>
              </a:rPr>
              <a:t>2</a:t>
            </a:r>
            <a:r>
              <a:rPr lang="en-US" sz="3200" b="1" i="1" dirty="0" smtClean="0">
                <a:latin typeface="Perpetua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48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14400" y="1066800"/>
            <a:ext cx="2915103" cy="1838325"/>
            <a:chOff x="1647372" y="762000"/>
            <a:chExt cx="2915103" cy="1838325"/>
          </a:xfrm>
        </p:grpSpPr>
        <p:pic>
          <p:nvPicPr>
            <p:cNvPr id="152578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4899025" y="1625600"/>
          <a:ext cx="2854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46200" imgH="419100" progId="Equation.DSMT4">
                  <p:embed/>
                </p:oleObj>
              </mc:Choice>
              <mc:Fallback>
                <p:oleObj name="Equation" r:id="rId4" imgW="1346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625600"/>
                        <a:ext cx="2854325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714" y="2946402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Solve the Schrödinger’s equation subjected to Boundary Conditions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2514600" y="3581400"/>
          <a:ext cx="4037761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28254" imgH="203112" progId="Equation.DSMT4">
                  <p:embed/>
                </p:oleObj>
              </mc:Choice>
              <mc:Fallback>
                <p:oleObj name="Equation" r:id="rId6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037761" cy="7699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3124200" y="4419600"/>
          <a:ext cx="2989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409700" imgH="419100" progId="Equation.DSMT4">
                  <p:embed/>
                </p:oleObj>
              </mc:Choice>
              <mc:Fallback>
                <p:oleObj name="Equation" r:id="rId8" imgW="1409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989263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819400" y="5486400"/>
          <a:ext cx="45380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459866" imgH="279279" progId="Equation.DSMT4">
                  <p:embed/>
                </p:oleObj>
              </mc:Choice>
              <mc:Fallback>
                <p:oleObj name="Equation" r:id="rId10" imgW="145986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86400"/>
                        <a:ext cx="4538037" cy="838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9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14" y="2133600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" pitchFamily="18" charset="0"/>
              </a:rPr>
              <a:t>Apply the Boundary Condition-1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362200" y="2743200"/>
          <a:ext cx="21939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58558" imgH="203112" progId="Equation.DSMT4">
                  <p:embed/>
                </p:oleObj>
              </mc:Choice>
              <mc:Fallback>
                <p:oleObj name="Equation" r:id="rId3" imgW="5585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2193925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33400" y="4419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0" name="Object 12"/>
          <p:cNvGraphicFramePr>
            <a:graphicFrameLocks noChangeAspect="1"/>
          </p:cNvGraphicFramePr>
          <p:nvPr/>
        </p:nvGraphicFramePr>
        <p:xfrm>
          <a:off x="1143000" y="304800"/>
          <a:ext cx="701429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459866" imgH="279279" progId="Equation.DSMT4">
                  <p:embed/>
                </p:oleObj>
              </mc:Choice>
              <mc:Fallback>
                <p:oleObj name="Equation" r:id="rId7" imgW="145986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"/>
                        <a:ext cx="7014297" cy="1295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5562600" y="2667000"/>
          <a:ext cx="2286000" cy="8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571252" imgH="228501" progId="Equation.DSMT4">
                  <p:embed/>
                </p:oleObj>
              </mc:Choice>
              <mc:Fallback>
                <p:oleObj name="Equation" r:id="rId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2286000" cy="88370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25400" y="5511800"/>
          <a:ext cx="9042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2260600" imgH="228600" progId="Equation.DSMT4">
                  <p:embed/>
                </p:oleObj>
              </mc:Choice>
              <mc:Fallback>
                <p:oleObj name="Equation" r:id="rId11" imgW="2260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5511800"/>
                        <a:ext cx="9042400" cy="882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42" y="3686628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" pitchFamily="18" charset="0"/>
              </a:rPr>
              <a:t>Apply the Boundary Condition-2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5257800"/>
            <a:ext cx="2743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9946" y="5257800"/>
            <a:ext cx="1074054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818702" y="3276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583947" imgH="203112" progId="Equation.DSMT4">
                  <p:embed/>
                </p:oleObj>
              </mc:Choice>
              <mc:Fallback>
                <p:oleObj name="Equation" r:id="rId3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02" y="3276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180902" y="3657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552502" y="3048000"/>
          <a:ext cx="2486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888614" imgH="444307" progId="Equation.DSMT4">
                  <p:embed/>
                </p:oleObj>
              </mc:Choice>
              <mc:Fallback>
                <p:oleObj name="Equation" r:id="rId5" imgW="888614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502" y="3048000"/>
                        <a:ext cx="2486025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95702" y="3505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n=1,2,3,….</a:t>
            </a:r>
            <a:endParaRPr lang="en-US" dirty="0"/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3810000" y="5257800"/>
          <a:ext cx="22733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812447" imgH="418918" progId="Equation.DSMT4">
                  <p:embed/>
                </p:oleObj>
              </mc:Choice>
              <mc:Fallback>
                <p:oleObj name="Equation" r:id="rId7" imgW="8124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2273300" cy="11318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2895600" y="1219200"/>
          <a:ext cx="3352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837836" imgH="203112" progId="Equation.DSMT4">
                  <p:embed/>
                </p:oleObj>
              </mc:Choice>
              <mc:Fallback>
                <p:oleObj name="Equation" r:id="rId9" imgW="8378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3352800" cy="785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6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(4:3)</PresentationFormat>
  <Paragraphs>111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Quantum Physics- A final touch</vt:lpstr>
      <vt:lpstr>PowerPoint Presentation</vt:lpstr>
      <vt:lpstr>PowerPoint Presentation</vt:lpstr>
      <vt:lpstr>Today’s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Normalize the (x) </vt:lpstr>
      <vt:lpstr>PowerPoint Presentation</vt:lpstr>
      <vt:lpstr>PowerPoint Presentation</vt:lpstr>
      <vt:lpstr>PowerPoint Presentation</vt:lpstr>
      <vt:lpstr>Particle in a box</vt:lpstr>
      <vt:lpstr>Quantum Tunneling </vt:lpstr>
      <vt:lpstr>PowerPoint Presentation</vt:lpstr>
      <vt:lpstr>PowerPoint Presentation</vt:lpstr>
      <vt:lpstr>PowerPoint Presentation</vt:lpstr>
      <vt:lpstr>Quantum Tunneling </vt:lpstr>
      <vt:lpstr>Quantum Tunneling</vt:lpstr>
      <vt:lpstr>Kronig-Penny Model</vt:lpstr>
      <vt:lpstr>Topics Covered after mid sem/ Topics for end Sem</vt:lpstr>
      <vt:lpstr>Quantum Physics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Physics- A final touch</dc:title>
  <dc:creator>iitp</dc:creator>
  <cp:lastModifiedBy>iitp</cp:lastModifiedBy>
  <cp:revision>1</cp:revision>
  <dcterms:created xsi:type="dcterms:W3CDTF">2019-11-21T06:26:43Z</dcterms:created>
  <dcterms:modified xsi:type="dcterms:W3CDTF">2019-11-21T06:27:01Z</dcterms:modified>
</cp:coreProperties>
</file>