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2" r:id="rId3"/>
    <p:sldId id="332" r:id="rId4"/>
    <p:sldId id="257" r:id="rId5"/>
    <p:sldId id="329" r:id="rId6"/>
    <p:sldId id="314" r:id="rId7"/>
    <p:sldId id="316" r:id="rId8"/>
    <p:sldId id="317" r:id="rId9"/>
    <p:sldId id="328" r:id="rId10"/>
    <p:sldId id="331" r:id="rId11"/>
    <p:sldId id="334" r:id="rId12"/>
    <p:sldId id="335" r:id="rId13"/>
    <p:sldId id="333" r:id="rId14"/>
    <p:sldId id="330" r:id="rId15"/>
    <p:sldId id="313" r:id="rId16"/>
    <p:sldId id="322" r:id="rId17"/>
    <p:sldId id="258" r:id="rId18"/>
    <p:sldId id="318" r:id="rId19"/>
    <p:sldId id="323" r:id="rId20"/>
    <p:sldId id="320" r:id="rId21"/>
    <p:sldId id="321" r:id="rId22"/>
    <p:sldId id="319" r:id="rId23"/>
    <p:sldId id="260" r:id="rId24"/>
    <p:sldId id="261" r:id="rId25"/>
    <p:sldId id="262" r:id="rId26"/>
    <p:sldId id="263" r:id="rId27"/>
    <p:sldId id="265" r:id="rId28"/>
    <p:sldId id="326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4472C4"/>
    <a:srgbClr val="ED7D31"/>
    <a:srgbClr val="2F52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6-07-28T09:31:07.075"/>
    </inkml:context>
    <inkml:brush xml:id="br0">
      <inkml:brushProperty name="width" value="0.05292" units="cm"/>
      <inkml:brushProperty name="height" value="0.05292" units="cm"/>
      <inkml:brushProperty name="color" value="#002060"/>
    </inkml:brush>
  </inkml:definitions>
  <inkml:trace contextRef="#ctx0" brushRef="#br0">25881 7158 504 0,'-13'0'434'0,"7"0"-123"0,-14 0-94 0,8 0-47 0,-2 0-14 0,1 0 12 0,0 4 18 16,0-4 20-16,-7 3 18 0,8-3 12 0,5 3 0 15,-6 3-8-15,0-6-21 0,7 3-30 0,-1-3-34 0,7 3-28 16,-7-3-29-16,7 0-26 0,0-3-13 0,7 3-13 0,-7 0-9 15,0 0-5-15,7-3-2 0,6 3-5 0,0 0 0 0,6-6-2 16,1 6-6-16,6-3 2 0,7 0 0 0,5-1 0 16,8-3 1-16,0-1 2 0,6 1-3 0,13 0 0 0,0-4 2 15,0 0-2-15,6 0 0 0,8-4 3 0,-1 1-3 0,0 3 0 16,0-4-1-16,7-4-2 0,0 5 3 0,0-5 0 16,-1 1-1-16,0 0-2 0,1 3 3 0,0-3-2 0,-7 4 2 15,-6-2-1-15,0 2-4 0,-7 3 0 0,-13 4-2 16,-1 0 0-16,-4-1-2 0,-9 1 0 0,-5 4-3 0,-7 3-3 0,0-5-4 15,-7 5-6-15,-5-3-8 0,-2 3-24 0,-4 0-43 16,-8 3-75-16,-8-3-81 0,2 0-80 0,-14 0-102 0,1 0-153 16,-1 0-98-16,-6-3-48 0,1 3 3 0</inkml:trace>
  <inkml:trace contextRef="#ctx0" brushRef="#br0" timeOffset="350.897">27041 6631 119 0,'-13'-4'531'15,"6"4"-69"-15,-6-4-152 0,7 4-106 0,-8 0-62 0,8 0-33 16,0 4-6-16,-1-4 3 0,0 0 6 0,1 0 3 16,6 4-3-16,0-4-9 0,-7 0-13 0,7 0-15 0,7 3-15 15,-7-3-13-15,0 4-8 0,6-4-1 0,8 3 3 0,-8 1 10 16,14 0 9-16,-8-4 5 0,8 4 8 0,7-1 1 0,-1 1 2 15,-1 0-1-15,8-1-6 0,-1 1-7 0,2 0-7 16,-2-1-5-16,1 4-7 0,5-3-7 0,-5 3-7 0,-1-3-6 16,1 3-6-1,-1 4-4-15,-5 0-5 0,-1 4-4 0,0 0-3 0,-7-1-1 0,1 8-1 0,-8 0 0 16,2 4 1-16,-8-1 1 0,-6 5 5 0,0 3 2 0,-6 4 5 0,-8 3 2 16,-5 0 4-16,0 4-1 0,-8 0 0 0,8-3-3 0,-7 2-2 15,0-2-3-15,0-1-3 0,6-3-3 0,1-4-28 16,-1 0-68-16,8-4-85 0,-2-4-90 0,8 1-123 0,6-7-195 31,0-1-92-31,6-4-57 0,1 2-9 0</inkml:trace>
  <inkml:trace contextRef="#ctx0" brushRef="#br0" timeOffset="525.5065">28128 7631 52 0,'0'-7'878'0,"0"-1"13"0,0 0 3 0,0 2 0 0,0 1-323 0,-6 2-267 15,-1-1-168-15,7 0-110 0,-6 1-116 0,-7 3-139 16,6 0-136-16,7 0-217 0,-6 0-124 0,6 7-96 16,6-3-38-16,-6-1-1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6-07-28T09:43:06.081"/>
    </inkml:context>
    <inkml:brush xml:id="br0">
      <inkml:brushProperty name="width" value="0.05292" units="cm"/>
      <inkml:brushProperty name="height" value="0.05292" units="cm"/>
      <inkml:brushProperty name="color" value="#002060"/>
    </inkml:brush>
  </inkml:definitions>
  <inkml:trace contextRef="#ctx0" brushRef="#br0">7971 12338 34 0,'0'0'328'0,"0"0"-81"0,0 0-76 0,-6 0-62 0,6 4-38 15,0-4-18-15,0 0-9 0,0 0-4 0,0 0-1 16,0 0 5-16,0 0 0 0,0 0 0 0,-7 0 1 0,7 0-4 16,0 4 0-16,0-4-1 0,0 0-2 0,0 0-4 15,0 0-3-15,0 4-5 0,0-4-3 0,0 3-4 0,0-3-2 16,0 4-3-16,0-4-3 0,0 3 0 0,-7-3-1 0,7 4 4 15,0-4 5-15,-6 3 8 0,6-3 11 0,0 0 12 16,0 4 17-16,0-4 23 0,0 0 26 0,0 0 26 0,0 4 29 16,0-4 25-16,0 0 20 0,0 0 10 0,0 0-4 0,-6 0-13 15,6 0-25-15,-6 0-27 0,-2-4-33 0,8 4-32 16,-6 0-26-16,0-4-23 0,-1 4-9 0,1 0-9 0,-8-3-3 16,8 3-2-16,0 0 0 0,-1 0-2 0,0 0 1 15,-5 0 0-15,5 0-1 0,-6 0-2 0,6-4 3 0,-5 4-1 16,-2 0 1-16,8 0 0 0,-8 0 0 0,2-3-4 15,5 3-2-15,-6 0 0 0,6 0 0 0,-5-4 0 0,6 4-1 16,-2 0 0-16,-4-3-3 0,5 3 1 0,1-4 1 0,-8 4 2 0,8-4-2 16,0 0-1-16,-8 4-2 0,8-3 3 0,-7 3-1 15,6-3 1-15,-6 3-2 0,-6-4-2 0,6 4 0 0,-7 0 0 16,1-5 0-16,6 5-1 0,-6 0-1 0,-8 0 1 0,8 0 0 16,-8 0-1-16,8 0-2 0,-7 0 1 0,0 0-1 15,6 0 1-15,-6 0-2 0,7 0-1 0,-1 0-1 0,1-3 3 16,-1 3-1-16,0 0-1 0,1-4 3 0,6 4-2 15,-6-4 2-15,5 4 0 0,2-3 2 0,-2 3 0 0,8-4 0 0,-7 4-1 16,0-4 0-16,0 4 2 0,-1-3-1 0,2 3 0 16,-1 0 0-16,6 0-1 0,-12 0 1 0,5-4 4 0,2 4-1 15,-2 0-2-15,2-3 2 0,-8 3 2 0,7 0-2 0,-7 0 0 16,8-4-2-16,-8 4-2 0,1 0 0 0,-1 0 2 16,0-4 0-16,-5 4-3 0,5 0 0 0,-6 0 1 0,6 0 4 15,-5 0 1-15,5 0 2 0,-7 0 1 0,1 0 2 0,7 0 6 16,-7 0 5-16,6-3 0 0,-6 3 2 0,7 0 4 0,-1-4 3 15,0 4 3-15,1-4 4 0,6 4 2 0,-6-3 1 16,5-1 0-16,2 4-3 0,-2-4-4 0,2 1-4 16,-1-5-5-16,-1 5-4 0,2 3-8 0,-2-8-4 0,8 8 0 0,-7-3-1 15,0-1-1-15,6 0-1 0,-5 1-1 0,4-1-2 16,-4 0-1-16,-1 4-3 0,6-3-1 0,-6-1 0 0,1 4 0 16,-2-3-1-16,1-1 1 0,0 4 0 0,0-4-1 15,0 4 0-15,0 0-1 0,0-3-4 0,0 3 1 0,-6 0 1 16,5-5 3-16,-6 5 0 0,2 0-2 0,-2-3 0 0,1 3 1 15,-1 0 3-15,6 0-2 16,-5 0-1-16,-1 0-2 0,2-3 0 0,-2 3 1 0,0 0 0 0,7 0 0 0,-7 0 0 16,1 0 0-16,-1 0 1 0,0 0-2 0,8-5 1 0,-8 5 1 15,7 0 0-15,-7 0-1 0,8-3 0 0,-8 3-1 0,7 0 1 16,-7-4 0-16,8 4 0 0,-2-3 0 0,-5 3-1 16,-1-4 1-16,1 4 0 0,0 0 0 0,5-4 1 0,-12 4 2 15,7 0-1-15,-1-3 0 0,1 3 0 0,-1 0 1 0,8-4 0 16,-8 4-1-16,0-4 0 0,7 4-1 0,-7-3 1 0,8 3 1 15,-2-4-1-15,-5 4-1 0,6-4 0 0,-6 4 0 16,-1 0 0-16,7-3 0 0,-7 3-1 0,0 0-1 0,8 0 1 16,-8 0 1-16,1 0 2 0,5 3 0 0,-5-3-1 0,0 0 0 15,6 4 1-15,-7-4-1 0,6 4 1 0,-4-4-1 16,4 0-1-16,1 3 0 0,1-3 0 0,-8 0 0 0,6 0-1 16,2 0 3-16,-8 0-1 0,7 0-1 0,-7 0 0 0,1 0 1 15,-1 0 0-15,0 0-1 0,-5 0 0 0,5 4-4 0,0 0 2 31,-5-1-1-31,-1 1 1 0,6 3 0 0,-6-3 0 16,0 4 1-16,1-2-1 0,-2 2 1 0,1 0-1 16,0-1 1-16,6 0 0 0,-6 0 0 0,7 1 0 0,-7-1 0 15,6 0 0-15,1 1 1 0,-1-1 1 0,0 0-2 0,1-3 0 16,6 3 1-16,0-3 1 0,0 0-1 0,0-1 0 0,0 1 1 16,0-1-1-16,0 1 0 0,-1 0 0 0,8-1-1 15,-7 1 0-15,0 0 1 0,0-1-9 0,1 2 3 0,4 2 3 16,-4-4-1-16,-2 1 2 0,2 0 0 0,-1 3-1 0,-1-3 0 15,2 3 10-15,-8 0-4 0,7 1 0 0,-7-1-2 16,0 4 0-16,2-4 0 0,-2 4 0 0,1 1 1 0,5-6-3 16,-6 5 1-16,1-3-1 0,6 2 1 0,0-2 0 0,0 4 0 15,0-5 0-15,0 0 0 0,0 0 0 0,0 1 0 16,-1-2-1-16,8 2-1 0,-6-4 2 0,5 3 0 0,0-3 0 16,1-1-3-16,-7 1 3 0,7 0 0 0,-2-1 0 0,8 2 0 15,-6-2 0-15,0-3 0 0,6 3 0 0,-6-3 1 0,6 4-2 16,-7-4 0-16,7 4 1 0,-7 0 0 15,7-4-1-15,-6 0 0 0,-1 3 0 0,7 1 0 0,-6-1-1 0,-1 1 0 16,7-1 0-16,-7 1 1 0,1 0 1 0,6 3-2 0,-6-4 1 16,0 1 1-16,-2 1 0 0,2 2 0 0,0 0 0 0,-1-3-1 15,1 3 0-15,-1 0 1 0,0 1-1 0,-5-1 1 16,6 0 0-16,-2 1 0 0,2-1 1 0,-7 0-1 0,6 1 0 16,1-1 0-16,-7 4 1 0,7-4-1 0,-8 0 2 15,8-3-1-15,0 3-1 0,-1 1 1 0,0-2-1 0,1-1-1 16,-1 2 0-16,1-3 1 0,-1 0-3 0,7-1 2 0,-6 5-1 15,6-5-1-15,-7-3 1 0,7 4 1 0,-6 0-1 16,6-4 0-16,0 3 0 0,0 1-1 0,-6-4 0 0,6 4 2 16,0-1 0-16,0 1 0 0,-8 3 0 0,8-3 1 0,0-1 0 15,-6 5-1-15,6-1 1 0,0 0-1 0,-6 1 0 16,6-1 1-16,0-3-1 0,0 3 0 0,-7-3 0 0,7-1 1 16,0 6 1-16,0-3 1 0,-6-3 0 0,6 5-2 0,0 0 0 15,0-1-1-15,-7 0 0 0,7 0 0 0,0-3-1 0,0 3-2 16,0 1 2-16,0-5 0 0,0 1 0 0,0 0 2 15,0-1-1-15,0 1 1 0,0 0 0 0,0-1 0 0,0 1-1 16,0-4 2-16,0 4 0 0,0 3-1 0,0-7 0 0,0 7 0 16,7-3-1-16,-7-1 0 0,0 1-1 0,0 3-1 15,6 1 1-15,-6-5 1 0,7 6 0 0,-7-3-2 0,0 2 1 16,6-1 2-16,-6-3-2 0,6 3 2 0,-6 0-1 0,0-3 1 16,8 3 0-16,-8 1 0 0,6-5 1 0,-6 5-1 0,6-5 2 15,-6 5-2-15,7-1 0 0,-7 1-1 0,6-2 0 16,-6-2-1-16,7 3 0 0,-1-3 0 0,-6 3 0 0,7-3 0 15,-1-1 0-15,8 5 0 0,-8-4 0 0,0 0 1 16,1 0-1-16,6-1 2 0,-7 1-2 0,1-4 0 0,-1 3-1 16,8 1 0-16,-8 0-1 0,0-4 1 0,8 3-2 0,-8 1 1 15,0-4 1-15,1 4-1 0,6-4 1 0,-6 3 1 16,-1-3 0-16,8 3 0 0,-8 2 2 0,6-5 0 0,-5 3 0 16,6 1 0-16,-6-4 0 15,6 3-1-15,-6-3-1 0,5 4-1 0,2-4 1 0,-2 4-1 0,-5-4 0 0,6 3 0 16,0-3-1-16,-1 0 1 0,-4 0-1 0,4 0 3 0,2 0-1 15,-1-3 0-15,-1 3 0 0,2-4 0 0,5 4 1 0,-6-4-1 16,0 4 0-16,1-3-2 0,-2-1-1 0,2 1 0 0,5 3 1 16,1-5-1-16,-8-1 0 0,8 2 3 0,0-3 2 15,5-1 2-15,-5 1-1 0,0 0 0 0,-1-1 2 0,1 0 1 16,0 1-2-16,-1 0-1 0,0 0-1 0,-6-1-1 0,7 5 1 16,0-5 0-16,-8 5-1 0,1-4 0 0,1 3 1 15,-2 4 0-15,2-4-1 0,-2 1 0 0,1 3-1 0,-6 0 1 16,6 0-2-16,1 0 2 0,-2 0-2 0,8 0 2 15,-7 0 1-15,7 0-1 0,-8 0 0 0,8-4 0 0,-1 4 1 16,1 0-1-16,-7 0 0 0,6-4-2 0,1 4 1 0,-1 0 2 16,1 0-4-16,0-3 1 0,-1 3 3 0,-5-4-1 0,4 0-1 15,2 4 1-15,0-3 0 0,-7-1-1 0,7 0 2 16,-8 0 0-16,8 1 0 0,-1 3 0 0,-5-4-1 0,-2 1 0 31,8-1 0-31,-7 1 1 0,7 3 0 0,-8-4-1 0,2 0 0 16,-1 0 1-16,7 4 1 0,-8-3 0 0,2 0-1 15,5-1-1-15,-6-1 1 0,0 5 0 0,-1-3-1 0,2-1-2 16,-1 4-1-16,0-4 0 0,0 4 1 0,-7-3-1 0,8 3-1 16,-2 0 2-16,-5 0-1 0,6 0 0 0,0 0 1 0,-7 3 0 15,8-3 0-15,-2 4 2 0,2-4-3 0,-1 4 1 16,0-4 1-16,0 3 0 0,-1-3 2 0,2 0-2 0,-1 5 1 16,0-5-1-16,0 4-4 0,0-4 2 0,0 3 1 0,0-3 0 15,0 3 0-15,6-3 1 0,-5 4 0 0,-2-4 2 16,8 0 4-16,-7 4-2 0,7-4-2 0,-8 0-1 0,8 0 1 15,-7 0 0-15,7 4-1 0,-7-4 0 0,0 0 0 0,0 0 0 16,6 3 1-16,-12-3-1 0,6 4 0 0,0-1-1 0,1 1 1 16,-2-4-2-16,1 3 1 0,7 1 1 0,-8 0-1 15,2-4 1-15,-2 4-3 0,8-1 4 0,-1 1-1 0,-5 0-1 16,6-4-2-16,-1 3-2 0,1 1-1 0,-1 0 1 0,0-1-1 16,1 1-2-16,-1 0 0 0,1-1-2 0,0 1 3 15,5-1 1-15,-5-3 1 0,0 5-1 0,6-2 1 0,-7 0 2 16,1 1-1-16,0 3 1 0,5-3 0 0,-5 0 0 0,0-1 0 15,-1 4 0-15,1-3 2 0,0 0-3 0,-1 4 1 0,0-4 1 16,0-1 2-16,1 1-1 0,-7-1 4 0,7 1-2 16,0 3 0-16,-8-3 1 0,8 0 3 0,-7-1-4 15,7 0 0-15,-8 2 0 0,2-2-4 0,-1 1 3 0,6-4 0 16,-6 3 0-16,1 1-3 0,5 0 3 0,-6-1 1 0,0 1-1 16,7 0 1-16,-8-1-2 0,8 2 0 0,-1 1 1 0,-5-2 2 15,5 4-1-15,0-1 1 0,1-4-1 0,-7 1 1 16,7-1 1-16,-1 1-1 0,-6 3 1 0,6-2-1 0,1-3 0 15,0 2-1-15,-7 1 1 0,7-2-1 0,-1 1 1 0,0 0-1 16,8-1 0-16,-7-3 1 0,-2 4-1 0,9 0 0 16,-7-4 1-16,6 3 0 0,-1-3 0 0,-5 4 0 0,6-1-1 15,-7-3-2-15,7 4-2 0,0-4-1 0,-6 0-5 0,6 0-3 16,1 0 0-16,-2 0 0 0,1 0-1 0,0-4 1 16,1 1 0-16,-1-1 0 0,0 1 3 0,-7-5 3 0,7 5-2 15,0-5-1-15,0 0 2 0,1 2 0 0,-2-2 2 16,1 0-1-16,0 1-4 0,7 0-2 0,-7 0-3 0,0-1-3 15,-6-3-3-15,5 4-3 0,1-4-4 0,1 0 2 0,-1 3 5 16,-6-2 2-16,5-1 6 0,-5 0 1 0,0 4 5 0,-1-5 6 16,1 5 2-16,0-4-2 0,-8 0 0 0,8-4 1 15,-7 5 1-15,7-1 0 0,-8 0 0 0,2-4-2 0,5 4-1 16,-6-3 3-16,0 2 2 0,-7-3 1 0,8 1-2 0,-2 3 1 16,-5-4 1-16,6 1-1 0,-6-1 2 0,-1 0-2 15,0 4-2-15,1-3 1 0,0-1 1 0,-7 1-2 0,6-1-1 16,0-4 0-16,-6 5 0 0,0-5 3 0,7 5 0 0,-7-4-2 15,0-1 1-15,0 1 5 0,0-1-3 0,0 1 2 0,0-4-1 16,0 4-1-16,0-4 0 0,0 4 1 0,-7 0 0 16,7-2-4-16,0 2 1 0,-6 1 1 15,0-1-4-15,6-1 6 0,-7 1 0 0,0 3 1 0,-5-3 0 0,5 3 2 0,-6 0 2 16,0 4-1-16,-7-4 5 0,1 4-5 0,-1 0-3 16,-6 1 1-16,0-1-1 0,0 0-1 0,-7 3 0 0,8-3-2 15,-8 4 0-15,0 0-1 0,1-1 2 0,5 5-2 0,-5-4 1 16,-1 2-1-16,1 5-1 0,-1 0-1 0,7 0 1 0,1 0-1 15,-1 0-2-15,6 5-6 0,0-5-11 0,7 4-19 16,1-1-30-16,-2-3-80 0,8 0-102 0,6 0-90 0,0 0-89 16,6-3-110-16,0-1-160 0,8-4-72 0,5 4-14 0</inkml:trace>
  <inkml:trace contextRef="#ctx0" brushRef="#br0" timeOffset="747.5049">7685 12482 68 0,'-7'0'455'0,"0"0"-75"16,1 0-106-16,0 0-85 0,-1 0-50 0,0 0-24 15,7 0-9-15,-6 0 2 0,6 0 10 0,-6 0 8 0,6 0 4 16,-7 0 3-16,7 0-2 0,0 0-6 0,0 0-10 0,0 0-10 16,7-4-11-16,-1 0-9 0,0 0-3 0,1 0-3 15,6 0-2-15,-7-3-4 0,14 0-2 0,-7 3-4 0,7-3-4 16,-8 0-2-16,8-1-2 0,7 1 2 0,-8 0 2 0,7-4 3 15,6 4 0-15,-6-4-3 0,7 3-1 0,-1-3-4 0,7-3-9 16,-5 3-6-16,11-1-8 0,0 1-7 16,1-3-2-16,-1 3-2 0,8 0-2 0,5 0 0 15,1 0-4-15,6 0-5 0,6 0-4 0,2 0-3 16,11-3 0-16,-6-2-4 0,13 2 0 0,1-4-3 0,-1-1-1 0,6 1 2 16,7-4 3-16,-5-3 0 0,5 3-1 0,-1-5 0 0,2 2 0 0,-1 0-1 15,7-2 2-15,-7 2-5 0,1-1 1 0,-1 1-3 16,-7-1-1-16,1 4-2 0,-7-4 2 0,-6 5-2 0,6-1 3 15,-6 0 0-15,-7 3-2 0,0 1 3 0,-7-4-1 0,1 4 4 16,-7 0-1-16,1 3-1 0,-15-4-1 0,-5 5 2 16,-1-1 0-16,-5 1 2 0,-7-1-1 0,-8 0 0 0,-5 4-2 15,-8 0 3-15,2-3 4 0,-8 3 1 0,-6-4 1 0,0 0 1 16,-12 4 2-16,-8 0 1 0,0 4 1 0,-13-4 0 0,1 4-1 16,-7-1-1-16,-6 5 3 0,-1-1 0 0,-6 0 1 15,6 4 2-15,0 0 2 0,7 0 3 0,1 4-3 0,11-4 0 16,1 4-6-16,7 3-5 0,6-3 3 0,6-1-4 0,1 5-4 15,6-1-6 1,6 0-1-16,1 1-1 0,6-1 0 0,6 0 2 0,1 0-5 0,13 1 0 0,-7 0-4 0,6-1-1 16,1-3-4-16,6 3 0 0,-7-4-2 0,7 1 0 0,1 3 0 15,-8-3 2-15,7 0 2 0,-6-1 5 0,-1 5 4 0,-6-5 1 16,7 5 2-16,-7-5 2 0,-6 5 0 0,-1-1-2 16,-6 0 0-16,0 0 0 0,-7 4 1 0,-6 0 0 0,0 0 2 15,-12 4 0-15,-2 0 1 0,-5 3 4 0,-7 1 4 0,-6-1 2 16,5 1 2-16,-5 2 1 0,-1 1 1 0,1-3 1 15,-1 3 2-15,7-4-4 0,6 0-2 0,-6 0-3 0,7-3-3 16,-1 3-7-16,8-4-14 0,5 2-38 0,-6-2-84 16,6-3-97-16,7 0-97 0,-6-3-131 0,12-1-184 0,-6 0-95 15,0 1-42-15,7-5 9 0</inkml:trace>
  <inkml:trace contextRef="#ctx0" brushRef="#br0" timeOffset="51513.5191">5789 13822 259 0,'0'0'380'0,"-6"0"-101"0,6 0-91 0,0 0-61 15,-6 0-30-15,6 0-13 0,0 0-3 0,-8 0 0 0,8 0 5 16,0 0 5-16,0-4 4 16,0 4 3-16,0 0 3 0,0 0-2 0,0 0 2 0,0 0-3 0,0 0-1 0,-6 0-5 15,6 0-6-15,0 0-6 0,0 0-11 0,0 0-11 0,0 0-13 16,0 0-11-16,6 0-12 0,-6 0-11 0,0 4-8 16,8-4-3-16,-2 4 0 0,0-1 4 0,7 1 2 0,-6 0 3 15,6-1 11-15,0-3 13 0,6 0 19 0,1 0 20 16,-1 0 17-16,1 0 9 0,0 0 16 0,5-3 9 0,1-1-5 15,1-3-7-15,5 3-15 0,1 0-17 0,-1 1-18 0,8-1-10 16,-1 0-20 0,-7 0-11-16,7 1-5 0,0 3-4 0,1-4-1 0,-1 4-3 0,-1-3 0 0,2 3-2 0,-7-4 2 15,-1 4 2-15,7 0-1 0,-7 4 1 0,1-4-2 0,-7 0 2 16,7 0 0-16,-7 0 0 0,0 0 0 0,-1 0-4 16,-5 0 2-16,0 0-1 0,-1 0 0 0,1 0-1 0,-7 0-1 15,0 0 1-15,0 0-3 0,0 0 3 0,0-4-2 0,1 4 0 16,-8 0 1-16,6 0-1 0,-5-4 3 0,-7 4 1 0,7-3-2 15,-1 3-1-15,-6 0 3 0,7 0-2 0,-7-4-3 16,0 4 3-16,0 0-10 0,6 0-14 0,-6 0-46 0,0 0-93 16,0 0-111-16,0-3-144 0,0-1-189 0,0-3-120 15,6-5-53-15,2-2-13 16</inkml:trace>
  <inkml:trace contextRef="#ctx0" brushRef="#br0" timeOffset="52241.9128">9853 14038 277 0,'-6'-4'428'0,"6"4"-97"15,-6-4-107-15,6 4-74 0,-7-3-41 0,0-1-17 0,7 4 5 16,-6 0 14-16,6 0 20 0,0-3 27 0,-6 3 26 0,6 0 19 16,0 0 14-16,-8 0 3 0,8 0-7 0,0 0-18 15,0 0-24-15,0 0-31 0,0 0-32 0,0 0-26 0,0 0-23 16,0 0-15-16,8-4-11 0,-2 4-5 0,0-3 11 0,8-1-8 15,-2 4-4-15,8-4-4 0,-1 0-1 0,7 1-2 0,1 0-3 16,-1-2-4-16,6 2-16 0,7-1 2 0,0 0 1 16,1 1 2-16,-1-4-2 0,6 3-2 0,1 0 2 15,-1-4 0-15,1 5 0 0,-1 3-2 0,1-3 2 0,-1 3 0 16,1 0 0-16,-7 0-2 0,0 3 0 0,7 0 0 0,-7 2 2 16,-6 2 0-16,-1 0 1 0,1 0 0 0,-1 1 2 0,-6 0 2 15,-6-2 0-15,6 2 0 0,-7-1-2 0,-5 0 2 16,-2 0-2-16,1 1 2 0,-6-4 1 0,0 2 1 0,-1-2 2 15,0 1 4-15,-6-5 2 0,8 3 1 0,-16 1 1 0,8 0-3 16,-6-1-3-16,0-3-5 0,6 4-15 0,-7-4-49 16,0 0-94-16,7 0-104 0,-6 0-133 0,-1 0-214 0,7-4-113 15,0 1-57-15,-6-1-23 0</inkml:trace>
  <inkml:trace contextRef="#ctx0" brushRef="#br0" timeOffset="53399.9802">13376 13896 272 0,'-6'-5'243'0,"6"2"-65"0,0 3-62 16,0 0-42-16,0-4-21 0,0 4-13 0,0 0-4 0,-6-4-5 16,6 4-3-16,0 0-3 0,0 0-3 0,0-3-2 0,0 3-3 15,0-4 3-15,0 4-4 0,0-4 1 0,0 4 3 16,0-3 5-16,0 3 5 0,0-3 4 0,-6 3 6 0,6-5 1 16,0 5 6-16,-8-3 6 0,8 3 4 0,0-4 8 0,-6 4 8 15,6 0 8-15,0 0 11 0,0 0 11 0,-6 0 14 16,6 0 14-16,0 0 9 0,0 0 5 0,-7 0 2 0,7 0 4 15,0 0-14-15,0 0-19 0,0 0-19 0,0 0-20 0,0 0-22 16,0 0-17-16,7 4-15 0,-7-4-18 0,0 8 8 16,6-5 3-16,0 4 4 0,-6 0 5 0,8 4 5 0,4 0 5 15,-6-3 4-15,2 3 3 0,-2 0 0 0,0 0 7 0,1-1 6 16,-1-2 1-16,1 3-1 0,6 0 3 0,-7-4-4 0,-6 4-1 16,6-3-5-16,2-4-7 0,-8 3-9 0,6-4-4 15,0 4-3-15,1-3-3 0,-7-4 2 0,7 0-1 0,-1 0-1 16,1 0 1-16,-1 0 0 0,0-4 1 0,8-3 0 0,-8 0 0 15,14-4 0-15,-7-4-4 0,7-3-2 0,-2-1-1 16,9-2-2-16,-1-5-3 0,6 0-4 0,-5-3-2 0,5 0-1 16,7-4 0-16,-7-4 0 0,8 4-2 0,-1 0-1 0,-7 0-1 15,7 1 2-15,0 2 2 0,-5 1-2 0,-2 3-4 0,-7 1 1 16,8 6-2-16,-13 1 0 0,0 3 1 0,-1 1-3 16,-6 6-3-16,-7-2 4 0,7 6 3 0,-6-4 3 0,0 5 5 15,-7 3-8-15,6-4 7 0,-6 4 9 0,0-4 3 16,0 4 1-16,0 0 0 0,0 0 1 0,0 0-3 0,0 0 9 15,0 0-8-15,0 0-5 0,0 4-4 0,0-4-5 0,0 0-1 16,0 4-2-16,0-4-2 0,0 0-2 0,-6 3-1 0,6 1-3 16,0 0-9-16,0 3-12 0,0-3-18 0,0 3-30 0,0-3-63 15,0 3-99-15,6-4-97 0,-6 1-106 0,6-1-156 16,1 1-100-16,0-4-67 0,-7 5-25 0</inkml:trace>
  <inkml:trace contextRef="#ctx0" brushRef="#br0" timeOffset="55018.2155">16536 13745 208 0,'-7'0'298'0,"7"-4"-81"0,-7 4-78 0,7 0-48 15,-6 0-28-15,6 0-15 0,-7-3-4 0,7 3 0 0,0-4 0 16,0 4 0-16,-6 0-3 0,6-4-3 0,0 4-3 0,0-3 6 15,0-1-4-15,0 0-3 0,0 1 1 0,-6-1 3 16,6-3 5-16,0 3 6 0,0 0 4 0,0 1-2 16,0-5 7-16,0 5 9 0,0-1 6 0,-7-3 9 0,7 3 5 15,0-3 4-15,0-1 4 0,0 1 3 0,0 0 2 0,0 0 4 16,0-1 0-16,0 2-2 0,0-6-2 0,0 1-4 0,0 0-3 0,0 0-5 0,7-4-3 16,-1 4-5-16,-6-3-7 0,6-5-5 0,1 5 5 0,-1-6-7 15,1 2-5-15,6-3 0 0,1 3-2 16,-2-4-4-16,1-4-2 0,0 1-4 0,6-2-12 0,7-1 2 0,-6-2-2 0,13-3-3 15,-7-3-4-15,7-1-3 0,5-3-4 0,1-1 0 16,7-3-2-16,-1 4-1 0,2-8-4 0,5 2-2 0,-1-3 0 16,2 2-5-16,-1-5 1 0,0 1-4 0,0 0-3 0,7-1-3 15,-1 1 2-15,1 0-2 0,6-1 0 0,0 1 0 16,0 0 0-16,6-4 1 0,2 4 0 0,4-5 0 0,2 5-1 16,6-3-1-16,6-2 1 0,-7 2 0 0,7 3-1 15,1-4-2-15,-8 3 0 0,8 5 1 0,-7-1 3 0,-2 0 1 16,2 1 0-16,0 2-2 0,-7 2 1 0,-6 3 4 0,0-1-1 15,-7 8 0-15,0 0-4 0,-13 4-3 0,7 2 1 16,-7 6 1-16,-7 3 2 0,-6-1 0 0,-6 9-1 0,-1-1 0 16,-6 0 1-16,7 3 0 0,-13 1-1 0,0 3 0 0,-2 1 0 15,-4-1-2-15,-1 4 1 0,-7-4 0 0,1 4 2 0,-7 0 2 16,0 0 2-16,0 4-1 0,-13-4 0 0,6 4 0 31,-13-1 2-31,2 5 1 0,-9 3-4 0,1-4 1 0,-6 8-4 0,-7-1 0 0,-1 1-1 0,-5 3 1 0,-1 0-1 0,1 1-1 16,-1-1 1-16,-6 0-1 0,6 1 2 0,7-1 1 15,-6 0-2-15,12 1 1 0,7-9 0 0,0 1 0 0,6 1-2 32,0-5 0-32,14 0 1 0,0-3-1 0,0 0 0 0,6-1-2 15,6-3 2-15,6 0 0 0,2 0 2 0,6-3 0 0,-1-1-2 16,7 0 2-16,0-6 3 0,7 2-1 0,-1 0 0 16,1-3-2-16,-1 4 1 0,1 0 1 0,-1 0 0 15,1-1 0-15,-1 5-3 0,1-1 0 0,-1 0 1 0,-5 4-1 16,-1 0-2-16,-6 0 1 0,-1 4 0 0,-6 0 0 0,0 3-1 15,-7 0 2-15,-6 1-1 0,0 2 2 0,-6 6 2 0,-7-2-1 16,0 4-1-16,-6 1 0 0,-8-1 0 0,1 4 2 16,-6 3-2-16,-7 1-8 0,-1 0-20 0,-5 3-63 0,0 5-96 15,-1-9-97-15,1 5-126 0,-1-1-205 0,0-8-94 0,7 1-55 16,0-3-20-16</inkml:trace>
  <inkml:trace contextRef="#ctx0" brushRef="#br0" timeOffset="55830.2974">18509 12756 304 0,'0'3'309'0,"-6"-3"-116"0,6 3-83 16,0-3-46-16,0 0-22 0,0 0-9 0,-7 0 0 0,7 0 3 16,0 0 5-16,-7 0 4 0,1 0 1 0,6 0 0 15,-7 0 1-15,1 0-3 0,0 0-2 0,-1 0-2 0,0 5-1 0,1-5 2 16,0 0 4-16,-2 4 3 0,2-4 6 0,0 0 13 16,-1 0 15-16,1 3 17 0,-1-3 16 0,7 0 16 15,0 0 13-15,-6 0 7 0,6-3 0 0,0 3-4 0,0-9-10 16,6 6-11-16,1-4-13 0,-1-1-12 0,1-2-10 0,5-1-5 15,8-4-7-15,-6 1-4 0,11-5-9 0,-5 1-8 0,6 0-12 16,0 0-6-16,1-1-9 0,5-3-7 0,1 1-5 16,-1-2-14-16,7 1 4 0,6-3 5 0,1-2 6 0,-1-2 6 15,8 0 5-15,5-4 6 0,7 0 0 0,0 0 11 16,8-3-6-16,-2-5-6 0,14 1-7 0,-1 0-7 0,7-4-9 16,0 4-6-16,0-5-4 0,1 2-3 0,5 2-3 0,-6-3 2 15,1 4 2-15,-1 0 0 0,0 0 3 0,-6-1-3 0,0 4 1 16,0 1 1-16,-8-1-2 0,2 4-1 0,-8 4-1 15,1 0-3-15,-14 3 1 0,1 1-1 0,-6 2 4 0,-8 5 0 16,-7 3 1-16,-11 1-1 0,-1 3-1 0,-6 3 1 0,-8 1 0 16,-5 3 0-16,-7 4-1 0,0 0 1 0,-13 4-2 0,-7 3 2 15,1 1 0-15,-13 6 0 0,-1-3 0 0,-7 8 0 16,-5-5 0-16,7 4 0 0,-2 1 1 0,1-1-1 0,0-3 1 16,13 3-1-16,0-3 0 0,6-4-2 0,13 0 1 0,1-4 0 31,6 4 0-31,6-4 1 0,8-3-2 0,5 4 0 15,1-5-2-15,6-3 0 0,0 0-6 0,7-3 0 0,-1 0-3 16,1-2-2-16,6-2 2 0,-7 3-1 0,1-3 1 16,-7 3 4-16,6-3 3 0,-5 7 0 0,-8-4 4 0,0 4 0 15,-5 0 1-15,-1 4 1 0,-7 3 0 0,-6-3 0 0,0 7 0 16,-6 4 2-16,-7 0 0 0,-7-1-1 0,0 8 3 16,-5-4-2-16,-1 5 3 0,-7-6-2 0,1 9-2 0,-1-4-2 15,-7 3-14-15,2-2-46 0,-1 6-81 0,-7-4-88 0,7 2-91 16,0-6-128-16,-1 4-154 0,8-6-102 0,7 3-41 15,-2-7 14-15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2C48-8241-C033-41C0-F392DE5B02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05012A-3B10-C7A3-14A9-EFCF946BE3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05D9D6-EACA-BAA1-5526-716D8EC62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28-07-2026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2D4062-0DF4-5236-CC5A-08E91B065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1939E2-55CB-C2F2-3084-034E2D24D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01306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B2329-4ABD-E1AE-B1BE-35D715EE5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69EB09-E262-E6A3-78F7-4FBA569B24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346476-0AD6-6DD3-E31D-DF8E21423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28-07-2026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0CB31F-0897-B6F3-4B80-CCB5AD941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F4D097-ED75-898D-BF6A-E6F55FC3D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32864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024E1B-5499-0FAE-CDF6-4743BC84A2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B07BAC-B7C2-52C0-D32E-C582D13855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A5A946-0677-2CD8-556E-DE85347EB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28-07-2026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318A0-775D-32D6-A387-04A0B8F41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9A9BEA-A239-DDF4-D1EE-79CF0F37D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68630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E5A72-3204-0CDA-14E6-B0A99F338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CFF7F2-7A93-1766-E76E-D61318B8E0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A5C2A1-6E31-2E1E-3894-288A624B2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28-07-2026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96AB36-6C3B-6087-7EEF-99D4FB97B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69473A-C4D3-7FEF-2DB2-7CD38CF10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06563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64931-033E-7FE7-7666-B18FC30E2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E96B37-5EF0-AAC9-EB67-410B7DDE0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7D1BFE-944E-9175-A26E-68AEF9FC7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28-07-2026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3F8929-1A75-BAA8-3F2B-DAE084AC7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06366-6B73-083F-368E-BF28D44AE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89969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A1921-750B-C6D3-2D94-5AAB40C41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1AE2D2-8C6E-B766-F95A-7922DAB741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DFA28E-C0C7-0CD6-D4C5-A0B91988CF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8641BC-9AC6-85E0-28F2-57C62F2F4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28-07-2026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8950A0-9287-366A-05C8-7C0421CEA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8DA8DD-3B7C-65F1-4071-8EB45A2F6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4902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AA4AA-56D0-1C95-0170-A2BB9B23E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02840F-AA52-4B20-3B19-B42B83534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292467-E112-887B-CD99-E30640E4EF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545E16-5421-45B8-2627-492A76B818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975E8A-EF31-500B-6A35-5548CF16AC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E4523C-A892-3C5D-ECCF-5C71AD671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28-07-2026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B68014-9227-BD2B-9386-24043D1BC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66636D-2261-A1FF-162B-5EF8D7971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5574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3CC5A-435C-646B-6A95-DFA974093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2E0E0-7473-3837-A110-F7E1AD714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28-07-2026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8F67DF-5889-512D-BCC4-665ED8888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380CCD-0A6C-7DC9-F8B5-18F839B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7637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8BB817-CA49-CD6C-98AB-4BB993FA5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28-07-2026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A42BA4-F433-BF92-12A9-C8708E1AB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B24DD1-560B-0EC4-B3AC-A96ED8458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77598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BAF0E-E573-03F0-92DC-7D3673D96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8860D-52F7-E6E7-08B4-C86DF91AF1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4DE7CD-A016-8ABB-ABF4-0CF584210A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175B29-30DD-A005-7131-5EADD2689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28-07-2026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A169DC-632A-A254-4361-464651F8C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9132D6-C4E9-9D58-F2B8-DE11EBE32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13980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25B3C-0567-F403-14B2-A32256BF1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1B3F61-F750-9D01-A56D-271828A674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5C31AC-1170-44FC-0D1A-645EDBC34D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281BF4-A231-8690-C286-44323A4B5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28-07-2026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2527BC-9F05-E0F5-ED82-86B02B883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E3F65F-BE2D-7361-8297-BC73A2FF0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63356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2B3DE3-E19D-4E8D-F5F9-D3BFA8361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AAFAD8-9A83-49F3-A70C-8C99B3BB5E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389FFE-EFEF-7DAC-A631-A594C58C07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B57A4-3C9A-4AD5-9B87-320DA9CC1F69}" type="datetimeFigureOut">
              <a:rPr lang="en-IN" smtClean="0"/>
              <a:t>28-07-2026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A9B0D7-3A21-C92E-35A8-BB0A7ED662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6B3A71-BABA-3FA4-646A-C4D856A359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14059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yogesh_2501ph27@iitp.ac.in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4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5.wmf"/><Relationship Id="rId4" Type="http://schemas.openxmlformats.org/officeDocument/2006/relationships/oleObject" Target="../embeddings/oleObject2.bin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7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0.w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image" Target="../media/image24.png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20.png"/><Relationship Id="rId5" Type="http://schemas.openxmlformats.org/officeDocument/2006/relationships/image" Target="../media/image21.wmf"/><Relationship Id="rId10" Type="http://schemas.openxmlformats.org/officeDocument/2006/relationships/image" Target="../media/image23.wmf"/><Relationship Id="rId4" Type="http://schemas.openxmlformats.org/officeDocument/2006/relationships/oleObject" Target="../embeddings/oleObject7.bin"/><Relationship Id="rId9" Type="http://schemas.openxmlformats.org/officeDocument/2006/relationships/oleObject" Target="../embeddings/oleObject9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69673" y="1"/>
            <a:ext cx="5954002" cy="68580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600" b="1" dirty="0"/>
          </a:p>
          <a:p>
            <a:pPr algn="ctr"/>
            <a:endParaRPr lang="en-IN" sz="3600" b="1" dirty="0"/>
          </a:p>
          <a:p>
            <a:pPr algn="ctr"/>
            <a:endParaRPr lang="en-IN" sz="3600" b="1" dirty="0"/>
          </a:p>
          <a:p>
            <a:pPr algn="ctr"/>
            <a:endParaRPr lang="en-IN" sz="3600" b="1" dirty="0"/>
          </a:p>
          <a:p>
            <a:pPr algn="ctr"/>
            <a:endParaRPr lang="en-IN" sz="3600" b="1" dirty="0"/>
          </a:p>
          <a:p>
            <a:pPr algn="ctr"/>
            <a:endParaRPr lang="en-IN" sz="3600" b="1" dirty="0"/>
          </a:p>
          <a:p>
            <a:pPr algn="ctr"/>
            <a:r>
              <a:rPr lang="en-IN" sz="3600" b="1" dirty="0"/>
              <a:t>Season </a:t>
            </a:r>
            <a:r>
              <a:rPr lang="en-IN" sz="3600" b="1" dirty="0" smtClean="0"/>
              <a:t>5, </a:t>
            </a:r>
            <a:r>
              <a:rPr lang="en-IN" sz="3600" b="1" dirty="0"/>
              <a:t>Lecture 1 (</a:t>
            </a:r>
            <a:r>
              <a:rPr lang="en-IN" sz="3600" b="1" dirty="0" smtClean="0"/>
              <a:t>S5,L1</a:t>
            </a:r>
            <a:r>
              <a:rPr lang="en-IN" sz="3600" b="1" dirty="0"/>
              <a:t>): </a:t>
            </a:r>
            <a:r>
              <a:rPr lang="en-IN" sz="6000" b="1" dirty="0"/>
              <a:t>Orientation </a:t>
            </a:r>
          </a:p>
          <a:p>
            <a:pPr algn="ctr"/>
            <a:r>
              <a:rPr lang="en-IN" sz="6000" b="1" dirty="0"/>
              <a:t>and </a:t>
            </a:r>
          </a:p>
          <a:p>
            <a:pPr algn="ctr"/>
            <a:r>
              <a:rPr lang="en-IN" sz="6000" b="1" dirty="0"/>
              <a:t>Introduction </a:t>
            </a: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12EB362A-5841-5245-C4EC-22712F307F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20" b="67590"/>
          <a:stretch/>
        </p:blipFill>
        <p:spPr>
          <a:xfrm>
            <a:off x="3269673" y="0"/>
            <a:ext cx="5954002" cy="332344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269673" y="1590675"/>
            <a:ext cx="5954002" cy="2286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C4830D-3B61-5DB6-CA55-0FDD745CA9E0}"/>
              </a:ext>
            </a:extLst>
          </p:cNvPr>
          <p:cNvSpPr/>
          <p:nvPr/>
        </p:nvSpPr>
        <p:spPr>
          <a:xfrm>
            <a:off x="3840480" y="1936865"/>
            <a:ext cx="5245331" cy="1163782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EP2104 Thermal physics with engineering applications</a:t>
            </a:r>
          </a:p>
          <a:p>
            <a:pPr algn="ctr"/>
            <a:r>
              <a:rPr lang="en-US" dirty="0">
                <a:latin typeface="Times New Roman" panose="02020603050405020304" pitchFamily="18" charset="0"/>
              </a:rPr>
              <a:t>3-1-0-4</a:t>
            </a:r>
            <a:endParaRPr lang="en-IN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Ink 4"/>
              <p14:cNvContentPartPr/>
              <p14:nvPr/>
            </p14:nvContentPartPr>
            <p14:xfrm>
              <a:off x="9249120" y="2384280"/>
              <a:ext cx="877320" cy="363240"/>
            </p14:xfrm>
          </p:contentPart>
        </mc:Choice>
        <mc:Fallback>
          <p:pic>
            <p:nvPicPr>
              <p:cNvPr id="5" name="Ink 4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232560" y="2375280"/>
                <a:ext cx="910800" cy="376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1537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8494927"/>
              </p:ext>
            </p:extLst>
          </p:nvPr>
        </p:nvGraphicFramePr>
        <p:xfrm>
          <a:off x="-1" y="0"/>
          <a:ext cx="6348547" cy="67534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0403">
                  <a:extLst>
                    <a:ext uri="{9D8B030D-6E8A-4147-A177-3AD203B41FA5}">
                      <a16:colId xmlns:a16="http://schemas.microsoft.com/office/drawing/2014/main" val="821875896"/>
                    </a:ext>
                  </a:extLst>
                </a:gridCol>
                <a:gridCol w="3980969">
                  <a:extLst>
                    <a:ext uri="{9D8B030D-6E8A-4147-A177-3AD203B41FA5}">
                      <a16:colId xmlns:a16="http://schemas.microsoft.com/office/drawing/2014/main" val="158873172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37107217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092367964"/>
                    </a:ext>
                  </a:extLst>
                </a:gridCol>
                <a:gridCol w="535575">
                  <a:extLst>
                    <a:ext uri="{9D8B030D-6E8A-4147-A177-3AD203B41FA5}">
                      <a16:colId xmlns:a16="http://schemas.microsoft.com/office/drawing/2014/main" val="351755251"/>
                    </a:ext>
                  </a:extLst>
                </a:gridCol>
              </a:tblGrid>
              <a:tr h="613954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L3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7306058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"David Pratap Singh" &lt;david_2501ph26@iitp.ac.in&gt;;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5095729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"Deepak Kumar" &lt;deepak_2503ph03@iitp.ac.in&gt;;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8888417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"Dekka Nivas" &lt;dekka_2501ph29@iitp.ac.in&gt;;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7064995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"Gamit Marlon Maheshbhai" &lt;gamit_2501ph21@iitp.ac.in&gt;;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7814122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"Himesh Katare" &lt;himesh_2501ph33@iitp.ac.in&gt;;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6934320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16.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"Jadhav Vedant Rajesh" &lt;jadhav_2501ph06@iitp.ac.in&gt;;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583227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17.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"Johaan Peter Thekkan" &lt;johaan_2501ph05@iitp.ac.in&gt;;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787724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18.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"Karri Akshara" &lt;karri_2501ph13@iitp.ac.in&gt;;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6396054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"Kashvi Mehta" &lt;kashvi_2501ph32@iitp.ac.in&gt;;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4864352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20.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Kirti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Chandra" &lt;kirti_2501ph35@iitp.ac.in&gt;;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9643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619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7008343"/>
              </p:ext>
            </p:extLst>
          </p:nvPr>
        </p:nvGraphicFramePr>
        <p:xfrm>
          <a:off x="-1" y="0"/>
          <a:ext cx="6348547" cy="67534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0403">
                  <a:extLst>
                    <a:ext uri="{9D8B030D-6E8A-4147-A177-3AD203B41FA5}">
                      <a16:colId xmlns:a16="http://schemas.microsoft.com/office/drawing/2014/main" val="821875896"/>
                    </a:ext>
                  </a:extLst>
                </a:gridCol>
                <a:gridCol w="3791387">
                  <a:extLst>
                    <a:ext uri="{9D8B030D-6E8A-4147-A177-3AD203B41FA5}">
                      <a16:colId xmlns:a16="http://schemas.microsoft.com/office/drawing/2014/main" val="1588731728"/>
                    </a:ext>
                  </a:extLst>
                </a:gridCol>
                <a:gridCol w="698919">
                  <a:extLst>
                    <a:ext uri="{9D8B030D-6E8A-4147-A177-3AD203B41FA5}">
                      <a16:colId xmlns:a16="http://schemas.microsoft.com/office/drawing/2014/main" val="337107217"/>
                    </a:ext>
                  </a:extLst>
                </a:gridCol>
                <a:gridCol w="698919">
                  <a:extLst>
                    <a:ext uri="{9D8B030D-6E8A-4147-A177-3AD203B41FA5}">
                      <a16:colId xmlns:a16="http://schemas.microsoft.com/office/drawing/2014/main" val="1115157784"/>
                    </a:ext>
                  </a:extLst>
                </a:gridCol>
                <a:gridCol w="698919">
                  <a:extLst>
                    <a:ext uri="{9D8B030D-6E8A-4147-A177-3AD203B41FA5}">
                      <a16:colId xmlns:a16="http://schemas.microsoft.com/office/drawing/2014/main" val="4286211563"/>
                    </a:ext>
                  </a:extLst>
                </a:gridCol>
              </a:tblGrid>
              <a:tr h="613954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L3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7306058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"Krishna Mule" &lt;krishna_2501ph04@iitp.ac.in&gt;;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5095729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22.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"Kummetha Sai Darshan Reddy" &lt;kummetha_2501ph17@iitp.ac.in&gt;;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8888417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23.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"Maddirala Bhanu Kiran" &lt;maddirala_2501ph31@iitp.ac.in&gt;;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7064995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24.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"Manish" &lt;manish_2501ph22@iitp.ac.in&gt;;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7814122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25.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"Mohammad Owais Ansari" &lt;mohammad_2501ph18@iitp.ac.in&gt;;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6934320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26.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"Muhammed Rehaan Sharafudheen" &lt;muhammed_2501ph20@iitp.ac.in&gt;;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583227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"Nikhil" &lt;nikhil_2501ph34@iitp.ac.in&gt;;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787724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"Poodari Shivani" &lt;poodari_2503ph04@iitp.ac.in&gt;;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6396054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"Rahul Yadav" &lt;rahul_2501ph23@iitp.ac.in&gt;;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4864352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30.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Rohit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David Paul" &lt;rohit_2501ph11@iitp.ac.in&gt;;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9643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514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065391"/>
              </p:ext>
            </p:extLst>
          </p:nvPr>
        </p:nvGraphicFramePr>
        <p:xfrm>
          <a:off x="-1" y="0"/>
          <a:ext cx="6818811" cy="67534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4507">
                  <a:extLst>
                    <a:ext uri="{9D8B030D-6E8A-4147-A177-3AD203B41FA5}">
                      <a16:colId xmlns:a16="http://schemas.microsoft.com/office/drawing/2014/main" val="821875896"/>
                    </a:ext>
                  </a:extLst>
                </a:gridCol>
                <a:gridCol w="4374070">
                  <a:extLst>
                    <a:ext uri="{9D8B030D-6E8A-4147-A177-3AD203B41FA5}">
                      <a16:colId xmlns:a16="http://schemas.microsoft.com/office/drawing/2014/main" val="1588731728"/>
                    </a:ext>
                  </a:extLst>
                </a:gridCol>
                <a:gridCol w="729585">
                  <a:extLst>
                    <a:ext uri="{9D8B030D-6E8A-4147-A177-3AD203B41FA5}">
                      <a16:colId xmlns:a16="http://schemas.microsoft.com/office/drawing/2014/main" val="337107217"/>
                    </a:ext>
                  </a:extLst>
                </a:gridCol>
                <a:gridCol w="645402">
                  <a:extLst>
                    <a:ext uri="{9D8B030D-6E8A-4147-A177-3AD203B41FA5}">
                      <a16:colId xmlns:a16="http://schemas.microsoft.com/office/drawing/2014/main" val="3011984498"/>
                    </a:ext>
                  </a:extLst>
                </a:gridCol>
                <a:gridCol w="575247">
                  <a:extLst>
                    <a:ext uri="{9D8B030D-6E8A-4147-A177-3AD203B41FA5}">
                      <a16:colId xmlns:a16="http://schemas.microsoft.com/office/drawing/2014/main" val="2241407537"/>
                    </a:ext>
                  </a:extLst>
                </a:gridCol>
              </a:tblGrid>
              <a:tr h="613954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L3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7306058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Ronak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Jakhar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 &lt;ronak_2501ph10@iitp.ac.in&gt;;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5095729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32.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Rudraneel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Shee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 &lt;rudraneel_2501ph15@iitp.ac.in&gt;;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8888417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33.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"S Ragul Raagav" &lt;s_2503ph02@iitp.ac.in&gt;;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7064995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34.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"Sara Khan" &lt;sara_2501ph30@iitp.ac.in&gt;;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7814122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35.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"Shaik Jabeer Sulthan" &lt;shaik_2501ph16@iitp.ac.in&gt;;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6934320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36.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"Shourya Sharma" &lt;shourya_2503ph01@iitp.ac.in&gt;;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583227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"Shreyas Saraswatiprasad Waikar" &lt;shreyas_2501ph02@iitp.ac.in&gt;;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787724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38.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"Snehardra Das" &lt;snehardra_2501ph14@iitp.ac.in&gt;;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6396054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39.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"Tejeswin R" &lt;tejeswin_2501ph09@iitp.ac.in&gt;;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4864352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40.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Varkatam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Akshaya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 &lt;varkatam_2501ph12@iitp.ac.in&gt;;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9643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450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6F73297-A3E0-E86F-A956-220A0186688B}"/>
              </a:ext>
            </a:extLst>
          </p:cNvPr>
          <p:cNvSpPr/>
          <p:nvPr/>
        </p:nvSpPr>
        <p:spPr>
          <a:xfrm>
            <a:off x="3500846" y="3561476"/>
            <a:ext cx="5258394" cy="13762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Attendance: 75% mandatory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3235535"/>
              </p:ext>
            </p:extLst>
          </p:nvPr>
        </p:nvGraphicFramePr>
        <p:xfrm>
          <a:off x="0" y="-2"/>
          <a:ext cx="7589520" cy="24558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0400">
                  <a:extLst>
                    <a:ext uri="{9D8B030D-6E8A-4147-A177-3AD203B41FA5}">
                      <a16:colId xmlns:a16="http://schemas.microsoft.com/office/drawing/2014/main" val="3474930419"/>
                    </a:ext>
                  </a:extLst>
                </a:gridCol>
                <a:gridCol w="4532503">
                  <a:extLst>
                    <a:ext uri="{9D8B030D-6E8A-4147-A177-3AD203B41FA5}">
                      <a16:colId xmlns:a16="http://schemas.microsoft.com/office/drawing/2014/main" val="3277651743"/>
                    </a:ext>
                  </a:extLst>
                </a:gridCol>
                <a:gridCol w="835539">
                  <a:extLst>
                    <a:ext uri="{9D8B030D-6E8A-4147-A177-3AD203B41FA5}">
                      <a16:colId xmlns:a16="http://schemas.microsoft.com/office/drawing/2014/main" val="3353911587"/>
                    </a:ext>
                  </a:extLst>
                </a:gridCol>
                <a:gridCol w="835539">
                  <a:extLst>
                    <a:ext uri="{9D8B030D-6E8A-4147-A177-3AD203B41FA5}">
                      <a16:colId xmlns:a16="http://schemas.microsoft.com/office/drawing/2014/main" val="2562495736"/>
                    </a:ext>
                  </a:extLst>
                </a:gridCol>
                <a:gridCol w="835539">
                  <a:extLst>
                    <a:ext uri="{9D8B030D-6E8A-4147-A177-3AD203B41FA5}">
                      <a16:colId xmlns:a16="http://schemas.microsoft.com/office/drawing/2014/main" val="80211620"/>
                    </a:ext>
                  </a:extLst>
                </a:gridCol>
              </a:tblGrid>
              <a:tr h="818606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L3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15869575"/>
                  </a:ext>
                </a:extLst>
              </a:tr>
              <a:tr h="818606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"Vivanshu Chauhan" &lt;vivanshu_2501ph01@iitp.ac.in&gt;;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25727057"/>
                  </a:ext>
                </a:extLst>
              </a:tr>
              <a:tr h="818606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42.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Yogesh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Kumar" </a:t>
                      </a:r>
                      <a:r>
                        <a:rPr lang="en-US" sz="1400" u="sng" dirty="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2"/>
                        </a:rPr>
                        <a:t>yogesh_2501ph27@iitp.ac.in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482928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721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2060"/>
                </a:solidFill>
                <a:latin typeface="Arial Black" pitchFamily="34" charset="0"/>
              </a:rPr>
              <a:t>Evaluation Scheme</a:t>
            </a:r>
            <a:endParaRPr lang="en-IN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6279736"/>
              </p:ext>
            </p:extLst>
          </p:nvPr>
        </p:nvGraphicFramePr>
        <p:xfrm>
          <a:off x="2018748" y="1895061"/>
          <a:ext cx="9258852" cy="38431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294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294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42925">
                <a:tc>
                  <a:txBody>
                    <a:bodyPr/>
                    <a:lstStyle/>
                    <a:p>
                      <a:r>
                        <a:rPr lang="en-US" sz="4800" dirty="0"/>
                        <a:t>Exam</a:t>
                      </a:r>
                      <a:endParaRPr lang="en-IN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/>
                        <a:t>Marks (100)</a:t>
                      </a:r>
                      <a:endParaRPr lang="en-IN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051">
                <a:tc>
                  <a:txBody>
                    <a:bodyPr/>
                    <a:lstStyle/>
                    <a:p>
                      <a:r>
                        <a:rPr lang="en-US" dirty="0"/>
                        <a:t>Quiz 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5051">
                <a:tc>
                  <a:txBody>
                    <a:bodyPr/>
                    <a:lstStyle/>
                    <a:p>
                      <a:r>
                        <a:rPr lang="en-US" dirty="0"/>
                        <a:t>Mid semester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5051">
                <a:tc>
                  <a:txBody>
                    <a:bodyPr/>
                    <a:lstStyle/>
                    <a:p>
                      <a:r>
                        <a:rPr lang="en-US" dirty="0"/>
                        <a:t>Quiz</a:t>
                      </a:r>
                      <a:r>
                        <a:rPr lang="en-US" baseline="0" dirty="0"/>
                        <a:t> 2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5051">
                <a:tc>
                  <a:txBody>
                    <a:bodyPr/>
                    <a:lstStyle/>
                    <a:p>
                      <a:r>
                        <a:rPr lang="en-US" dirty="0"/>
                        <a:t>End Semester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898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5384" y="-14786"/>
            <a:ext cx="10515600" cy="1325563"/>
          </a:xfrm>
        </p:spPr>
        <p:txBody>
          <a:bodyPr/>
          <a:lstStyle/>
          <a:p>
            <a:r>
              <a:rPr lang="en-IN" b="1" dirty="0"/>
              <a:t>Focus on concepts and Cutting edge engineering Applications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666" y="1570922"/>
            <a:ext cx="4118336" cy="23165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1709" y="1310777"/>
            <a:ext cx="3659909" cy="27449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671" y="4055709"/>
            <a:ext cx="5101243" cy="2869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807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935" y="487002"/>
            <a:ext cx="10515600" cy="1325563"/>
          </a:xfrm>
        </p:spPr>
        <p:txBody>
          <a:bodyPr>
            <a:normAutofit/>
          </a:bodyPr>
          <a:lstStyle/>
          <a:p>
            <a:r>
              <a:rPr lang="en-IN" sz="8000" b="1" dirty="0"/>
              <a:t>Plan</a:t>
            </a:r>
          </a:p>
        </p:txBody>
      </p:sp>
      <p:sp>
        <p:nvSpPr>
          <p:cNvPr id="4" name="Rectangle 3"/>
          <p:cNvSpPr/>
          <p:nvPr/>
        </p:nvSpPr>
        <p:spPr>
          <a:xfrm>
            <a:off x="905164" y="1856509"/>
            <a:ext cx="8599054" cy="115454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5400" dirty="0"/>
              <a:t>Kinetic Theory of gases</a:t>
            </a:r>
          </a:p>
        </p:txBody>
      </p:sp>
      <p:sp>
        <p:nvSpPr>
          <p:cNvPr id="5" name="Rectangle 4"/>
          <p:cNvSpPr/>
          <p:nvPr/>
        </p:nvSpPr>
        <p:spPr>
          <a:xfrm>
            <a:off x="905164" y="3394363"/>
            <a:ext cx="8599054" cy="1154546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5400" dirty="0"/>
              <a:t>Thermodynamics</a:t>
            </a:r>
          </a:p>
        </p:txBody>
      </p:sp>
      <p:sp>
        <p:nvSpPr>
          <p:cNvPr id="6" name="Rectangle 5"/>
          <p:cNvSpPr/>
          <p:nvPr/>
        </p:nvSpPr>
        <p:spPr>
          <a:xfrm>
            <a:off x="905164" y="4849089"/>
            <a:ext cx="8599054" cy="162560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5400" dirty="0"/>
              <a:t> Engineering applications</a:t>
            </a:r>
          </a:p>
        </p:txBody>
      </p:sp>
    </p:spTree>
    <p:extLst>
      <p:ext uri="{BB962C8B-B14F-4D97-AF65-F5344CB8AC3E}">
        <p14:creationId xmlns:p14="http://schemas.microsoft.com/office/powerpoint/2010/main" val="476238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899F1-457D-0EA7-C0C4-948F841B7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934968"/>
            <a:ext cx="10515600" cy="1325563"/>
          </a:xfrm>
        </p:spPr>
        <p:txBody>
          <a:bodyPr/>
          <a:lstStyle/>
          <a:p>
            <a:r>
              <a:rPr lang="en-US" b="1" dirty="0"/>
              <a:t>What is heat?</a:t>
            </a:r>
            <a:endParaRPr lang="en-IN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D2A6DBA-D7F3-EFF2-1ADB-56428DA1478D}"/>
              </a:ext>
            </a:extLst>
          </p:cNvPr>
          <p:cNvSpPr txBox="1">
            <a:spLocks/>
          </p:cNvSpPr>
          <p:nvPr/>
        </p:nvSpPr>
        <p:spPr>
          <a:xfrm>
            <a:off x="1676400" y="249209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What is Temperature?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436130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be 3"/>
          <p:cNvSpPr/>
          <p:nvPr/>
        </p:nvSpPr>
        <p:spPr>
          <a:xfrm>
            <a:off x="2826327" y="3472873"/>
            <a:ext cx="4036291" cy="1487054"/>
          </a:xfrm>
          <a:prstGeom prst="cub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Can 4"/>
          <p:cNvSpPr/>
          <p:nvPr/>
        </p:nvSpPr>
        <p:spPr>
          <a:xfrm>
            <a:off x="4525818" y="2586182"/>
            <a:ext cx="443346" cy="1052945"/>
          </a:xfrm>
          <a:prstGeom prst="ca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Lightning Bolt 5"/>
          <p:cNvSpPr/>
          <p:nvPr/>
        </p:nvSpPr>
        <p:spPr>
          <a:xfrm>
            <a:off x="4747491" y="3639127"/>
            <a:ext cx="1154545" cy="577273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C9899F1-457D-0EA7-C0C4-948F841B7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934968"/>
            <a:ext cx="10515600" cy="1325563"/>
          </a:xfrm>
        </p:spPr>
        <p:txBody>
          <a:bodyPr/>
          <a:lstStyle/>
          <a:p>
            <a:r>
              <a:rPr lang="en-US" b="1" dirty="0"/>
              <a:t>What is heat?</a:t>
            </a:r>
            <a:endParaRPr lang="en-IN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028873" y="4875795"/>
            <a:ext cx="45768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b="1" dirty="0"/>
              <a:t>Mechanical energy converted</a:t>
            </a:r>
          </a:p>
        </p:txBody>
      </p:sp>
    </p:spTree>
    <p:extLst>
      <p:ext uri="{BB962C8B-B14F-4D97-AF65-F5344CB8AC3E}">
        <p14:creationId xmlns:p14="http://schemas.microsoft.com/office/powerpoint/2010/main" val="1343902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85185E-6 L 1.45833E-6 1.85185E-6 C 0.00703 0.00046 0.01406 0.00116 0.02123 0.00139 C 0.1388 0.00371 0.09844 -0.01389 0.13854 0.00417 C 0.14466 0.01134 0.14258 0.0081 0.12643 0.00417 C 0.12565 0.00394 0.125 0.00278 0.12422 0.00278 L -0.00911 0.00139 L -0.02044 1.85185E-6 C -0.02578 -0.00069 -0.03633 -0.00278 -0.03633 -0.00278 C -0.03737 -0.00324 -0.03841 -0.0037 -0.03945 -0.00393 C -0.04857 -0.00671 -0.0513 -0.00717 -0.06068 -0.0081 L -0.07656 -0.00949 L -0.14544 -0.0081 C -0.14726 -0.0081 -0.15247 -0.00671 -0.15078 -0.00671 L -0.08112 -0.0081 C -0.07526 -0.00856 -0.0694 -0.00856 -0.06367 -0.00949 C -0.06263 -0.00949 -0.06172 -0.01065 -0.06068 -0.01088 C -0.05638 -0.01157 -0.05208 -0.0118 -0.04778 -0.01204 C -0.03763 -0.0118 -0.02747 -0.01204 -0.01745 -0.01088 C -0.01562 -0.01065 -0.01393 -0.00903 -0.01211 -0.0081 C -0.00508 -0.00416 -0.01028 -0.00625 -0.00312 -0.00393 C 0.00235 -0.00069 -0.00443 -0.00463 0.00222 -0.00139 C 0.003 -0.00092 0.00378 -0.00023 0.00456 1.85185E-6 C 0.00703 0.00116 0.00951 0.00185 0.01211 0.00278 C 0.01732 0.00741 0.01289 0.00417 0.01966 0.00671 C 0.02044 0.00718 0.0211 0.0081 0.02188 0.0081 L 0.13932 0.00949 C 0.13451 0.01227 0.13399 0.01296 0.12878 0.01482 C 0.12722 0.01551 0.12565 0.01574 0.12422 0.01621 C 0.12344 0.01667 0.12266 0.01736 0.12188 0.01759 C 0.11966 0.01829 0.11732 0.01852 0.11511 0.01898 C 0.11406 0.01945 0.11302 0.01991 0.11211 0.02037 C 0.10755 0.02176 0.1013 0.02246 0.09688 0.02315 L 0.00378 0.02176 C 0.003 0.02153 0.00326 0.01898 0.003 0.01759 C 0.00274 0.01667 0.00248 0.01574 0.00222 0.01482 L 0.00222 0.01482 L 0.00222 0.01482 " pathEditMode="relative" ptsTypes="AAAAAAAAAAAAAAAAAAAAAAAAAAAAAAAAAAAA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66" y="1100280"/>
            <a:ext cx="7507197" cy="397971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41144" y="-83128"/>
            <a:ext cx="3999346" cy="6668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4859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9042" y="0"/>
            <a:ext cx="11912958" cy="1143000"/>
          </a:xfrm>
        </p:spPr>
        <p:txBody>
          <a:bodyPr>
            <a:normAutofit/>
          </a:bodyPr>
          <a:lstStyle/>
          <a:p>
            <a:r>
              <a:rPr lang="en-IN" b="1" u="sng" dirty="0">
                <a:solidFill>
                  <a:srgbClr val="002060"/>
                </a:solidFill>
                <a:latin typeface="Arial Black" pitchFamily="34" charset="0"/>
              </a:rPr>
              <a:t>Course Instructor for Thermal Physics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34640" y="1845254"/>
            <a:ext cx="717388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Dr.</a:t>
            </a:r>
            <a:r>
              <a:rPr lang="en-IN" b="1" dirty="0">
                <a:solidFill>
                  <a:srgbClr val="002060"/>
                </a:solidFill>
                <a:latin typeface="Book Antiqua" panose="02040602050305030304" pitchFamily="18" charset="0"/>
              </a:rPr>
              <a:t> Raghavan K Easwaran</a:t>
            </a:r>
          </a:p>
          <a:p>
            <a:endParaRPr lang="en-IN" b="1" dirty="0">
              <a:solidFill>
                <a:srgbClr val="0070C0"/>
              </a:solidFill>
              <a:latin typeface="Book Antiqua" panose="02040602050305030304" pitchFamily="18" charset="0"/>
            </a:endParaRPr>
          </a:p>
          <a:p>
            <a:r>
              <a:rPr lang="en-IN" b="1" dirty="0">
                <a:solidFill>
                  <a:srgbClr val="0070C0"/>
                </a:solidFill>
                <a:latin typeface="Book Antiqua" panose="02040602050305030304" pitchFamily="18" charset="0"/>
              </a:rPr>
              <a:t>PhD (France, Paris) PDF(Nottingham, UK), UG (IIT  Madras)</a:t>
            </a:r>
          </a:p>
          <a:p>
            <a:r>
              <a:rPr lang="en-IN" b="1" dirty="0">
                <a:solidFill>
                  <a:srgbClr val="0070C0"/>
                </a:solidFill>
                <a:latin typeface="Book Antiqua" panose="02040602050305030304" pitchFamily="18" charset="0"/>
              </a:rPr>
              <a:t>Marie Curie Fellow (PhD) European Union (EU), IFRAF, Paris</a:t>
            </a:r>
          </a:p>
          <a:p>
            <a:endParaRPr lang="en-IN" b="1" dirty="0">
              <a:latin typeface="Book Antiqua" panose="02040602050305030304" pitchFamily="18" charset="0"/>
            </a:endParaRPr>
          </a:p>
          <a:p>
            <a:r>
              <a:rPr lang="en-IN" b="1" dirty="0">
                <a:latin typeface="Book Antiqua" panose="02040602050305030304" pitchFamily="18" charset="0"/>
              </a:rPr>
              <a:t>Associate Professor and </a:t>
            </a:r>
            <a:r>
              <a:rPr lang="en-IN" b="1" dirty="0" smtClean="0">
                <a:latin typeface="Book Antiqua" panose="02040602050305030304" pitchFamily="18" charset="0"/>
              </a:rPr>
              <a:t>Former Head </a:t>
            </a:r>
            <a:r>
              <a:rPr lang="en-IN" b="1" dirty="0">
                <a:latin typeface="Book Antiqua" panose="02040602050305030304" pitchFamily="18" charset="0"/>
              </a:rPr>
              <a:t>of the department</a:t>
            </a:r>
          </a:p>
          <a:p>
            <a:r>
              <a:rPr lang="en-IN" b="1" dirty="0">
                <a:solidFill>
                  <a:srgbClr val="0070C0"/>
                </a:solidFill>
                <a:latin typeface="Book Antiqua" panose="02040602050305030304" pitchFamily="18" charset="0"/>
              </a:rPr>
              <a:t>Department of Physics</a:t>
            </a:r>
          </a:p>
          <a:p>
            <a:r>
              <a:rPr lang="en-IN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MPI</a:t>
            </a:r>
            <a:r>
              <a:rPr lang="en-IN" b="1" dirty="0">
                <a:solidFill>
                  <a:srgbClr val="002060"/>
                </a:solidFill>
                <a:latin typeface="Book Antiqua" panose="02040602050305030304" pitchFamily="18" charset="0"/>
              </a:rPr>
              <a:t>, National Quantum Mission</a:t>
            </a:r>
          </a:p>
          <a:p>
            <a:r>
              <a:rPr lang="en-IN" b="1" dirty="0">
                <a:solidFill>
                  <a:srgbClr val="0070C0"/>
                </a:solidFill>
                <a:latin typeface="Book Antiqua" panose="02040602050305030304" pitchFamily="18" charset="0"/>
              </a:rPr>
              <a:t>Quantum Communication HUB</a:t>
            </a:r>
            <a:r>
              <a:rPr lang="en-IN" b="1" dirty="0" smtClean="0">
                <a:solidFill>
                  <a:srgbClr val="0070C0"/>
                </a:solidFill>
                <a:latin typeface="Book Antiqua" panose="02040602050305030304" pitchFamily="18" charset="0"/>
              </a:rPr>
              <a:t>,</a:t>
            </a:r>
          </a:p>
          <a:p>
            <a:endParaRPr lang="en-IN" b="1" dirty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r>
              <a:rPr lang="en-IN" b="1" dirty="0">
                <a:solidFill>
                  <a:srgbClr val="FF0000"/>
                </a:solidFill>
                <a:latin typeface="Book Antiqua" panose="02040602050305030304" pitchFamily="18" charset="0"/>
              </a:rPr>
              <a:t>Indian Institute of Technology Madras </a:t>
            </a:r>
          </a:p>
          <a:p>
            <a:endParaRPr lang="en-IN" b="1" dirty="0">
              <a:latin typeface="Book Antiqua" panose="02040602050305030304" pitchFamily="18" charset="0"/>
            </a:endParaRPr>
          </a:p>
          <a:p>
            <a:r>
              <a:rPr lang="en-IN" b="1" dirty="0">
                <a:latin typeface="Book Antiqua" panose="02040602050305030304" pitchFamily="18" charset="0"/>
              </a:rPr>
              <a:t>Indian Institute of Technology Patna</a:t>
            </a:r>
          </a:p>
          <a:p>
            <a:endParaRPr lang="en-IN" b="1" dirty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r>
              <a:rPr lang="en-IN" b="1" dirty="0">
                <a:latin typeface="Book Antiqua" panose="02040602050305030304" pitchFamily="18" charset="0"/>
              </a:rPr>
              <a:t>www.raghavanke.com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07623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761" y="1162099"/>
            <a:ext cx="7935602" cy="450238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045616" y="5401559"/>
            <a:ext cx="9078013" cy="4336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9050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/>
          <p:nvPr/>
        </p:nvGrpSpPr>
        <p:grpSpPr>
          <a:xfrm>
            <a:off x="2466109" y="1385455"/>
            <a:ext cx="6871855" cy="7209221"/>
            <a:chOff x="5133701" y="2420888"/>
            <a:chExt cx="2714799" cy="4397571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33701" y="2420888"/>
              <a:ext cx="2714799" cy="27918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5239213" y="6390638"/>
              <a:ext cx="124179" cy="4278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IN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823854" y="193963"/>
            <a:ext cx="46833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5400" dirty="0"/>
              <a:t>Hotter to colder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9382" y="6230483"/>
            <a:ext cx="64665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000" b="1" dirty="0"/>
              <a:t>Temperature  of atomic gas is reduced as a function of time</a:t>
            </a:r>
          </a:p>
        </p:txBody>
      </p:sp>
      <p:sp>
        <p:nvSpPr>
          <p:cNvPr id="10" name="Rectangle 9"/>
          <p:cNvSpPr/>
          <p:nvPr/>
        </p:nvSpPr>
        <p:spPr>
          <a:xfrm>
            <a:off x="9705975" y="2809875"/>
            <a:ext cx="2019300" cy="120967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Imaging </a:t>
            </a:r>
          </a:p>
          <a:p>
            <a:pPr algn="ctr"/>
            <a:r>
              <a:rPr lang="en-IN" dirty="0"/>
              <a:t>Of</a:t>
            </a:r>
          </a:p>
          <a:p>
            <a:pPr algn="ctr"/>
            <a:r>
              <a:rPr lang="en-IN" dirty="0"/>
              <a:t>Atomic gas</a:t>
            </a:r>
          </a:p>
        </p:txBody>
      </p:sp>
    </p:spTree>
    <p:extLst>
      <p:ext uri="{BB962C8B-B14F-4D97-AF65-F5344CB8AC3E}">
        <p14:creationId xmlns:p14="http://schemas.microsoft.com/office/powerpoint/2010/main" val="402008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D2A6DBA-D7F3-EFF2-1ADB-56428DA1478D}"/>
              </a:ext>
            </a:extLst>
          </p:cNvPr>
          <p:cNvSpPr txBox="1">
            <a:spLocks/>
          </p:cNvSpPr>
          <p:nvPr/>
        </p:nvSpPr>
        <p:spPr>
          <a:xfrm>
            <a:off x="1676400" y="184164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What is Temperature?</a:t>
            </a:r>
            <a:endParaRPr lang="en-IN" b="1" dirty="0"/>
          </a:p>
        </p:txBody>
      </p:sp>
      <p:graphicFrame>
        <p:nvGraphicFramePr>
          <p:cNvPr id="5" name="Object 83">
            <a:extLst>
              <a:ext uri="{FF2B5EF4-FFF2-40B4-BE49-F238E27FC236}">
                <a16:creationId xmlns:a16="http://schemas.microsoft.com/office/drawing/2014/main" id="{91BCE4C3-609D-C2B2-FFC4-36752C5E988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4363856"/>
              </p:ext>
            </p:extLst>
          </p:nvPr>
        </p:nvGraphicFramePr>
        <p:xfrm>
          <a:off x="7273565" y="3355748"/>
          <a:ext cx="2490351" cy="7945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Equation" r:id="rId3" imgW="634680" imgH="203040" progId="Equation.DSMT4">
                  <p:embed/>
                </p:oleObj>
              </mc:Choice>
              <mc:Fallback>
                <p:oleObj name="Equation" r:id="rId3" imgW="634680" imgH="203040" progId="Equation.DSMT4">
                  <p:embed/>
                  <p:pic>
                    <p:nvPicPr>
                      <p:cNvPr id="5" name="Object 83">
                        <a:extLst>
                          <a:ext uri="{FF2B5EF4-FFF2-40B4-BE49-F238E27FC236}">
                            <a16:creationId xmlns:a16="http://schemas.microsoft.com/office/drawing/2014/main" id="{91BCE4C3-609D-C2B2-FFC4-36752C5E988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73565" y="3355748"/>
                        <a:ext cx="2490351" cy="794578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969163" y="4495988"/>
            <a:ext cx="690227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4400" dirty="0"/>
              <a:t>From Kinetic Theory of gases </a:t>
            </a:r>
          </a:p>
        </p:txBody>
      </p:sp>
      <p:sp>
        <p:nvSpPr>
          <p:cNvPr id="3" name="Rectangle 2"/>
          <p:cNvSpPr/>
          <p:nvPr/>
        </p:nvSpPr>
        <p:spPr>
          <a:xfrm>
            <a:off x="2912266" y="249078"/>
            <a:ext cx="6225309" cy="124690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400" dirty="0"/>
              <a:t>Will deal with only gases now</a:t>
            </a:r>
          </a:p>
        </p:txBody>
      </p:sp>
    </p:spTree>
    <p:extLst>
      <p:ext uri="{BB962C8B-B14F-4D97-AF65-F5344CB8AC3E}">
        <p14:creationId xmlns:p14="http://schemas.microsoft.com/office/powerpoint/2010/main" val="3257272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hart, scatter chart&#10;&#10;Description automatically generated">
            <a:extLst>
              <a:ext uri="{FF2B5EF4-FFF2-40B4-BE49-F238E27FC236}">
                <a16:creationId xmlns:a16="http://schemas.microsoft.com/office/drawing/2014/main" id="{CF728E0C-2CD9-B5E9-1538-E3167139A2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842" y="1023612"/>
            <a:ext cx="6639952" cy="5821024"/>
          </a:xfrm>
          <a:prstGeom prst="rect">
            <a:avLst/>
          </a:prstGeom>
        </p:spPr>
      </p:pic>
      <p:graphicFrame>
        <p:nvGraphicFramePr>
          <p:cNvPr id="7" name="Object 83">
            <a:extLst>
              <a:ext uri="{FF2B5EF4-FFF2-40B4-BE49-F238E27FC236}">
                <a16:creationId xmlns:a16="http://schemas.microsoft.com/office/drawing/2014/main" id="{68345DBC-195D-CDE0-FFD7-E470A37B60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2707711"/>
              </p:ext>
            </p:extLst>
          </p:nvPr>
        </p:nvGraphicFramePr>
        <p:xfrm>
          <a:off x="8245958" y="2294236"/>
          <a:ext cx="3135312" cy="1639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6" name="Equation" r:id="rId4" imgW="799920" imgH="419040" progId="Equation.DSMT4">
                  <p:embed/>
                </p:oleObj>
              </mc:Choice>
              <mc:Fallback>
                <p:oleObj name="Equation" r:id="rId4" imgW="799920" imgH="419040" progId="Equation.DSMT4">
                  <p:embed/>
                  <p:pic>
                    <p:nvPicPr>
                      <p:cNvPr id="7" name="Object 83">
                        <a:extLst>
                          <a:ext uri="{FF2B5EF4-FFF2-40B4-BE49-F238E27FC236}">
                            <a16:creationId xmlns:a16="http://schemas.microsoft.com/office/drawing/2014/main" id="{68345DBC-195D-CDE0-FFD7-E470A37B60B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45958" y="2294236"/>
                        <a:ext cx="3135312" cy="1639888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764145" y="397164"/>
            <a:ext cx="39542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b="1" dirty="0"/>
              <a:t>Huge number of particles</a:t>
            </a:r>
          </a:p>
        </p:txBody>
      </p:sp>
    </p:spTree>
    <p:extLst>
      <p:ext uri="{BB962C8B-B14F-4D97-AF65-F5344CB8AC3E}">
        <p14:creationId xmlns:p14="http://schemas.microsoft.com/office/powerpoint/2010/main" val="3810458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1ED06B-C3AF-40B4-17B6-D066D64D1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583" y="407158"/>
            <a:ext cx="10515600" cy="1325563"/>
          </a:xfrm>
        </p:spPr>
        <p:txBody>
          <a:bodyPr>
            <a:noAutofit/>
          </a:bodyPr>
          <a:lstStyle/>
          <a:p>
            <a:r>
              <a:rPr lang="en-US" sz="6600" b="1" dirty="0">
                <a:solidFill>
                  <a:schemeClr val="accent1">
                    <a:lumMod val="75000"/>
                  </a:schemeClr>
                </a:solidFill>
              </a:rPr>
              <a:t>Necessity of Kinetic Theory and Thermodynamics</a:t>
            </a:r>
            <a:endParaRPr lang="en-IN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AB93B9-6A4C-C859-CBFD-D32F2F3225C3}"/>
              </a:ext>
            </a:extLst>
          </p:cNvPr>
          <p:cNvSpPr txBox="1"/>
          <p:nvPr/>
        </p:nvSpPr>
        <p:spPr>
          <a:xfrm>
            <a:off x="1855304" y="2611495"/>
            <a:ext cx="45770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What is “Kinetic Theory”?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5C2303-C05C-28E1-D41F-13CA0112D90C}"/>
              </a:ext>
            </a:extLst>
          </p:cNvPr>
          <p:cNvSpPr txBox="1"/>
          <p:nvPr/>
        </p:nvSpPr>
        <p:spPr>
          <a:xfrm>
            <a:off x="5963478" y="3655105"/>
            <a:ext cx="50642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What is “Thermodynamics”?</a:t>
            </a:r>
          </a:p>
        </p:txBody>
      </p:sp>
    </p:spTree>
    <p:extLst>
      <p:ext uri="{BB962C8B-B14F-4D97-AF65-F5344CB8AC3E}">
        <p14:creationId xmlns:p14="http://schemas.microsoft.com/office/powerpoint/2010/main" val="15543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13A48-6BDC-5A45-C9B1-AA3F697E9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1886" y="263197"/>
            <a:ext cx="10515600" cy="1325563"/>
          </a:xfrm>
        </p:spPr>
        <p:txBody>
          <a:bodyPr>
            <a:normAutofit/>
          </a:bodyPr>
          <a:lstStyle/>
          <a:p>
            <a:r>
              <a:rPr lang="en-US" sz="6600" b="1" dirty="0"/>
              <a:t>Approach of “Kinetic Theory”</a:t>
            </a:r>
            <a:endParaRPr lang="en-IN" sz="66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3D9269-9707-955C-3499-31D5000E41C8}"/>
              </a:ext>
            </a:extLst>
          </p:cNvPr>
          <p:cNvSpPr txBox="1"/>
          <p:nvPr/>
        </p:nvSpPr>
        <p:spPr>
          <a:xfrm>
            <a:off x="4854268" y="2286696"/>
            <a:ext cx="26292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Gas molecules</a:t>
            </a:r>
            <a:endParaRPr lang="en-I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D984F7-6E89-55A7-1106-68AECE264179}"/>
              </a:ext>
            </a:extLst>
          </p:cNvPr>
          <p:cNvSpPr txBox="1"/>
          <p:nvPr/>
        </p:nvSpPr>
        <p:spPr>
          <a:xfrm>
            <a:off x="4953046" y="1545908"/>
            <a:ext cx="24749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Distribution</a:t>
            </a:r>
            <a:endParaRPr lang="en-IN" sz="3600" b="1" dirty="0"/>
          </a:p>
        </p:txBody>
      </p:sp>
      <p:graphicFrame>
        <p:nvGraphicFramePr>
          <p:cNvPr id="6" name="Object 83">
            <a:extLst>
              <a:ext uri="{FF2B5EF4-FFF2-40B4-BE49-F238E27FC236}">
                <a16:creationId xmlns:a16="http://schemas.microsoft.com/office/drawing/2014/main" id="{1D725218-C5C0-D893-637F-E223F06B8C7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3479174"/>
              </p:ext>
            </p:extLst>
          </p:nvPr>
        </p:nvGraphicFramePr>
        <p:xfrm>
          <a:off x="4695512" y="3031331"/>
          <a:ext cx="2689225" cy="795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2" name="Equation" r:id="rId3" imgW="685800" imgH="203040" progId="Equation.DSMT4">
                  <p:embed/>
                </p:oleObj>
              </mc:Choice>
              <mc:Fallback>
                <p:oleObj name="Equation" r:id="rId3" imgW="685800" imgH="203040" progId="Equation.DSMT4">
                  <p:embed/>
                  <p:pic>
                    <p:nvPicPr>
                      <p:cNvPr id="6" name="Object 83">
                        <a:extLst>
                          <a:ext uri="{FF2B5EF4-FFF2-40B4-BE49-F238E27FC236}">
                            <a16:creationId xmlns:a16="http://schemas.microsoft.com/office/drawing/2014/main" id="{1D725218-C5C0-D893-637F-E223F06B8C7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5512" y="3031331"/>
                        <a:ext cx="2689225" cy="795337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83">
            <a:extLst>
              <a:ext uri="{FF2B5EF4-FFF2-40B4-BE49-F238E27FC236}">
                <a16:creationId xmlns:a16="http://schemas.microsoft.com/office/drawing/2014/main" id="{BCE4E699-1FC6-7486-2B3B-52D6FE0E4F2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5206423"/>
              </p:ext>
            </p:extLst>
          </p:nvPr>
        </p:nvGraphicFramePr>
        <p:xfrm>
          <a:off x="5317811" y="4106982"/>
          <a:ext cx="1444625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3" name="Equation" r:id="rId5" imgW="368280" imgH="203040" progId="Equation.DSMT4">
                  <p:embed/>
                </p:oleObj>
              </mc:Choice>
              <mc:Fallback>
                <p:oleObj name="Equation" r:id="rId5" imgW="368280" imgH="203040" progId="Equation.DSMT4">
                  <p:embed/>
                  <p:pic>
                    <p:nvPicPr>
                      <p:cNvPr id="7" name="Object 83">
                        <a:extLst>
                          <a:ext uri="{FF2B5EF4-FFF2-40B4-BE49-F238E27FC236}">
                            <a16:creationId xmlns:a16="http://schemas.microsoft.com/office/drawing/2014/main" id="{BCE4E699-1FC6-7486-2B3B-52D6FE0E4F2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7811" y="4106982"/>
                        <a:ext cx="1444625" cy="793750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83">
            <a:extLst>
              <a:ext uri="{FF2B5EF4-FFF2-40B4-BE49-F238E27FC236}">
                <a16:creationId xmlns:a16="http://schemas.microsoft.com/office/drawing/2014/main" id="{B8385F6B-673E-2D85-BA23-FCD0773BC36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2826458"/>
              </p:ext>
            </p:extLst>
          </p:nvPr>
        </p:nvGraphicFramePr>
        <p:xfrm>
          <a:off x="5143979" y="5181046"/>
          <a:ext cx="1792288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4" name="Equation" r:id="rId7" imgW="457200" imgH="203040" progId="Equation.DSMT4">
                  <p:embed/>
                </p:oleObj>
              </mc:Choice>
              <mc:Fallback>
                <p:oleObj name="Equation" r:id="rId7" imgW="457200" imgH="203040" progId="Equation.DSMT4">
                  <p:embed/>
                  <p:pic>
                    <p:nvPicPr>
                      <p:cNvPr id="8" name="Object 83">
                        <a:extLst>
                          <a:ext uri="{FF2B5EF4-FFF2-40B4-BE49-F238E27FC236}">
                            <a16:creationId xmlns:a16="http://schemas.microsoft.com/office/drawing/2014/main" id="{B8385F6B-673E-2D85-BA23-FCD0773BC36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3979" y="5181046"/>
                        <a:ext cx="1792288" cy="793750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>
          <a:xfrm>
            <a:off x="3010595" y="5974796"/>
            <a:ext cx="6059055" cy="683491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3200" dirty="0" smtClean="0"/>
              <a:t>Classical Microscopic </a:t>
            </a:r>
            <a:r>
              <a:rPr lang="en-IN" sz="3200" dirty="0"/>
              <a:t>T</a:t>
            </a:r>
            <a:r>
              <a:rPr lang="en-IN" sz="3200" dirty="0" smtClean="0"/>
              <a:t>heory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326461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7E0537E-BC34-A12A-C919-95B134C2C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1886" y="26319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sz="6600" b="1" dirty="0"/>
              <a:t>Approach of “Thermodynamics”</a:t>
            </a:r>
            <a:endParaRPr lang="en-IN" sz="66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9AC696-3E46-2470-BA3F-09A401893A46}"/>
              </a:ext>
            </a:extLst>
          </p:cNvPr>
          <p:cNvSpPr txBox="1"/>
          <p:nvPr/>
        </p:nvSpPr>
        <p:spPr>
          <a:xfrm>
            <a:off x="5049078" y="1809035"/>
            <a:ext cx="28441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Macroscopic level</a:t>
            </a:r>
            <a:endParaRPr lang="en-IN" sz="2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1F294C-89A2-B776-E705-BFD459872C8B}"/>
              </a:ext>
            </a:extLst>
          </p:cNvPr>
          <p:cNvSpPr txBox="1"/>
          <p:nvPr/>
        </p:nvSpPr>
        <p:spPr>
          <a:xfrm>
            <a:off x="4834787" y="3004997"/>
            <a:ext cx="35365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Measurable quantities</a:t>
            </a:r>
            <a:endParaRPr lang="en-IN" sz="2800" b="1" dirty="0"/>
          </a:p>
        </p:txBody>
      </p:sp>
      <p:graphicFrame>
        <p:nvGraphicFramePr>
          <p:cNvPr id="7" name="Object 83">
            <a:extLst>
              <a:ext uri="{FF2B5EF4-FFF2-40B4-BE49-F238E27FC236}">
                <a16:creationId xmlns:a16="http://schemas.microsoft.com/office/drawing/2014/main" id="{A2DD249A-7257-AD28-6ACB-C5FAF437E58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1964489"/>
              </p:ext>
            </p:extLst>
          </p:nvPr>
        </p:nvGraphicFramePr>
        <p:xfrm>
          <a:off x="4928084" y="4200959"/>
          <a:ext cx="3086100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4" name="Equation" r:id="rId3" imgW="787320" imgH="203040" progId="Equation.DSMT4">
                  <p:embed/>
                </p:oleObj>
              </mc:Choice>
              <mc:Fallback>
                <p:oleObj name="Equation" r:id="rId3" imgW="787320" imgH="203040" progId="Equation.DSMT4">
                  <p:embed/>
                  <p:pic>
                    <p:nvPicPr>
                      <p:cNvPr id="7" name="Object 83">
                        <a:extLst>
                          <a:ext uri="{FF2B5EF4-FFF2-40B4-BE49-F238E27FC236}">
                            <a16:creationId xmlns:a16="http://schemas.microsoft.com/office/drawing/2014/main" id="{A2DD249A-7257-AD28-6ACB-C5FAF437E58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8084" y="4200959"/>
                        <a:ext cx="3086100" cy="793750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/>
        </p:nvSpPr>
        <p:spPr>
          <a:xfrm>
            <a:off x="3855242" y="5597236"/>
            <a:ext cx="5495637" cy="87745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800" dirty="0"/>
              <a:t>Extensive and Intensive variables</a:t>
            </a:r>
          </a:p>
        </p:txBody>
      </p:sp>
    </p:spTree>
    <p:extLst>
      <p:ext uri="{BB962C8B-B14F-4D97-AF65-F5344CB8AC3E}">
        <p14:creationId xmlns:p14="http://schemas.microsoft.com/office/powerpoint/2010/main" val="2808929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07E04-6EE0-12D4-45C0-C906B63B1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8531" y="780927"/>
            <a:ext cx="10515600" cy="1325563"/>
          </a:xfrm>
        </p:spPr>
        <p:txBody>
          <a:bodyPr/>
          <a:lstStyle/>
          <a:p>
            <a:r>
              <a:rPr lang="en-US" b="1" dirty="0"/>
              <a:t>What is an “Ideal Gas”?</a:t>
            </a:r>
            <a:endParaRPr lang="en-IN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10E7B3-10B3-0B77-6B2E-8E52D4780CD9}"/>
              </a:ext>
            </a:extLst>
          </p:cNvPr>
          <p:cNvSpPr txBox="1"/>
          <p:nvPr/>
        </p:nvSpPr>
        <p:spPr>
          <a:xfrm>
            <a:off x="4916557" y="2411896"/>
            <a:ext cx="20138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Point particles</a:t>
            </a:r>
            <a:endParaRPr lang="en-IN" sz="2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75E29E-FB0F-936A-0C3C-6891B640A45D}"/>
              </a:ext>
            </a:extLst>
          </p:cNvPr>
          <p:cNvSpPr txBox="1"/>
          <p:nvPr/>
        </p:nvSpPr>
        <p:spPr>
          <a:xfrm>
            <a:off x="4916557" y="3059668"/>
            <a:ext cx="22038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Non-interaction</a:t>
            </a:r>
            <a:endParaRPr lang="en-IN" sz="2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DC5F88-DE63-A4E5-A9FF-E1359A16FBB9}"/>
              </a:ext>
            </a:extLst>
          </p:cNvPr>
          <p:cNvSpPr txBox="1"/>
          <p:nvPr/>
        </p:nvSpPr>
        <p:spPr>
          <a:xfrm>
            <a:off x="4916557" y="3799774"/>
            <a:ext cx="26636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Only Kinetic energy</a:t>
            </a:r>
            <a:endParaRPr lang="en-IN" sz="2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AE8FD9-5F54-D1D9-C949-F2763AA02AE6}"/>
              </a:ext>
            </a:extLst>
          </p:cNvPr>
          <p:cNvSpPr txBox="1"/>
          <p:nvPr/>
        </p:nvSpPr>
        <p:spPr>
          <a:xfrm>
            <a:off x="4916557" y="4566845"/>
            <a:ext cx="2896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Only Elastic collisions</a:t>
            </a:r>
            <a:endParaRPr lang="en-IN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222503" y="5428464"/>
            <a:ext cx="62849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3600" b="1" dirty="0"/>
              <a:t>Is there an ideal gas in practice?</a:t>
            </a:r>
          </a:p>
        </p:txBody>
      </p:sp>
    </p:spTree>
    <p:extLst>
      <p:ext uri="{BB962C8B-B14F-4D97-AF65-F5344CB8AC3E}">
        <p14:creationId xmlns:p14="http://schemas.microsoft.com/office/powerpoint/2010/main" val="3997262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6680F-2CAB-1325-BE9B-4BC33F50B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3242" y="-227653"/>
            <a:ext cx="10515600" cy="1325563"/>
          </a:xfrm>
        </p:spPr>
        <p:txBody>
          <a:bodyPr>
            <a:normAutofit/>
          </a:bodyPr>
          <a:lstStyle/>
          <a:p>
            <a:r>
              <a:rPr lang="en-US" sz="6000" b="1" dirty="0">
                <a:solidFill>
                  <a:srgbClr val="002060"/>
                </a:solidFill>
              </a:rPr>
              <a:t>Ideal gas and Real gas</a:t>
            </a:r>
            <a:endParaRPr lang="en-IN" sz="6000" b="1" dirty="0">
              <a:solidFill>
                <a:srgbClr val="00206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D276EA-DAED-22E8-AD6E-4D4CF3FCB960}"/>
              </a:ext>
            </a:extLst>
          </p:cNvPr>
          <p:cNvSpPr txBox="1"/>
          <p:nvPr/>
        </p:nvSpPr>
        <p:spPr>
          <a:xfrm>
            <a:off x="3757885" y="737707"/>
            <a:ext cx="34554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The Approximation</a:t>
            </a:r>
            <a:endParaRPr lang="en-IN" sz="3200" b="1" dirty="0"/>
          </a:p>
        </p:txBody>
      </p:sp>
      <p:pic>
        <p:nvPicPr>
          <p:cNvPr id="7" name="Picture 11">
            <a:extLst>
              <a:ext uri="{FF2B5EF4-FFF2-40B4-BE49-F238E27FC236}">
                <a16:creationId xmlns:a16="http://schemas.microsoft.com/office/drawing/2014/main" id="{250EB706-11EE-0F32-0239-F395F7BE3A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671"/>
          <a:stretch/>
        </p:blipFill>
        <p:spPr bwMode="auto">
          <a:xfrm>
            <a:off x="1993242" y="1415525"/>
            <a:ext cx="4512259" cy="2918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" name="Object 83">
            <a:extLst>
              <a:ext uri="{FF2B5EF4-FFF2-40B4-BE49-F238E27FC236}">
                <a16:creationId xmlns:a16="http://schemas.microsoft.com/office/drawing/2014/main" id="{BC124DD0-EC92-C0A9-E374-D13B087D247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5066586"/>
              </p:ext>
            </p:extLst>
          </p:nvPr>
        </p:nvGraphicFramePr>
        <p:xfrm>
          <a:off x="7016750" y="1662531"/>
          <a:ext cx="5175250" cy="1789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0" name="Equation" r:id="rId4" imgW="1320480" imgH="457200" progId="Equation.DSMT4">
                  <p:embed/>
                </p:oleObj>
              </mc:Choice>
              <mc:Fallback>
                <p:oleObj name="Equation" r:id="rId4" imgW="1320480" imgH="457200" progId="Equation.DSMT4">
                  <p:embed/>
                  <p:pic>
                    <p:nvPicPr>
                      <p:cNvPr id="8" name="Object 83">
                        <a:extLst>
                          <a:ext uri="{FF2B5EF4-FFF2-40B4-BE49-F238E27FC236}">
                            <a16:creationId xmlns:a16="http://schemas.microsoft.com/office/drawing/2014/main" id="{BC124DD0-EC92-C0A9-E374-D13B087D247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6750" y="1662531"/>
                        <a:ext cx="5175250" cy="1789113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3A286951-5A08-CE40-B56C-F75EB3FF1B27}"/>
              </a:ext>
            </a:extLst>
          </p:cNvPr>
          <p:cNvSpPr txBox="1"/>
          <p:nvPr/>
        </p:nvSpPr>
        <p:spPr>
          <a:xfrm>
            <a:off x="2064703" y="4965170"/>
            <a:ext cx="1710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Larger T</a:t>
            </a:r>
            <a:endParaRPr lang="en-IN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Object 83">
                <a:extLst>
                  <a:ext uri="{FF2B5EF4-FFF2-40B4-BE49-F238E27FC236}">
                    <a16:creationId xmlns:a16="http://schemas.microsoft.com/office/drawing/2014/main" id="{C22C191B-52A2-F436-F64C-9E37A19582AC}"/>
                  </a:ext>
                </a:extLst>
              </p:cNvPr>
              <p:cNvSpPr txBox="1"/>
              <p:nvPr/>
            </p:nvSpPr>
            <p:spPr bwMode="auto">
              <a:xfrm>
                <a:off x="5368925" y="4841875"/>
                <a:ext cx="2041525" cy="893763"/>
              </a:xfrm>
              <a:prstGeom prst="rect">
                <a:avLst/>
              </a:prstGeom>
              <a:solidFill>
                <a:srgbClr val="CC33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≫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𝑑𝐵</m:t>
                          </m:r>
                        </m:sub>
                      </m:sSub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10" name="Object 83">
                <a:extLst>
                  <a:ext uri="{FF2B5EF4-FFF2-40B4-BE49-F238E27FC236}">
                    <a16:creationId xmlns:a16="http://schemas.microsoft.com/office/drawing/2014/main" id="{C22C191B-52A2-F436-F64C-9E37A19582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68925" y="4841875"/>
                <a:ext cx="2041525" cy="89376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Arrow: Right 10">
            <a:extLst>
              <a:ext uri="{FF2B5EF4-FFF2-40B4-BE49-F238E27FC236}">
                <a16:creationId xmlns:a16="http://schemas.microsoft.com/office/drawing/2014/main" id="{DA776746-0E4D-A109-C399-A5E66860BC09}"/>
              </a:ext>
            </a:extLst>
          </p:cNvPr>
          <p:cNvSpPr/>
          <p:nvPr/>
        </p:nvSpPr>
        <p:spPr>
          <a:xfrm>
            <a:off x="3962921" y="5114502"/>
            <a:ext cx="957827" cy="34766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aphicFrame>
        <p:nvGraphicFramePr>
          <p:cNvPr id="12" name="Object 83">
            <a:extLst>
              <a:ext uri="{FF2B5EF4-FFF2-40B4-BE49-F238E27FC236}">
                <a16:creationId xmlns:a16="http://schemas.microsoft.com/office/drawing/2014/main" id="{A56A2F26-2BFB-9A45-741D-448A863E28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8758459"/>
              </p:ext>
            </p:extLst>
          </p:nvPr>
        </p:nvGraphicFramePr>
        <p:xfrm>
          <a:off x="7939786" y="4841453"/>
          <a:ext cx="2835275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1" name="Equation" r:id="rId7" imgW="723600" imgH="228600" progId="Equation.DSMT4">
                  <p:embed/>
                </p:oleObj>
              </mc:Choice>
              <mc:Fallback>
                <p:oleObj name="Equation" r:id="rId7" imgW="723600" imgH="228600" progId="Equation.DSMT4">
                  <p:embed/>
                  <p:pic>
                    <p:nvPicPr>
                      <p:cNvPr id="12" name="Object 83">
                        <a:extLst>
                          <a:ext uri="{FF2B5EF4-FFF2-40B4-BE49-F238E27FC236}">
                            <a16:creationId xmlns:a16="http://schemas.microsoft.com/office/drawing/2014/main" id="{A56A2F26-2BFB-9A45-741D-448A863E287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39786" y="4841453"/>
                        <a:ext cx="2835275" cy="895350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AA3A2948-F714-895B-ACBA-218E9F8DB6F5}"/>
              </a:ext>
            </a:extLst>
          </p:cNvPr>
          <p:cNvSpPr txBox="1"/>
          <p:nvPr/>
        </p:nvSpPr>
        <p:spPr>
          <a:xfrm>
            <a:off x="1904868" y="5825278"/>
            <a:ext cx="28748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Lower density</a:t>
            </a:r>
            <a:endParaRPr lang="en-IN" sz="3600" b="1" dirty="0"/>
          </a:p>
        </p:txBody>
      </p:sp>
      <p:graphicFrame>
        <p:nvGraphicFramePr>
          <p:cNvPr id="14" name="Object 83">
            <a:extLst>
              <a:ext uri="{FF2B5EF4-FFF2-40B4-BE49-F238E27FC236}">
                <a16:creationId xmlns:a16="http://schemas.microsoft.com/office/drawing/2014/main" id="{55DA0EC4-FE85-35C7-20B4-80B8B7217AB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0654998"/>
              </p:ext>
            </p:extLst>
          </p:nvPr>
        </p:nvGraphicFramePr>
        <p:xfrm>
          <a:off x="5398456" y="5825278"/>
          <a:ext cx="1107045" cy="951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2" name="Equation" r:id="rId9" imgW="457200" imgH="393480" progId="Equation.DSMT4">
                  <p:embed/>
                </p:oleObj>
              </mc:Choice>
              <mc:Fallback>
                <p:oleObj name="Equation" r:id="rId9" imgW="457200" imgH="393480" progId="Equation.DSMT4">
                  <p:embed/>
                  <p:pic>
                    <p:nvPicPr>
                      <p:cNvPr id="14" name="Object 83">
                        <a:extLst>
                          <a:ext uri="{FF2B5EF4-FFF2-40B4-BE49-F238E27FC236}">
                            <a16:creationId xmlns:a16="http://schemas.microsoft.com/office/drawing/2014/main" id="{55DA0EC4-FE85-35C7-20B4-80B8B7217AB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8456" y="5825278"/>
                        <a:ext cx="1107045" cy="951137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265382" y="857267"/>
            <a:ext cx="3455719" cy="1112577"/>
          </a:xfrm>
          <a:prstGeom prst="roundRect">
            <a:avLst/>
          </a:prstGeom>
          <a:solidFill>
            <a:srgbClr val="002060">
              <a:alpha val="32941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</a:rPr>
              <a:t>Classical gas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36843" y="3916465"/>
            <a:ext cx="3455719" cy="1112577"/>
          </a:xfrm>
          <a:prstGeom prst="roundRect">
            <a:avLst/>
          </a:prstGeom>
          <a:solidFill>
            <a:srgbClr val="002060">
              <a:alpha val="32941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</a:rPr>
              <a:t>Quantum gas</a:t>
            </a:r>
          </a:p>
        </p:txBody>
      </p:sp>
    </p:spTree>
    <p:extLst>
      <p:ext uri="{BB962C8B-B14F-4D97-AF65-F5344CB8AC3E}">
        <p14:creationId xmlns:p14="http://schemas.microsoft.com/office/powerpoint/2010/main" val="3659383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13" grpId="0"/>
      <p:bldP spid="3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EF65AEA-F247-24AE-A4E5-DD763DB783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6502" y="186730"/>
            <a:ext cx="12192000" cy="48718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221D2B6-1B49-1BF4-837A-3B4B023CF756}"/>
              </a:ext>
            </a:extLst>
          </p:cNvPr>
          <p:cNvSpPr txBox="1"/>
          <p:nvPr/>
        </p:nvSpPr>
        <p:spPr>
          <a:xfrm>
            <a:off x="2543695" y="5196384"/>
            <a:ext cx="843811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800" b="1" dirty="0">
                <a:solidFill>
                  <a:srgbClr val="002060"/>
                </a:solidFill>
                <a:latin typeface="Book Antiqua" panose="02040602050305030304" pitchFamily="18" charset="0"/>
              </a:rPr>
              <a:t>MPI, National Quantum Mission</a:t>
            </a:r>
          </a:p>
          <a:p>
            <a:r>
              <a:rPr lang="en-IN" sz="2800" b="1" dirty="0">
                <a:solidFill>
                  <a:srgbClr val="0070C0"/>
                </a:solidFill>
                <a:latin typeface="Book Antiqua" panose="02040602050305030304" pitchFamily="18" charset="0"/>
              </a:rPr>
              <a:t>Quantum Communication HUB,</a:t>
            </a:r>
          </a:p>
          <a:p>
            <a:r>
              <a:rPr lang="en-IN" sz="2800" b="1" dirty="0">
                <a:solidFill>
                  <a:srgbClr val="0070C0"/>
                </a:solidFill>
                <a:latin typeface="Book Antiqua" panose="02040602050305030304" pitchFamily="18" charset="0"/>
              </a:rPr>
              <a:t>Indian Institute of Technology Madras </a:t>
            </a:r>
          </a:p>
        </p:txBody>
      </p:sp>
    </p:spTree>
    <p:extLst>
      <p:ext uri="{BB962C8B-B14F-4D97-AF65-F5344CB8AC3E}">
        <p14:creationId xmlns:p14="http://schemas.microsoft.com/office/powerpoint/2010/main" val="82320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97F0822-8750-CA23-E1E7-8ED48179BE6C}"/>
              </a:ext>
            </a:extLst>
          </p:cNvPr>
          <p:cNvSpPr txBox="1"/>
          <p:nvPr/>
        </p:nvSpPr>
        <p:spPr>
          <a:xfrm>
            <a:off x="964276" y="368409"/>
            <a:ext cx="10382597" cy="63094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000" b="1" dirty="0"/>
              <a:t>Syllabus</a:t>
            </a:r>
          </a:p>
          <a:p>
            <a:endParaRPr lang="en-IN" sz="1600" b="1" dirty="0"/>
          </a:p>
          <a:p>
            <a:pPr algn="just"/>
            <a:r>
              <a:rPr lang="en-IN" sz="1600" dirty="0"/>
              <a:t>Course Outline Kinetic Theory of Gases, Maxwell-Boltzmann distribution, effusion, collision, equation of state, ideal gas, Equipartition of energy, real gas; Thermal Diffusion Equation; Laws of Thermodynamics, Temperature, Internal Energy, specific heat, Entropy;</a:t>
            </a:r>
          </a:p>
          <a:p>
            <a:pPr algn="just"/>
            <a:r>
              <a:rPr lang="en-IN" sz="1600" dirty="0"/>
              <a:t>Carnot engine, Various thermodynamic cycles; Thermodynamic potentials, Path and State Functions, Gibb’s-Duhem relations, Maxwell Relations; Clausius-Clapeyron Equation; Chemical Potential, Chemical Equilibrium, Phase Diagram, Gibb’s Phase Rule, Phase Transitions, Stable and Metastable States, Phase Co-existence, Maxwell’s Construction; Various modes of heat transfer; Saha-Ionization; Speed of Sound in Fluids, Shock Waves, Rankine-</a:t>
            </a:r>
            <a:r>
              <a:rPr lang="en-IN" sz="1600" dirty="0" err="1"/>
              <a:t>Hugoniot</a:t>
            </a:r>
            <a:r>
              <a:rPr lang="en-IN" sz="1600" dirty="0"/>
              <a:t> Conditions. Engineering applications -Heat Engines, Joule-Thompson effect and applications to cryogenics, Refrigerators, Heating-Ventilation and Air-conditioning (HVAC), Exergy analysis of engineering systems, Information Theory.</a:t>
            </a:r>
          </a:p>
          <a:p>
            <a:pPr algn="just"/>
            <a:endParaRPr lang="en-IN" sz="1600" dirty="0"/>
          </a:p>
          <a:p>
            <a:pPr algn="just"/>
            <a:r>
              <a:rPr lang="en-IN" sz="1600" b="1" dirty="0"/>
              <a:t>Additional Topics: Thermal Physics and Quantum Memory for Quantum Communication.</a:t>
            </a:r>
          </a:p>
          <a:p>
            <a:endParaRPr lang="en-IN" sz="2000" dirty="0"/>
          </a:p>
          <a:p>
            <a:r>
              <a:rPr lang="en-IN" sz="2000" b="1" dirty="0"/>
              <a:t>Suggested Readings: Textbooks:</a:t>
            </a:r>
          </a:p>
          <a:p>
            <a:endParaRPr lang="en-IN" sz="1600" b="1" dirty="0"/>
          </a:p>
          <a:p>
            <a:r>
              <a:rPr lang="en-IN" sz="1600" dirty="0"/>
              <a:t>1. Stephen J. Blundell and Katherine M. Blundell, Concepts in Thermal Physics, 3rd Ed, Oxford University Press, 2014.</a:t>
            </a:r>
          </a:p>
          <a:p>
            <a:r>
              <a:rPr lang="en-IN" sz="1600" dirty="0"/>
              <a:t>2. R. H. Dittman and M. W. </a:t>
            </a:r>
            <a:r>
              <a:rPr lang="en-IN" sz="1600" dirty="0" err="1"/>
              <a:t>Zemansky</a:t>
            </a:r>
            <a:r>
              <a:rPr lang="en-IN" sz="1600" dirty="0"/>
              <a:t>, Heat and Thermodynamics, McGraw-Hill College; Subsequent Ed, 1996.</a:t>
            </a:r>
          </a:p>
          <a:p>
            <a:r>
              <a:rPr lang="en-IN" sz="1600" dirty="0"/>
              <a:t>3. M. A. Boles, Y. A. </a:t>
            </a:r>
            <a:r>
              <a:rPr lang="en-IN" sz="1600" dirty="0" err="1"/>
              <a:t>Cengel</a:t>
            </a:r>
            <a:r>
              <a:rPr lang="en-IN" sz="1600" dirty="0"/>
              <a:t>, M. </a:t>
            </a:r>
            <a:r>
              <a:rPr lang="en-IN" sz="1600" dirty="0" err="1"/>
              <a:t>Kanoglu</a:t>
            </a:r>
            <a:r>
              <a:rPr lang="en-IN" sz="1600" dirty="0"/>
              <a:t>, Thermodynamics: An Engineering Approach</a:t>
            </a:r>
          </a:p>
          <a:p>
            <a:r>
              <a:rPr lang="en-IN" sz="1600" dirty="0"/>
              <a:t>4. Finn’s Thermal Physics, Andrew Rex</a:t>
            </a:r>
          </a:p>
          <a:p>
            <a:r>
              <a:rPr lang="en-IN" sz="1600" dirty="0"/>
              <a:t>5. Thermal Physics, C. Kittel, H. Kroemer, W. H. Freeman, 2nd ed., 2012</a:t>
            </a:r>
          </a:p>
          <a:p>
            <a:r>
              <a:rPr lang="en-IN" sz="2400" b="1" dirty="0"/>
              <a:t>References:</a:t>
            </a:r>
            <a:endParaRPr lang="en-IN" sz="1600" b="1" dirty="0"/>
          </a:p>
          <a:p>
            <a:r>
              <a:rPr lang="en-IN" sz="1600" dirty="0"/>
              <a:t>1. M. N. Saha and B. N. Srivastava, Treatise on Heat, 3rd Edition, The Indian Press, Allahabad, 1950.</a:t>
            </a:r>
          </a:p>
          <a:p>
            <a:r>
              <a:rPr lang="en-IN" sz="1600" dirty="0"/>
              <a:t>2. </a:t>
            </a:r>
            <a:r>
              <a:rPr lang="en-IN" sz="1600" dirty="0" err="1"/>
              <a:t>R.Baierlein</a:t>
            </a:r>
            <a:r>
              <a:rPr lang="en-IN" sz="1600" dirty="0"/>
              <a:t>, Thermal Physics, Cambridge University Press, 2005.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993EDC-043D-46EC-8F31-356402C4042E}"/>
              </a:ext>
            </a:extLst>
          </p:cNvPr>
          <p:cNvSpPr/>
          <p:nvPr/>
        </p:nvSpPr>
        <p:spPr>
          <a:xfrm>
            <a:off x="3050770" y="0"/>
            <a:ext cx="6616931" cy="93102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EP2104 Thermal physics with engineering applications</a:t>
            </a:r>
          </a:p>
          <a:p>
            <a:pPr algn="ctr"/>
            <a:r>
              <a:rPr lang="en-US" sz="1600" dirty="0">
                <a:latin typeface="Times New Roman" panose="02020603050405020304" pitchFamily="18" charset="0"/>
              </a:rPr>
              <a:t>3-1-0-4</a:t>
            </a:r>
            <a:endParaRPr lang="en-IN" sz="1600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/>
              <p14:cNvContentPartPr/>
              <p14:nvPr/>
            </p14:nvContentPartPr>
            <p14:xfrm>
              <a:off x="1223640" y="4034160"/>
              <a:ext cx="6396480" cy="103320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02040" y="4016520"/>
                <a:ext cx="6435000" cy="1068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99604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1099158"/>
              </p:ext>
            </p:extLst>
          </p:nvPr>
        </p:nvGraphicFramePr>
        <p:xfrm>
          <a:off x="915223" y="440260"/>
          <a:ext cx="10107454" cy="59854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609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9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1294973517"/>
                    </a:ext>
                  </a:extLst>
                </a:gridCol>
                <a:gridCol w="1687484">
                  <a:extLst>
                    <a:ext uri="{9D8B030D-6E8A-4147-A177-3AD203B41FA5}">
                      <a16:colId xmlns:a16="http://schemas.microsoft.com/office/drawing/2014/main" val="2995396812"/>
                    </a:ext>
                  </a:extLst>
                </a:gridCol>
                <a:gridCol w="1562793">
                  <a:extLst>
                    <a:ext uri="{9D8B030D-6E8A-4147-A177-3AD203B41FA5}">
                      <a16:colId xmlns:a16="http://schemas.microsoft.com/office/drawing/2014/main" val="1238410764"/>
                    </a:ext>
                  </a:extLst>
                </a:gridCol>
              </a:tblGrid>
              <a:tr h="994824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Time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11:11:55</a:t>
                      </a: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12-12:55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3-3:55</a:t>
                      </a: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4- 4:55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02-02:55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86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Day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490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Monday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R103</a:t>
                      </a:r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/>
                      </a:r>
                      <a:b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</a:b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413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IN" sz="900" b="1" i="0" u="none" strike="noStrike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1496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Tuesday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R103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/>
                      </a:r>
                      <a:b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</a:b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473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IN" sz="900" b="1" i="0" u="none" strike="noStrike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1748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Wednesday</a:t>
                      </a: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R103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/>
                      </a:r>
                      <a:b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</a:b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3413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IN" sz="900" b="1" i="0" u="none" strike="noStrike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8869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Thursday</a:t>
                      </a: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R103</a:t>
                      </a: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IN" sz="2000" b="0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 marL="7400" marR="7400" marT="7400" marB="0" anchor="ctr"/>
                </a:tc>
                <a:extLst>
                  <a:ext uri="{0D108BD9-81ED-4DB2-BD59-A6C34878D82A}">
                    <a16:rowId xmlns:a16="http://schemas.microsoft.com/office/drawing/2014/main" val="20746332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746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6698" b="5981"/>
          <a:stretch/>
        </p:blipFill>
        <p:spPr>
          <a:xfrm>
            <a:off x="0" y="365761"/>
            <a:ext cx="12026666" cy="590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987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6072" b="18393"/>
          <a:stretch/>
        </p:blipFill>
        <p:spPr>
          <a:xfrm>
            <a:off x="0" y="444137"/>
            <a:ext cx="12149890" cy="5159829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2639885" y="2121991"/>
            <a:ext cx="2876203" cy="355598"/>
          </a:xfrm>
          <a:prstGeom prst="ellipse">
            <a:avLst/>
          </a:prstGeom>
          <a:solidFill>
            <a:srgbClr val="4472C4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3682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3439" r="2564" b="5541"/>
          <a:stretch/>
        </p:blipFill>
        <p:spPr>
          <a:xfrm>
            <a:off x="93275" y="600891"/>
            <a:ext cx="12098725" cy="565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97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1928409"/>
              </p:ext>
            </p:extLst>
          </p:nvPr>
        </p:nvGraphicFramePr>
        <p:xfrm>
          <a:off x="-1" y="0"/>
          <a:ext cx="6570619" cy="67534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6508">
                  <a:extLst>
                    <a:ext uri="{9D8B030D-6E8A-4147-A177-3AD203B41FA5}">
                      <a16:colId xmlns:a16="http://schemas.microsoft.com/office/drawing/2014/main" val="821875896"/>
                    </a:ext>
                  </a:extLst>
                </a:gridCol>
                <a:gridCol w="4336540">
                  <a:extLst>
                    <a:ext uri="{9D8B030D-6E8A-4147-A177-3AD203B41FA5}">
                      <a16:colId xmlns:a16="http://schemas.microsoft.com/office/drawing/2014/main" val="1588731728"/>
                    </a:ext>
                  </a:extLst>
                </a:gridCol>
                <a:gridCol w="594871">
                  <a:extLst>
                    <a:ext uri="{9D8B030D-6E8A-4147-A177-3AD203B41FA5}">
                      <a16:colId xmlns:a16="http://schemas.microsoft.com/office/drawing/2014/main" val="337107217"/>
                    </a:ext>
                  </a:extLst>
                </a:gridCol>
                <a:gridCol w="662470">
                  <a:extLst>
                    <a:ext uri="{9D8B030D-6E8A-4147-A177-3AD203B41FA5}">
                      <a16:colId xmlns:a16="http://schemas.microsoft.com/office/drawing/2014/main" val="2125321071"/>
                    </a:ext>
                  </a:extLst>
                </a:gridCol>
                <a:gridCol w="500230">
                  <a:extLst>
                    <a:ext uri="{9D8B030D-6E8A-4147-A177-3AD203B41FA5}">
                      <a16:colId xmlns:a16="http://schemas.microsoft.com/office/drawing/2014/main" val="1750234889"/>
                    </a:ext>
                  </a:extLst>
                </a:gridCol>
              </a:tblGrid>
              <a:tr h="613954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L3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7306058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"</a:t>
                      </a:r>
                      <a:r>
                        <a:rPr lang="en-US" sz="1400" dirty="0" err="1">
                          <a:effectLst/>
                        </a:rPr>
                        <a:t>Anirudh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Karthikeyan</a:t>
                      </a:r>
                      <a:r>
                        <a:rPr lang="en-US" sz="1400" dirty="0">
                          <a:effectLst/>
                        </a:rPr>
                        <a:t>" &lt;anirudh_2501ph19@iitp.ac.in&gt;;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5095729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 smtClean="0">
                          <a:effectLst/>
                        </a:rPr>
                        <a:t>2. </a:t>
                      </a: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"Anshita Meena" &lt;anshita_2501ph08@iitp.ac.in&gt;;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8888417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 smtClean="0">
                          <a:effectLst/>
                        </a:rPr>
                        <a:t>3. </a:t>
                      </a: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"Aritro Ghosh" &lt;aritro_2501ph03@iitp.ac.in&gt;;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7064995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 smtClean="0">
                          <a:effectLst/>
                        </a:rPr>
                        <a:t>4. </a:t>
                      </a: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 "Arunya Guha" &lt;arunya_2501ph28@iitp.ac.in&gt;;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7814122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 smtClean="0">
                          <a:effectLst/>
                        </a:rPr>
                        <a:t>5.</a:t>
                      </a: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"Avala Venkata Hemanth" &lt;avala_2501ph37@iitp.ac.in&gt;;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6934320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 smtClean="0">
                          <a:effectLst/>
                        </a:rPr>
                        <a:t>6.</a:t>
                      </a: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 "Ayush Kumar" &lt;ayush_2501ph24@iitp.ac.in&gt;;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583227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 smtClean="0">
                          <a:effectLst/>
                        </a:rPr>
                        <a:t>7.</a:t>
                      </a: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 "Badavath Madhulatha" &lt;badavath_2501ph38@iitp.ac.in&gt;;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787724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8.</a:t>
                      </a:r>
                      <a:r>
                        <a:rPr lang="en-US" sz="11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 "Banothu Somanna" &lt;banothu_2501ph36@iitp.ac.in&gt;;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6396054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 smtClean="0">
                          <a:effectLst/>
                        </a:rPr>
                        <a:t>9.</a:t>
                      </a: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"Chenche Shankara Suman" &lt;chenche_2501ph07@iitp.ac.in&gt;;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4864352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 smtClean="0">
                          <a:effectLst/>
                        </a:rPr>
                        <a:t>10.</a:t>
                      </a: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"</a:t>
                      </a:r>
                      <a:r>
                        <a:rPr lang="en-US" sz="1400" dirty="0" err="1">
                          <a:effectLst/>
                        </a:rPr>
                        <a:t>Davala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Bhuvana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Karthik</a:t>
                      </a:r>
                      <a:r>
                        <a:rPr lang="en-US" sz="1400" dirty="0">
                          <a:effectLst/>
                        </a:rPr>
                        <a:t>" &lt;davala_2501ph25@iitp.ac.in&gt;;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9643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9290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24790</TotalTime>
  <Words>1128</Words>
  <Application>Microsoft Office PowerPoint</Application>
  <PresentationFormat>Widescreen</PresentationFormat>
  <Paragraphs>271</Paragraphs>
  <Slides>28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8" baseType="lpstr">
      <vt:lpstr>Aptos</vt:lpstr>
      <vt:lpstr>Arial</vt:lpstr>
      <vt:lpstr>Arial Black</vt:lpstr>
      <vt:lpstr>Book Antiqua</vt:lpstr>
      <vt:lpstr>Calibri</vt:lpstr>
      <vt:lpstr>Calibri Light</vt:lpstr>
      <vt:lpstr>Cambria Math</vt:lpstr>
      <vt:lpstr>Times New Roman</vt:lpstr>
      <vt:lpstr>Office Theme</vt:lpstr>
      <vt:lpstr>Equation</vt:lpstr>
      <vt:lpstr>PowerPoint Presentation</vt:lpstr>
      <vt:lpstr>Course Instructor for Thermal Physics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Evaluation Scheme</vt:lpstr>
      <vt:lpstr>Focus on concepts and Cutting edge engineering Applications</vt:lpstr>
      <vt:lpstr>Plan</vt:lpstr>
      <vt:lpstr>What is heat?</vt:lpstr>
      <vt:lpstr>What is heat?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Necessity of Kinetic Theory and Thermodynamics</vt:lpstr>
      <vt:lpstr>Approach of “Kinetic Theory”</vt:lpstr>
      <vt:lpstr>Approach of “Thermodynamics”</vt:lpstr>
      <vt:lpstr>What is an “Ideal Gas”?</vt:lpstr>
      <vt:lpstr>Ideal gas and Real gas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RAGHAVAN EASWARAN</dc:creator>
  <cp:lastModifiedBy>HP</cp:lastModifiedBy>
  <cp:revision>167</cp:revision>
  <dcterms:created xsi:type="dcterms:W3CDTF">2022-07-09T03:48:01Z</dcterms:created>
  <dcterms:modified xsi:type="dcterms:W3CDTF">2026-07-28T10:28:36Z</dcterms:modified>
</cp:coreProperties>
</file>