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5" r:id="rId6"/>
    <p:sldId id="305" r:id="rId7"/>
    <p:sldId id="306" r:id="rId8"/>
    <p:sldId id="307" r:id="rId9"/>
    <p:sldId id="260" r:id="rId10"/>
    <p:sldId id="261" r:id="rId11"/>
    <p:sldId id="262" r:id="rId12"/>
    <p:sldId id="266" r:id="rId13"/>
    <p:sldId id="264" r:id="rId14"/>
    <p:sldId id="263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309" r:id="rId23"/>
    <p:sldId id="291" r:id="rId24"/>
    <p:sldId id="308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9" r:id="rId40"/>
    <p:sldId id="290" r:id="rId41"/>
    <p:sldId id="288" r:id="rId42"/>
    <p:sldId id="292" r:id="rId43"/>
    <p:sldId id="293" r:id="rId44"/>
    <p:sldId id="300" r:id="rId45"/>
    <p:sldId id="301" r:id="rId46"/>
    <p:sldId id="294" r:id="rId47"/>
    <p:sldId id="295" r:id="rId48"/>
    <p:sldId id="296" r:id="rId49"/>
    <p:sldId id="297" r:id="rId50"/>
    <p:sldId id="298" r:id="rId51"/>
    <p:sldId id="299" r:id="rId52"/>
    <p:sldId id="302" r:id="rId53"/>
    <p:sldId id="303" r:id="rId54"/>
    <p:sldId id="304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image" Target="../media/image8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A6D34-DC98-4015-B379-B935EFAE7835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F128D-33CD-47CB-8C93-EA053D358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1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F128D-33CD-47CB-8C93-EA053D358388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49ED-D3B1-43AC-86AA-D83537EC9DB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CE40-0F7D-40BA-9982-DF0B8D4DA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9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49ED-D3B1-43AC-86AA-D83537EC9DB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CE40-0F7D-40BA-9982-DF0B8D4DA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0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49ED-D3B1-43AC-86AA-D83537EC9DB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CE40-0F7D-40BA-9982-DF0B8D4DA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2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49ED-D3B1-43AC-86AA-D83537EC9DB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CE40-0F7D-40BA-9982-DF0B8D4DA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6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49ED-D3B1-43AC-86AA-D83537EC9DB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CE40-0F7D-40BA-9982-DF0B8D4DA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8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49ED-D3B1-43AC-86AA-D83537EC9DB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CE40-0F7D-40BA-9982-DF0B8D4DA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2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49ED-D3B1-43AC-86AA-D83537EC9DB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CE40-0F7D-40BA-9982-DF0B8D4DA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3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49ED-D3B1-43AC-86AA-D83537EC9DB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CE40-0F7D-40BA-9982-DF0B8D4DA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5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49ED-D3B1-43AC-86AA-D83537EC9DB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CE40-0F7D-40BA-9982-DF0B8D4DA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4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49ED-D3B1-43AC-86AA-D83537EC9DB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CE40-0F7D-40BA-9982-DF0B8D4DA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8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49ED-D3B1-43AC-86AA-D83537EC9DB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1CE40-0F7D-40BA-9982-DF0B8D4DA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0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249ED-D3B1-43AC-86AA-D83537EC9DBD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1CE40-0F7D-40BA-9982-DF0B8D4DA9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7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5.bin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4.wmf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31.wmf"/><Relationship Id="rId9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oleObject" Target="../embeddings/oleObject39.bin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39.wmf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36.wmf"/><Relationship Id="rId9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45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52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58.wmf"/><Relationship Id="rId3" Type="http://schemas.openxmlformats.org/officeDocument/2006/relationships/image" Target="../media/image60.png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5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8.e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5.png"/><Relationship Id="rId4" Type="http://schemas.openxmlformats.org/officeDocument/2006/relationships/image" Target="../media/image6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5.pn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8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71.png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1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6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9.png"/><Relationship Id="rId4" Type="http://schemas.openxmlformats.org/officeDocument/2006/relationships/image" Target="../media/image7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81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80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8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8.emf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7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70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7" Type="http://schemas.openxmlformats.org/officeDocument/2006/relationships/image" Target="../media/image9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9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8.png"/><Relationship Id="rId5" Type="http://schemas.openxmlformats.org/officeDocument/2006/relationships/image" Target="../media/image96.wmf"/><Relationship Id="rId4" Type="http://schemas.openxmlformats.org/officeDocument/2006/relationships/oleObject" Target="../embeddings/oleObject73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103.jpeg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10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101.wmf"/><Relationship Id="rId4" Type="http://schemas.openxmlformats.org/officeDocument/2006/relationships/image" Target="../media/image104.png"/><Relationship Id="rId9" Type="http://schemas.openxmlformats.org/officeDocument/2006/relationships/oleObject" Target="../embeddings/oleObject7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108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81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6.png"/><Relationship Id="rId7" Type="http://schemas.openxmlformats.org/officeDocument/2006/relationships/image" Target="../media/image1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7.png"/><Relationship Id="rId11" Type="http://schemas.openxmlformats.org/officeDocument/2006/relationships/image" Target="../media/image125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13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8.emf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6.wmf"/><Relationship Id="rId3" Type="http://schemas.openxmlformats.org/officeDocument/2006/relationships/image" Target="../media/image23.pn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5.wmf"/><Relationship Id="rId5" Type="http://schemas.openxmlformats.org/officeDocument/2006/relationships/image" Target="../media/image21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Quiz 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Solutions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70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689225" y="584200"/>
          <a:ext cx="23558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1" name="Equation" r:id="rId3" imgW="1447560" imgH="342720" progId="Equation.DSMT4">
                  <p:embed/>
                </p:oleObj>
              </mc:Choice>
              <mc:Fallback>
                <p:oleObj name="Equation" r:id="rId3" imgW="1447560" imgH="342720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584200"/>
                        <a:ext cx="23558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066800"/>
            <a:ext cx="3962400" cy="3143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6428" y="3461658"/>
            <a:ext cx="260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Limits of   the integration:</a:t>
            </a: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3200400" y="4648200"/>
          <a:ext cx="28829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2" name="Equation" r:id="rId6" imgW="1765300" imgH="469900" progId="Equation.DSMT4">
                  <p:embed/>
                </p:oleObj>
              </mc:Choice>
              <mc:Fallback>
                <p:oleObj name="Equation" r:id="rId6" imgW="1765300" imgH="469900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648200"/>
                        <a:ext cx="28829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3552825" y="5738813"/>
          <a:ext cx="2178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3" name="Equation" r:id="rId8" imgW="1333500" imgH="533400" progId="Equation.DSMT4">
                  <p:embed/>
                </p:oleObj>
              </mc:Choice>
              <mc:Fallback>
                <p:oleObj name="Equation" r:id="rId8" imgW="1333500" imgH="533400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5738813"/>
                        <a:ext cx="2178050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65200" y="3994149"/>
          <a:ext cx="1092200" cy="1306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4" name="Equation" r:id="rId10" imgW="710891" imgH="850531" progId="Equation.DSMT4">
                  <p:embed/>
                </p:oleObj>
              </mc:Choice>
              <mc:Fallback>
                <p:oleObj name="Equation" r:id="rId10" imgW="710891" imgH="850531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3994149"/>
                        <a:ext cx="1092200" cy="13067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689225" y="584200"/>
          <a:ext cx="23558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4" name="Equation" r:id="rId3" imgW="1447560" imgH="342720" progId="Equation.DSMT4">
                  <p:embed/>
                </p:oleObj>
              </mc:Choice>
              <mc:Fallback>
                <p:oleObj name="Equation" r:id="rId3" imgW="1447560" imgH="342720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584200"/>
                        <a:ext cx="23558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066800"/>
            <a:ext cx="3962400" cy="3143250"/>
          </a:xfrm>
          <a:prstGeom prst="rect">
            <a:avLst/>
          </a:prstGeom>
          <a:noFill/>
        </p:spPr>
      </p:pic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2057400" y="2133600"/>
          <a:ext cx="13906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5" name="Equation" r:id="rId6" imgW="850531" imgH="482391" progId="Equation.DSMT4">
                  <p:embed/>
                </p:oleObj>
              </mc:Choice>
              <mc:Fallback>
                <p:oleObj name="Equation" r:id="rId6" imgW="850531" imgH="482391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133600"/>
                        <a:ext cx="139065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4495800"/>
            <a:ext cx="168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Volume of Cone</a:t>
            </a:r>
            <a:endParaRPr lang="en-US" dirty="0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2514600" y="4341813"/>
          <a:ext cx="10795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6" name="Equation" r:id="rId8" imgW="660400" imgH="419100" progId="Equation.DSMT4">
                  <p:embed/>
                </p:oleObj>
              </mc:Choice>
              <mc:Fallback>
                <p:oleObj name="Equation" r:id="rId8" imgW="660400" imgH="419100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341813"/>
                        <a:ext cx="1079500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3611563" y="5559425"/>
          <a:ext cx="1328737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7" name="Equation" r:id="rId10" imgW="812447" imgH="393529" progId="Equation.DSMT4">
                  <p:embed/>
                </p:oleObj>
              </mc:Choice>
              <mc:Fallback>
                <p:oleObj name="Equation" r:id="rId10" imgW="812447" imgH="393529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5559425"/>
                        <a:ext cx="1328737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2730160"/>
            <a:ext cx="8615363" cy="111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172200" y="2304519"/>
            <a:ext cx="2667000" cy="12899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4495800"/>
            <a:ext cx="3048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D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5060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 l="28111" t="31250" r="21786" b="42500"/>
          <a:stretch>
            <a:fillRect/>
          </a:stretch>
        </p:blipFill>
        <p:spPr bwMode="auto">
          <a:xfrm>
            <a:off x="1600200" y="609600"/>
            <a:ext cx="7509287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14400" y="350520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</a:t>
            </a:r>
            <a:endParaRPr lang="en-US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447800" y="3505200"/>
          <a:ext cx="10779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0" name="Equation" r:id="rId4" imgW="660113" imgH="241195" progId="Equation.DSMT4">
                  <p:embed/>
                </p:oleObj>
              </mc:Choice>
              <mc:Fallback>
                <p:oleObj name="Equation" r:id="rId4" imgW="660113" imgH="241195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05200"/>
                        <a:ext cx="107791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0070" y="3519055"/>
            <a:ext cx="308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force field is conservative</a:t>
            </a:r>
            <a:endParaRPr lang="en-US" dirty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048000" y="4267200"/>
          <a:ext cx="23462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1" name="Equation" r:id="rId6" imgW="609336" imgH="215806" progId="Equation.DSMT4">
                  <p:embed/>
                </p:oleObj>
              </mc:Choice>
              <mc:Fallback>
                <p:oleObj name="Equation" r:id="rId6" imgW="609336" imgH="215806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267200"/>
                        <a:ext cx="2346213" cy="838200"/>
                      </a:xfrm>
                      <a:prstGeom prst="rect">
                        <a:avLst/>
                      </a:prstGeom>
                      <a:solidFill>
                        <a:srgbClr val="339966">
                          <a:alpha val="45882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295400" y="5638800"/>
          <a:ext cx="169631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2" name="Equation" r:id="rId8" imgW="634725" imgH="253890" progId="Equation.DSMT4">
                  <p:embed/>
                </p:oleObj>
              </mc:Choice>
              <mc:Fallback>
                <p:oleObj name="Equation" r:id="rId8" imgW="634725" imgH="253890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638800"/>
                        <a:ext cx="1696315" cy="685800"/>
                      </a:xfrm>
                      <a:prstGeom prst="rect">
                        <a:avLst/>
                      </a:prstGeom>
                      <a:solidFill>
                        <a:srgbClr val="FFFF99">
                          <a:alpha val="58038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181600" y="5562600"/>
          <a:ext cx="1905000" cy="755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3" name="Equation" r:id="rId10" imgW="647419" imgH="253890" progId="Equation.DSMT4">
                  <p:embed/>
                </p:oleObj>
              </mc:Choice>
              <mc:Fallback>
                <p:oleObj name="Equation" r:id="rId10" imgW="647419" imgH="253890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562600"/>
                        <a:ext cx="1905000" cy="755135"/>
                      </a:xfrm>
                      <a:prstGeom prst="rect">
                        <a:avLst/>
                      </a:prstGeom>
                      <a:solidFill>
                        <a:srgbClr val="99CCFF">
                          <a:alpha val="65097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0" y="1357744"/>
            <a:ext cx="486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C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83820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Q3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6391275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68580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Q4</a:t>
            </a:r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2758281"/>
            <a:ext cx="8534400" cy="9128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33800" y="3631103"/>
                <a:ext cx="2590800" cy="559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</a:rPr>
                                <m:t>λ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3−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</a:rPr>
                                <m:t>λ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= 0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631103"/>
                <a:ext cx="2590800" cy="5598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566463" y="2849564"/>
            <a:ext cx="218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Step1: </a:t>
            </a:r>
            <a:r>
              <a:rPr lang="en-US" b="1" dirty="0" err="1" smtClean="0"/>
              <a:t>Eigenvalues</a:t>
            </a:r>
            <a:r>
              <a:rPr lang="en-US" b="1" dirty="0" smtClean="0"/>
              <a:t> </a:t>
            </a:r>
            <a:r>
              <a:rPr lang="el-GR" b="1" dirty="0" smtClean="0"/>
              <a:t>λ</a:t>
            </a:r>
            <a:endParaRPr lang="en-US" b="1" dirty="0"/>
          </a:p>
        </p:txBody>
      </p:sp>
      <p:sp>
        <p:nvSpPr>
          <p:cNvPr id="19" name="Right Arrow 18"/>
          <p:cNvSpPr/>
          <p:nvPr/>
        </p:nvSpPr>
        <p:spPr>
          <a:xfrm>
            <a:off x="1371600" y="5486400"/>
            <a:ext cx="1371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0" y="5029200"/>
            <a:ext cx="5410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/>
              <a:t>λ</a:t>
            </a:r>
            <a:r>
              <a:rPr lang="en-US" sz="3200" b="1" dirty="0" smtClean="0"/>
              <a:t>=1,4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eigen</a:t>
            </a:r>
            <a:r>
              <a:rPr lang="en-US" dirty="0" smtClean="0"/>
              <a:t> vectors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828800"/>
            <a:ext cx="532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Eigen vectors are found as follows for each values of </a:t>
            </a:r>
            <a:r>
              <a:rPr lang="el-GR" b="1" dirty="0" smtClean="0"/>
              <a:t>λ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63512" y="3124200"/>
                <a:ext cx="2327688" cy="555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3−1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= 0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512" y="3124200"/>
                <a:ext cx="2327688" cy="555537"/>
              </a:xfrm>
              <a:prstGeom prst="rect">
                <a:avLst/>
              </a:prstGeom>
              <a:blipFill rotWithShape="1">
                <a:blip r:embed="rId2"/>
                <a:stretch>
                  <a:fillRect r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34292" y="2406134"/>
            <a:ext cx="104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l-GR" dirty="0" smtClean="0"/>
              <a:t>λ</a:t>
            </a:r>
            <a:r>
              <a:rPr lang="en-US" dirty="0" smtClean="0"/>
              <a:t> = 1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30912" y="45074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= -2y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227118" y="55626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76600" y="5389418"/>
                <a:ext cx="2358531" cy="600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Eigen vector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−1/2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389418"/>
                <a:ext cx="2358531" cy="600934"/>
              </a:xfrm>
              <a:prstGeom prst="rect">
                <a:avLst/>
              </a:prstGeom>
              <a:blipFill rotWithShape="1">
                <a:blip r:embed="rId3"/>
                <a:stretch>
                  <a:fillRect l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39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</a:t>
            </a:r>
            <a:r>
              <a:rPr lang="en-US" dirty="0" smtClean="0"/>
              <a:t>eigenvectors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63512" y="3124200"/>
                <a:ext cx="2327688" cy="555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3−4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= 0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512" y="3124200"/>
                <a:ext cx="2327688" cy="555537"/>
              </a:xfrm>
              <a:prstGeom prst="rect">
                <a:avLst/>
              </a:prstGeom>
              <a:blipFill rotWithShape="1">
                <a:blip r:embed="rId2"/>
                <a:stretch>
                  <a:fillRect r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62400" y="1752600"/>
            <a:ext cx="104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l-GR" dirty="0" smtClean="0"/>
              <a:t>λ</a:t>
            </a:r>
            <a:r>
              <a:rPr lang="en-US" dirty="0" smtClean="0"/>
              <a:t> = 4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441960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=  y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227118" y="55626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76600" y="5389418"/>
                <a:ext cx="1937069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Eigen vector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389418"/>
                <a:ext cx="1937069" cy="552459"/>
              </a:xfrm>
              <a:prstGeom prst="rect">
                <a:avLst/>
              </a:prstGeom>
              <a:blipFill rotWithShape="1">
                <a:blip r:embed="rId3"/>
                <a:stretch>
                  <a:fillRect l="-2839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162800" y="5105400"/>
            <a:ext cx="1676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C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87789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"/>
            <a:ext cx="8382000" cy="180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971800" y="2133600"/>
          <a:ext cx="2463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7" name="Equation" r:id="rId4" imgW="863225" imgH="393529" progId="Equation.DSMT4">
                  <p:embed/>
                </p:oleObj>
              </mc:Choice>
              <mc:Fallback>
                <p:oleObj name="Equation" r:id="rId4" imgW="863225" imgH="393529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33600"/>
                        <a:ext cx="2463800" cy="1117600"/>
                      </a:xfrm>
                      <a:prstGeom prst="rect">
                        <a:avLst/>
                      </a:prstGeom>
                      <a:solidFill>
                        <a:srgbClr val="FF0000">
                          <a:alpha val="3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524000" y="3581400"/>
          <a:ext cx="5613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8" name="Equation" r:id="rId6" imgW="1968500" imgH="393700" progId="Equation.DSMT4">
                  <p:embed/>
                </p:oleObj>
              </mc:Choice>
              <mc:Fallback>
                <p:oleObj name="Equation" r:id="rId6" imgW="1968500" imgH="39370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81400"/>
                        <a:ext cx="5613400" cy="1117600"/>
                      </a:xfrm>
                      <a:prstGeom prst="rect">
                        <a:avLst/>
                      </a:prstGeom>
                      <a:solidFill>
                        <a:srgbClr val="FF0000">
                          <a:alpha val="3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3505200" y="5181600"/>
          <a:ext cx="2171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9" name="Equation" r:id="rId8" imgW="761669" imgH="393529" progId="Equation.DSMT4">
                  <p:embed/>
                </p:oleObj>
              </mc:Choice>
              <mc:Fallback>
                <p:oleObj name="Equation" r:id="rId8" imgW="761669" imgH="393529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81600"/>
                        <a:ext cx="2171700" cy="1117600"/>
                      </a:xfrm>
                      <a:prstGeom prst="rect">
                        <a:avLst/>
                      </a:prstGeom>
                      <a:solidFill>
                        <a:srgbClr val="FF0000">
                          <a:alpha val="3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01000" y="304800"/>
            <a:ext cx="553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9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8077200" cy="445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94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052"/>
            <a:ext cx="8229600" cy="735904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The falling stick </a:t>
            </a:r>
            <a:r>
              <a:rPr lang="en-US" sz="2000" b="1" u="sng" dirty="0" smtClean="0"/>
              <a:t>(Rotation and translation)</a:t>
            </a:r>
            <a:endParaRPr lang="en-US" sz="20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780871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stick of length l and mass M, initially upright on a frictionless table, starts falling. The problem is to find the speed of the center of mass as a function of position. Assume that center of mass fall straight down.</a:t>
            </a:r>
            <a:endParaRPr lang="en-US" dirty="0"/>
          </a:p>
        </p:txBody>
      </p:sp>
      <p:pic>
        <p:nvPicPr>
          <p:cNvPr id="16794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33600"/>
            <a:ext cx="2998318" cy="22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8962" name="Object 2"/>
          <p:cNvGraphicFramePr>
            <a:graphicFrameLocks noChangeAspect="1"/>
          </p:cNvGraphicFramePr>
          <p:nvPr/>
        </p:nvGraphicFramePr>
        <p:xfrm>
          <a:off x="5105400" y="2133600"/>
          <a:ext cx="119697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8" name="Equation" r:id="rId4" imgW="583947" imgH="393529" progId="Equation.DSMT4">
                  <p:embed/>
                </p:oleObj>
              </mc:Choice>
              <mc:Fallback>
                <p:oleObj name="Equation" r:id="rId4" imgW="583947" imgH="393529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133600"/>
                        <a:ext cx="1196975" cy="808038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3" name="Object 3"/>
          <p:cNvGraphicFramePr>
            <a:graphicFrameLocks noChangeAspect="1"/>
          </p:cNvGraphicFramePr>
          <p:nvPr/>
        </p:nvGraphicFramePr>
        <p:xfrm>
          <a:off x="3886200" y="3200400"/>
          <a:ext cx="4214813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9" name="Equation" r:id="rId6" imgW="2057400" imgH="444500" progId="Equation.DSMT4">
                  <p:embed/>
                </p:oleObj>
              </mc:Choice>
              <mc:Fallback>
                <p:oleObj name="Equation" r:id="rId6" imgW="2057400" imgH="444500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200400"/>
                        <a:ext cx="4214813" cy="91281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2209800" y="4648200"/>
          <a:ext cx="208121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0" name="Equation" r:id="rId8" imgW="1016000" imgH="393700" progId="Equation.DSMT4">
                  <p:embed/>
                </p:oleObj>
              </mc:Choice>
              <mc:Fallback>
                <p:oleObj name="Equation" r:id="rId8" imgW="1016000" imgH="393700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648200"/>
                        <a:ext cx="2081213" cy="808038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5" name="Object 5"/>
          <p:cNvGraphicFramePr>
            <a:graphicFrameLocks noChangeAspect="1"/>
          </p:cNvGraphicFramePr>
          <p:nvPr/>
        </p:nvGraphicFramePr>
        <p:xfrm>
          <a:off x="4800600" y="4724400"/>
          <a:ext cx="18732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1" name="Equation" r:id="rId10" imgW="914400" imgH="393700" progId="Equation.DSMT4">
                  <p:embed/>
                </p:oleObj>
              </mc:Choice>
              <mc:Fallback>
                <p:oleObj name="Equation" r:id="rId10" imgW="914400" imgH="39370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724400"/>
                        <a:ext cx="1873250" cy="808038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6" name="Object 6"/>
          <p:cNvGraphicFramePr>
            <a:graphicFrameLocks noChangeAspect="1"/>
          </p:cNvGraphicFramePr>
          <p:nvPr/>
        </p:nvGraphicFramePr>
        <p:xfrm>
          <a:off x="7153275" y="4648200"/>
          <a:ext cx="15875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2" name="Equation" r:id="rId12" imgW="774364" imgH="393529" progId="Equation.DSMT4">
                  <p:embed/>
                </p:oleObj>
              </mc:Choice>
              <mc:Fallback>
                <p:oleObj name="Equation" r:id="rId12" imgW="774364" imgH="393529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275" y="4648200"/>
                        <a:ext cx="1587500" cy="808038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10800000">
            <a:off x="6096000" y="4114800"/>
            <a:ext cx="1676400" cy="457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8967" name="Object 7"/>
          <p:cNvGraphicFramePr>
            <a:graphicFrameLocks noChangeAspect="1"/>
          </p:cNvGraphicFramePr>
          <p:nvPr/>
        </p:nvGraphicFramePr>
        <p:xfrm>
          <a:off x="4362450" y="5673725"/>
          <a:ext cx="244475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3" name="Equation" r:id="rId14" imgW="1193800" imgH="508000" progId="Equation.DSMT4">
                  <p:embed/>
                </p:oleObj>
              </mc:Choice>
              <mc:Fallback>
                <p:oleObj name="Equation" r:id="rId14" imgW="1193800" imgH="50800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5673725"/>
                        <a:ext cx="2444750" cy="1042988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40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382765"/>
              </p:ext>
            </p:extLst>
          </p:nvPr>
        </p:nvGraphicFramePr>
        <p:xfrm>
          <a:off x="457200" y="685800"/>
          <a:ext cx="8229600" cy="1051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Q1.</a:t>
                      </a:r>
                      <a:r>
                        <a:rPr lang="en-IN" sz="1800" baseline="0" dirty="0" smtClean="0">
                          <a:effectLst/>
                        </a:rPr>
                        <a:t> </a:t>
                      </a:r>
                      <a:r>
                        <a:rPr lang="en-IN" sz="1400" dirty="0" smtClean="0">
                          <a:effectLst/>
                        </a:rPr>
                        <a:t>  </a:t>
                      </a:r>
                      <a:r>
                        <a:rPr lang="en-IN" sz="2000" dirty="0" smtClean="0">
                          <a:effectLst/>
                        </a:rPr>
                        <a:t>Find </a:t>
                      </a:r>
                      <a:r>
                        <a:rPr lang="en-IN" sz="2000" dirty="0">
                          <a:effectLst/>
                        </a:rPr>
                        <a:t>the flux of a vector field given by  coming out through the total surface as shown in the figure below. Top surface is spherical, with radius R </a:t>
                      </a:r>
                      <a:r>
                        <a:rPr lang="en-IN" sz="2000" dirty="0" smtClean="0">
                          <a:effectLst/>
                        </a:rPr>
                        <a:t>centred </a:t>
                      </a:r>
                      <a:r>
                        <a:rPr lang="en-IN" sz="2000" dirty="0">
                          <a:effectLst/>
                        </a:rPr>
                        <a:t>at the origin. The cone makes an angle 30</a:t>
                      </a:r>
                      <a:r>
                        <a:rPr lang="en-IN" sz="2000" baseline="30000" dirty="0">
                          <a:effectLst/>
                        </a:rPr>
                        <a:t>o </a:t>
                      </a:r>
                      <a:r>
                        <a:rPr lang="en-IN" sz="2000" dirty="0">
                          <a:effectLst/>
                        </a:rPr>
                        <a:t>with z axis.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471750"/>
              </p:ext>
            </p:extLst>
          </p:nvPr>
        </p:nvGraphicFramePr>
        <p:xfrm>
          <a:off x="2819400" y="1905000"/>
          <a:ext cx="29527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" name="Equation" r:id="rId3" imgW="2362200" imgH="266700" progId="Equation.DSMT4">
                  <p:embed/>
                </p:oleObj>
              </mc:Choice>
              <mc:Fallback>
                <p:oleObj name="Equation" r:id="rId3" imgW="2362200" imgH="266700" progId="Equation.DSMT4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05000"/>
                        <a:ext cx="29527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981200"/>
            <a:ext cx="2171700" cy="278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421880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" name="Equation" r:id="rId6" imgW="435285" imgH="677109" progId="Equation.DSMT4">
                  <p:embed/>
                </p:oleObj>
              </mc:Choice>
              <mc:Fallback>
                <p:oleObj name="Equation" r:id="rId6" imgW="435285" imgH="677109" progId="Equation.DSMT4">
                  <p:embed/>
                  <p:pic>
                    <p:nvPicPr>
                      <p:cNvPr id="0" name="Picture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682381"/>
              </p:ext>
            </p:extLst>
          </p:nvPr>
        </p:nvGraphicFramePr>
        <p:xfrm>
          <a:off x="4191000" y="3505200"/>
          <a:ext cx="19272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" name="Equation" r:id="rId8" imgW="800100" imgH="279400" progId="Equation.DSMT4">
                  <p:embed/>
                </p:oleObj>
              </mc:Choice>
              <mc:Fallback>
                <p:oleObj name="Equation" r:id="rId8" imgW="800100" imgH="279400" progId="Equation.DSMT4">
                  <p:embed/>
                  <p:pic>
                    <p:nvPicPr>
                      <p:cNvPr id="0" name="Picture 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505200"/>
                        <a:ext cx="1927225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5936" y="2895600"/>
            <a:ext cx="5687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Flux of the vector field </a:t>
            </a:r>
            <a:r>
              <a:rPr lang="en-US" b="1" dirty="0" smtClean="0"/>
              <a:t> E  </a:t>
            </a:r>
            <a:r>
              <a:rPr lang="en-US" dirty="0" smtClean="0"/>
              <a:t>coming out through the region is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191000" y="4648200"/>
            <a:ext cx="3223381" cy="1754326"/>
            <a:chOff x="762000" y="5029200"/>
            <a:chExt cx="3223381" cy="1754326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5029200"/>
              <a:ext cx="322338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Limits of the integration are </a:t>
              </a:r>
            </a:p>
            <a:p>
              <a:r>
                <a:rPr lang="en-US" dirty="0" smtClean="0"/>
                <a:t>R:  0 to R</a:t>
              </a:r>
            </a:p>
            <a:p>
              <a:endParaRPr lang="en-US" dirty="0"/>
            </a:p>
            <a:p>
              <a:r>
                <a:rPr lang="en-US" dirty="0" smtClean="0"/>
                <a:t>    :   0 to </a:t>
              </a:r>
            </a:p>
            <a:p>
              <a:endParaRPr lang="en-US" dirty="0"/>
            </a:p>
            <a:p>
              <a:r>
                <a:rPr lang="en-US" dirty="0" smtClean="0"/>
                <a:t>     :    0 to </a:t>
              </a:r>
              <a:endParaRPr lang="en-US" dirty="0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6911444"/>
                </p:ext>
              </p:extLst>
            </p:nvPr>
          </p:nvGraphicFramePr>
          <p:xfrm>
            <a:off x="1723159" y="5791200"/>
            <a:ext cx="247650" cy="5900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7" name="Equation" r:id="rId10" imgW="164957" imgH="393359" progId="Equation.DSMT4">
                    <p:embed/>
                  </p:oleObj>
                </mc:Choice>
                <mc:Fallback>
                  <p:oleObj name="Equation" r:id="rId10" imgW="164957" imgH="393359" progId="Equation.DSMT4">
                    <p:embed/>
                    <p:pic>
                      <p:nvPicPr>
                        <p:cNvPr id="0" name="Picture 3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3159" y="5791200"/>
                          <a:ext cx="247650" cy="5900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9834363"/>
                </p:ext>
              </p:extLst>
            </p:nvPr>
          </p:nvGraphicFramePr>
          <p:xfrm>
            <a:off x="838200" y="5943958"/>
            <a:ext cx="1905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8" name="Equation" r:id="rId12" imgW="126725" imgH="177415" progId="Equation.DSMT4">
                    <p:embed/>
                  </p:oleObj>
                </mc:Choice>
                <mc:Fallback>
                  <p:oleObj name="Equation" r:id="rId12" imgW="126725" imgH="177415" progId="Equation.DSMT4">
                    <p:embed/>
                    <p:pic>
                      <p:nvPicPr>
                        <p:cNvPr id="0" name="Picture 3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5943958"/>
                          <a:ext cx="1905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6886546"/>
                </p:ext>
              </p:extLst>
            </p:nvPr>
          </p:nvGraphicFramePr>
          <p:xfrm>
            <a:off x="838200" y="6435435"/>
            <a:ext cx="1905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9" name="Equation" r:id="rId14" imgW="126835" imgH="202936" progId="Equation.DSMT4">
                    <p:embed/>
                  </p:oleObj>
                </mc:Choice>
                <mc:Fallback>
                  <p:oleObj name="Equation" r:id="rId14" imgW="126835" imgH="202936" progId="Equation.DSMT4">
                    <p:embed/>
                    <p:pic>
                      <p:nvPicPr>
                        <p:cNvPr id="0" name="Picture 3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6435435"/>
                          <a:ext cx="1905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2546183"/>
                </p:ext>
              </p:extLst>
            </p:nvPr>
          </p:nvGraphicFramePr>
          <p:xfrm>
            <a:off x="1828800" y="6443663"/>
            <a:ext cx="342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0" name="Equation" r:id="rId16" imgW="228402" imgH="177646" progId="Equation.DSMT4">
                    <p:embed/>
                  </p:oleObj>
                </mc:Choice>
                <mc:Fallback>
                  <p:oleObj name="Equation" r:id="rId16" imgW="228402" imgH="177646" progId="Equation.DSMT4">
                    <p:embed/>
                    <p:pic>
                      <p:nvPicPr>
                        <p:cNvPr id="0" name="Picture 3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6443663"/>
                          <a:ext cx="3429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7" name="Straight Connector 16"/>
          <p:cNvCxnSpPr/>
          <p:nvPr/>
        </p:nvCxnSpPr>
        <p:spPr>
          <a:xfrm>
            <a:off x="2438400" y="2438400"/>
            <a:ext cx="6705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98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8077200" cy="445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565572" y="2612572"/>
            <a:ext cx="627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a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53044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738692"/>
            <a:ext cx="6096000" cy="4814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Q6</a:t>
            </a:r>
            <a:endParaRPr lang="en-US" dirty="0"/>
          </a:p>
        </p:txBody>
      </p:sp>
      <p:pic>
        <p:nvPicPr>
          <p:cNvPr id="4" name="Picture 3" descr="E:\BTech\PH103\Grid_Vector_field.jpg"/>
          <p:cNvPicPr/>
          <p:nvPr/>
        </p:nvPicPr>
        <p:blipFill>
          <a:blip r:embed="rId3" cstate="print"/>
          <a:srcRect l="10619" t="8895" r="12389" b="6353"/>
          <a:stretch>
            <a:fillRect/>
          </a:stretch>
        </p:blipFill>
        <p:spPr bwMode="auto">
          <a:xfrm>
            <a:off x="2057400" y="2142807"/>
            <a:ext cx="5257800" cy="38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Plot the vector field for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595443"/>
              </p:ext>
            </p:extLst>
          </p:nvPr>
        </p:nvGraphicFramePr>
        <p:xfrm>
          <a:off x="2286000" y="1695450"/>
          <a:ext cx="838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5" name="Equation" r:id="rId4" imgW="837836" imgH="266584" progId="Equation.DSMT4">
                  <p:embed/>
                </p:oleObj>
              </mc:Choice>
              <mc:Fallback>
                <p:oleObj name="Equation" r:id="rId4" imgW="837836" imgH="26658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695450"/>
                        <a:ext cx="8382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914400"/>
          <a:ext cx="6096000" cy="49072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IN" sz="2800" dirty="0">
                          <a:latin typeface="Book Antiqua"/>
                          <a:ea typeface="Calibri"/>
                          <a:cs typeface="Times New Roman"/>
                        </a:rPr>
                        <a:t>Plot the vector field for  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4572000" y="914400"/>
          <a:ext cx="1676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Equation" r:id="rId3" imgW="837836" imgH="266584" progId="Equation.DSMT4">
                  <p:embed/>
                </p:oleObj>
              </mc:Choice>
              <mc:Fallback>
                <p:oleObj name="Equation" r:id="rId3" imgW="837836" imgH="266584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14400"/>
                        <a:ext cx="1676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828800"/>
            <a:ext cx="4419600" cy="444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2024742" y="1447800"/>
            <a:ext cx="5290550" cy="5106194"/>
            <a:chOff x="2024742" y="1447800"/>
            <a:chExt cx="5290550" cy="5106194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024742" y="4038600"/>
              <a:ext cx="50292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010400" y="382166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2019300" y="4076700"/>
              <a:ext cx="49530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572000" y="14478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053942" y="2438400"/>
            <a:ext cx="1556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Correct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914400"/>
          <a:ext cx="6096000" cy="49072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IN" sz="2800" dirty="0">
                          <a:latin typeface="Book Antiqua"/>
                          <a:ea typeface="Calibri"/>
                          <a:cs typeface="Times New Roman"/>
                        </a:rPr>
                        <a:t>Plot the vector field for  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4572000" y="914400"/>
          <a:ext cx="1676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" name="Equation" r:id="rId4" imgW="837836" imgH="266584" progId="Equation.DSMT4">
                  <p:embed/>
                </p:oleObj>
              </mc:Choice>
              <mc:Fallback>
                <p:oleObj name="Equation" r:id="rId4" imgW="837836" imgH="266584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14400"/>
                        <a:ext cx="1676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2286000" y="1828800"/>
            <a:ext cx="4419600" cy="444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 rot="16200000">
            <a:off x="2307944" y="1241582"/>
            <a:ext cx="5050282" cy="5486055"/>
            <a:chOff x="2024742" y="1600994"/>
            <a:chExt cx="5050282" cy="548605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024742" y="4038600"/>
              <a:ext cx="50292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5400000">
              <a:off x="6737912" y="3669717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2019300" y="4076700"/>
              <a:ext cx="49530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5113635">
              <a:off x="4343400" y="6749937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053942" y="2438400"/>
            <a:ext cx="1556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Correct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b="1" dirty="0" smtClean="0"/>
              <a:t>MID SEM EXAM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8888"/>
            <a:ext cx="9144000" cy="168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7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457200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Speed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05398" y="1143000"/>
                <a:ext cx="1078629" cy="3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𝑽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𝑽</m:t>
                        </m:r>
                      </m:e>
                    </m:ra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398" y="1143000"/>
                <a:ext cx="1078629" cy="394467"/>
              </a:xfrm>
              <a:prstGeom prst="rect">
                <a:avLst/>
              </a:prstGeom>
              <a:blipFill rotWithShape="1">
                <a:blip r:embed="rId3"/>
                <a:stretch>
                  <a:fillRect l="-452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505398" y="1752600"/>
            <a:ext cx="111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know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459587"/>
              </p:ext>
            </p:extLst>
          </p:nvPr>
        </p:nvGraphicFramePr>
        <p:xfrm>
          <a:off x="1018711" y="2362200"/>
          <a:ext cx="6448890" cy="994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Equation" r:id="rId4" imgW="2552700" imgH="393700" progId="Equation.DSMT4">
                  <p:embed/>
                </p:oleObj>
              </mc:Choice>
              <mc:Fallback>
                <p:oleObj name="Equation" r:id="rId4" imgW="2552700" imgH="39370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711" y="2362200"/>
                        <a:ext cx="6448890" cy="994371"/>
                      </a:xfrm>
                      <a:prstGeom prst="rect">
                        <a:avLst/>
                      </a:prstGeom>
                      <a:solidFill>
                        <a:srgbClr val="808000">
                          <a:alpha val="34117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067726"/>
              </p:ext>
            </p:extLst>
          </p:nvPr>
        </p:nvGraphicFramePr>
        <p:xfrm>
          <a:off x="1989138" y="4724400"/>
          <a:ext cx="5178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name="Equation" r:id="rId6" imgW="2158920" imgH="317160" progId="Equation.DSMT4">
                  <p:embed/>
                </p:oleObj>
              </mc:Choice>
              <mc:Fallback>
                <p:oleObj name="Equation" r:id="rId6" imgW="2158920" imgH="31716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4724400"/>
                        <a:ext cx="51784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33800" y="6096000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Speed = </a:t>
            </a:r>
            <a:endParaRPr lang="en-US" dirty="0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30976"/>
          <a:stretch/>
        </p:blipFill>
        <p:spPr bwMode="auto">
          <a:xfrm>
            <a:off x="4719967" y="5860472"/>
            <a:ext cx="1959760" cy="60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772400" y="5486400"/>
            <a:ext cx="1143000" cy="978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1987304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03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57363"/>
            <a:ext cx="9101138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8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𝑧𝑑𝑉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hemisphere limits of Integration are: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2590800"/>
            <a:ext cx="14119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R:     0 to R</a:t>
            </a:r>
          </a:p>
          <a:p>
            <a:endParaRPr lang="en-US" b="1" dirty="0"/>
          </a:p>
          <a:p>
            <a:r>
              <a:rPr lang="el-GR" b="1" dirty="0">
                <a:latin typeface="Calibri"/>
              </a:rPr>
              <a:t>θ</a:t>
            </a:r>
            <a:r>
              <a:rPr lang="en-US" b="1" dirty="0" smtClean="0">
                <a:latin typeface="Calibri"/>
              </a:rPr>
              <a:t>:     0 to </a:t>
            </a:r>
            <a:r>
              <a:rPr lang="el-GR" b="1" dirty="0" smtClean="0">
                <a:latin typeface="Calibri"/>
              </a:rPr>
              <a:t>π</a:t>
            </a:r>
            <a:r>
              <a:rPr lang="en-US" b="1" dirty="0" smtClean="0">
                <a:latin typeface="Calibri"/>
              </a:rPr>
              <a:t>/2</a:t>
            </a:r>
          </a:p>
          <a:p>
            <a:endParaRPr lang="en-US" b="1" dirty="0">
              <a:latin typeface="Calibri"/>
            </a:endParaRPr>
          </a:p>
          <a:p>
            <a:r>
              <a:rPr lang="el-GR" b="1" dirty="0">
                <a:latin typeface="Calibri"/>
              </a:rPr>
              <a:t>φ</a:t>
            </a:r>
            <a:r>
              <a:rPr lang="en-US" b="1" dirty="0" smtClean="0">
                <a:latin typeface="Calibri"/>
              </a:rPr>
              <a:t>:     0 to 2</a:t>
            </a:r>
            <a:r>
              <a:rPr lang="el-GR" b="1" dirty="0" smtClean="0">
                <a:latin typeface="Calibri"/>
              </a:rPr>
              <a:t>π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5344180"/>
            <a:ext cx="4657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2800" b="1" dirty="0" smtClean="0"/>
              <a:t>z = </a:t>
            </a:r>
            <a:r>
              <a:rPr lang="en-US" sz="2800" b="1" dirty="0" err="1" smtClean="0"/>
              <a:t>rcos</a:t>
            </a:r>
            <a:r>
              <a:rPr lang="el-GR" sz="2800" b="1" dirty="0" smtClean="0">
                <a:latin typeface="Calibri"/>
              </a:rPr>
              <a:t>θ</a:t>
            </a:r>
            <a:r>
              <a:rPr lang="en-US" sz="2800" b="1" dirty="0" smtClean="0">
                <a:latin typeface="Calibri"/>
              </a:rPr>
              <a:t>,    </a:t>
            </a:r>
            <a:r>
              <a:rPr lang="en-US" sz="2800" b="1" dirty="0" err="1" smtClean="0">
                <a:latin typeface="Calibri"/>
              </a:rPr>
              <a:t>dV</a:t>
            </a:r>
            <a:r>
              <a:rPr lang="en-US" sz="2800" b="1" dirty="0" smtClean="0">
                <a:latin typeface="Calibri"/>
              </a:rPr>
              <a:t>=r</a:t>
            </a:r>
            <a:r>
              <a:rPr lang="en-US" sz="2800" b="1" baseline="30000" dirty="0" smtClean="0">
                <a:latin typeface="Calibri"/>
              </a:rPr>
              <a:t>2</a:t>
            </a:r>
            <a:r>
              <a:rPr lang="en-US" sz="2800" b="1" dirty="0" smtClean="0">
                <a:latin typeface="Calibri"/>
              </a:rPr>
              <a:t>drsin</a:t>
            </a:r>
            <a:r>
              <a:rPr lang="el-GR" sz="2800" b="1" dirty="0" smtClean="0">
                <a:latin typeface="Calibri"/>
              </a:rPr>
              <a:t>θ</a:t>
            </a:r>
            <a:r>
              <a:rPr lang="en-US" sz="2800" b="1" dirty="0" smtClean="0">
                <a:latin typeface="Calibri"/>
              </a:rPr>
              <a:t>d</a:t>
            </a:r>
            <a:r>
              <a:rPr lang="el-GR" sz="2800" b="1" dirty="0" smtClean="0">
                <a:latin typeface="Calibri"/>
              </a:rPr>
              <a:t>θ</a:t>
            </a:r>
            <a:r>
              <a:rPr lang="en-US" sz="2800" b="1" dirty="0" smtClean="0">
                <a:latin typeface="Calibri"/>
              </a:rPr>
              <a:t>d</a:t>
            </a:r>
            <a:r>
              <a:rPr lang="el-GR" sz="2800" b="1" dirty="0" smtClean="0">
                <a:latin typeface="Calibri"/>
              </a:rPr>
              <a:t>φ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4343400"/>
            <a:ext cx="257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Also, we know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803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148666"/>
              </p:ext>
            </p:extLst>
          </p:nvPr>
        </p:nvGraphicFramePr>
        <p:xfrm>
          <a:off x="3108325" y="838200"/>
          <a:ext cx="25701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Equation" r:id="rId3" imgW="672808" imgH="279279" progId="Equation.DSMT4">
                  <p:embed/>
                </p:oleObj>
              </mc:Choice>
              <mc:Fallback>
                <p:oleObj name="Equation" r:id="rId3" imgW="672808" imgH="279279" progId="Equation.DSMT4">
                  <p:embed/>
                  <p:pic>
                    <p:nvPicPr>
                      <p:cNvPr id="0" name="Picture 15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838200"/>
                        <a:ext cx="257016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220025"/>
              </p:ext>
            </p:extLst>
          </p:nvPr>
        </p:nvGraphicFramePr>
        <p:xfrm>
          <a:off x="152400" y="2209800"/>
          <a:ext cx="89916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Equation" r:id="rId5" imgW="3505200" imgH="482600" progId="Equation.DSMT4">
                  <p:embed/>
                </p:oleObj>
              </mc:Choice>
              <mc:Fallback>
                <p:oleObj name="Equation" r:id="rId5" imgW="3505200" imgH="482600" progId="Equation.DSMT4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09800"/>
                        <a:ext cx="8991600" cy="12382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938780"/>
              </p:ext>
            </p:extLst>
          </p:nvPr>
        </p:nvGraphicFramePr>
        <p:xfrm>
          <a:off x="2438400" y="3886200"/>
          <a:ext cx="4724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Equation" r:id="rId7" imgW="2362200" imgH="266700" progId="Equation.DSMT4">
                  <p:embed/>
                </p:oleObj>
              </mc:Choice>
              <mc:Fallback>
                <p:oleObj name="Equation" r:id="rId7" imgW="2362200" imgH="266700" progId="Equation.DSMT4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886200"/>
                        <a:ext cx="4724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2944090" y="3810000"/>
            <a:ext cx="990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40380" y="3733800"/>
            <a:ext cx="9906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3600" y="3810000"/>
            <a:ext cx="990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48000" y="2895600"/>
            <a:ext cx="39139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29200" y="2895600"/>
            <a:ext cx="6858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9" idx="7"/>
          </p:cNvCxnSpPr>
          <p:nvPr/>
        </p:nvCxnSpPr>
        <p:spPr>
          <a:xfrm flipH="1">
            <a:off x="6789130" y="2590800"/>
            <a:ext cx="1897670" cy="13196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40880"/>
              </p:ext>
            </p:extLst>
          </p:nvPr>
        </p:nvGraphicFramePr>
        <p:xfrm>
          <a:off x="817419" y="5181600"/>
          <a:ext cx="733598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Equation" r:id="rId9" imgW="4483100" imgH="419100" progId="Equation.DSMT4">
                  <p:embed/>
                </p:oleObj>
              </mc:Choice>
              <mc:Fallback>
                <p:oleObj name="Equation" r:id="rId9" imgW="4483100" imgH="419100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419" y="5181600"/>
                        <a:ext cx="733598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647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𝑧𝑑𝑉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000342"/>
              </p:ext>
            </p:extLst>
          </p:nvPr>
        </p:nvGraphicFramePr>
        <p:xfrm>
          <a:off x="1371600" y="2286000"/>
          <a:ext cx="6258309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Equation" r:id="rId4" imgW="2171700" imgH="469900" progId="Equation.DSMT4">
                  <p:embed/>
                </p:oleObj>
              </mc:Choice>
              <mc:Fallback>
                <p:oleObj name="Equation" r:id="rId4" imgW="2171700" imgH="4699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0"/>
                        <a:ext cx="6258309" cy="1354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581400" y="4114800"/>
            <a:ext cx="20574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5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868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31337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1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1337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990600"/>
            <a:ext cx="4367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Initially the block is at rest at height h, finally</a:t>
            </a:r>
          </a:p>
          <a:p>
            <a:r>
              <a:rPr lang="en-US" dirty="0"/>
              <a:t>t</a:t>
            </a:r>
            <a:r>
              <a:rPr lang="en-US" dirty="0" smtClean="0"/>
              <a:t>he block is moving with speed v at height 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25146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diagram</a:t>
            </a:r>
          </a:p>
          <a:p>
            <a:endParaRPr lang="en-US" dirty="0" smtClean="0"/>
          </a:p>
          <a:p>
            <a:r>
              <a:rPr lang="en-US" dirty="0" smtClean="0"/>
              <a:t>Initial Energy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Mgh</a:t>
            </a:r>
            <a:endParaRPr lang="en-US" dirty="0" smtClean="0"/>
          </a:p>
          <a:p>
            <a:r>
              <a:rPr lang="en-US" dirty="0" smtClean="0"/>
              <a:t>Final Energy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½ Mv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1684" y="3807262"/>
            <a:ext cx="6552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done due to friction after it moved a distance s = -fs</a:t>
            </a:r>
          </a:p>
          <a:p>
            <a:r>
              <a:rPr lang="en-US" dirty="0" smtClean="0"/>
              <a:t>                                                                                               =-µNs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=-µ</a:t>
            </a:r>
            <a:r>
              <a:rPr lang="en-US" dirty="0" err="1" smtClean="0"/>
              <a:t>Mgcos</a:t>
            </a:r>
            <a:r>
              <a:rPr lang="el-GR" dirty="0" smtClean="0">
                <a:latin typeface="Calibri"/>
              </a:rPr>
              <a:t>θ</a:t>
            </a:r>
            <a:r>
              <a:rPr lang="en-US" dirty="0" smtClean="0">
                <a:latin typeface="Calibri"/>
              </a:rPr>
              <a:t>s</a:t>
            </a:r>
            <a:endParaRPr lang="en-US" dirty="0"/>
          </a:p>
          <a:p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6765"/>
            <a:ext cx="24860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2971800"/>
            <a:ext cx="1090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 = h/sin</a:t>
            </a:r>
            <a:r>
              <a:rPr lang="el-GR" dirty="0" smtClean="0">
                <a:latin typeface="Calibri"/>
              </a:rPr>
              <a:t>θ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5800" y="3238500"/>
            <a:ext cx="8077200" cy="1168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0" y="5410200"/>
            <a:ext cx="4953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 done due to friction = -</a:t>
            </a:r>
            <a:r>
              <a:rPr lang="en-US" dirty="0"/>
              <a:t> </a:t>
            </a:r>
            <a:r>
              <a:rPr lang="en-US" dirty="0" smtClean="0"/>
              <a:t>µ</a:t>
            </a:r>
            <a:r>
              <a:rPr lang="en-US" dirty="0" err="1" smtClean="0"/>
              <a:t>Mghcot</a:t>
            </a:r>
            <a:r>
              <a:rPr lang="el-GR" dirty="0" smtClean="0"/>
              <a:t>θ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62325" y="1752600"/>
            <a:ext cx="5629275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Final energy – Initial Energy = Work done due to friction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8325" y="762000"/>
            <a:ext cx="5629275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Final energy – Initial Energy = Work done due to friction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144459"/>
              </p:ext>
            </p:extLst>
          </p:nvPr>
        </p:nvGraphicFramePr>
        <p:xfrm>
          <a:off x="1838325" y="2209800"/>
          <a:ext cx="5985846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Equation" r:id="rId3" imgW="1790700" imgH="393700" progId="Equation.DSMT4">
                  <p:embed/>
                </p:oleObj>
              </mc:Choice>
              <mc:Fallback>
                <p:oleObj name="Equation" r:id="rId3" imgW="1790700" imgH="3937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2209800"/>
                        <a:ext cx="5985846" cy="1316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590800" y="4343400"/>
            <a:ext cx="4565984" cy="592495"/>
            <a:chOff x="2590800" y="4343400"/>
            <a:chExt cx="4565984" cy="592495"/>
          </a:xfrm>
        </p:grpSpPr>
        <p:sp>
          <p:nvSpPr>
            <p:cNvPr id="7" name="TextBox 6"/>
            <p:cNvSpPr txBox="1"/>
            <p:nvPr/>
          </p:nvSpPr>
          <p:spPr>
            <a:xfrm>
              <a:off x="2590800" y="4412675"/>
              <a:ext cx="14269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Speed = </a:t>
              </a:r>
              <a:endParaRPr lang="en-US" sz="2800" dirty="0"/>
            </a:p>
          </p:txBody>
        </p:sp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4343400"/>
              <a:ext cx="3270584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4017794" y="5562600"/>
            <a:ext cx="2535406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631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57200"/>
            <a:ext cx="88011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0070" y="3519055"/>
            <a:ext cx="316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the  force field is conservative</a:t>
            </a:r>
            <a:endParaRPr lang="en-US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3048000" y="4267200"/>
          <a:ext cx="23462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4" name="Equation" r:id="rId4" imgW="609336" imgH="215806" progId="Equation.DSMT4">
                  <p:embed/>
                </p:oleObj>
              </mc:Choice>
              <mc:Fallback>
                <p:oleObj name="Equation" r:id="rId4" imgW="609336" imgH="215806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267200"/>
                        <a:ext cx="2346213" cy="838200"/>
                      </a:xfrm>
                      <a:prstGeom prst="rect">
                        <a:avLst/>
                      </a:prstGeom>
                      <a:solidFill>
                        <a:srgbClr val="339966">
                          <a:alpha val="45882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403386"/>
              </p:ext>
            </p:extLst>
          </p:nvPr>
        </p:nvGraphicFramePr>
        <p:xfrm>
          <a:off x="457200" y="5715000"/>
          <a:ext cx="169631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5" name="Equation" r:id="rId6" imgW="634725" imgH="253890" progId="Equation.DSMT4">
                  <p:embed/>
                </p:oleObj>
              </mc:Choice>
              <mc:Fallback>
                <p:oleObj name="Equation" r:id="rId6" imgW="634725" imgH="25389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15000"/>
                        <a:ext cx="1696315" cy="685800"/>
                      </a:xfrm>
                      <a:prstGeom prst="rect">
                        <a:avLst/>
                      </a:prstGeom>
                      <a:solidFill>
                        <a:srgbClr val="FFFF99">
                          <a:alpha val="58038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629400" y="3703721"/>
            <a:ext cx="2362200" cy="1173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 and D</a:t>
            </a:r>
            <a:endParaRPr lang="en-US" sz="4400" dirty="0"/>
          </a:p>
        </p:txBody>
      </p:sp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6705600" y="5791200"/>
          <a:ext cx="17224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Equation" r:id="rId8" imgW="647419" imgH="253890" progId="Equation.DSMT4">
                  <p:embed/>
                </p:oleObj>
              </mc:Choice>
              <mc:Fallback>
                <p:oleObj name="Equation" r:id="rId8" imgW="647419" imgH="25389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791200"/>
                        <a:ext cx="1722438" cy="685800"/>
                      </a:xfrm>
                      <a:prstGeom prst="rect">
                        <a:avLst/>
                      </a:prstGeom>
                      <a:solidFill>
                        <a:srgbClr val="FFFF99">
                          <a:alpha val="58038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7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524000"/>
            <a:ext cx="87344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1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066800"/>
            <a:ext cx="9142412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7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-152400"/>
            <a:ext cx="9142412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86" y="4038600"/>
            <a:ext cx="50673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10200"/>
            <a:ext cx="28003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86550" y="5181600"/>
            <a:ext cx="2228850" cy="131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8410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923925"/>
            <a:ext cx="86772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61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Moment of Inertia Tensor</a:t>
            </a:r>
            <a:endParaRPr lang="en-US" sz="3200" b="1" dirty="0"/>
          </a:p>
        </p:txBody>
      </p:sp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609600" y="914400"/>
          <a:ext cx="7723188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Equation" r:id="rId3" imgW="3238500" imgH="914400" progId="Equation.DSMT4">
                  <p:embed/>
                </p:oleObj>
              </mc:Choice>
              <mc:Fallback>
                <p:oleObj name="Equation" r:id="rId3" imgW="3238500" imgH="914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4400"/>
                        <a:ext cx="7723188" cy="21780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429000" y="3516868"/>
            <a:ext cx="2978304" cy="2731532"/>
            <a:chOff x="3429000" y="3516868"/>
            <a:chExt cx="2978304" cy="2731532"/>
          </a:xfrm>
        </p:grpSpPr>
        <p:sp>
          <p:nvSpPr>
            <p:cNvPr id="8" name="TextBox 7"/>
            <p:cNvSpPr txBox="1"/>
            <p:nvPr/>
          </p:nvSpPr>
          <p:spPr>
            <a:xfrm>
              <a:off x="6096000" y="4964668"/>
              <a:ext cx="31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5879068"/>
              <a:ext cx="31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444652" y="5117068"/>
              <a:ext cx="1676400" cy="108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3663037" y="5186973"/>
              <a:ext cx="839058" cy="69753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3612872" y="4322802"/>
              <a:ext cx="1612662" cy="79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038600" y="3516868"/>
              <a:ext cx="311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Z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Cube 18"/>
            <p:cNvSpPr/>
            <p:nvPr/>
          </p:nvSpPr>
          <p:spPr>
            <a:xfrm>
              <a:off x="4103783" y="4051187"/>
              <a:ext cx="1371600" cy="1447800"/>
            </a:xfrm>
            <a:prstGeom prst="cube">
              <a:avLst/>
            </a:prstGeom>
            <a:solidFill>
              <a:schemeClr val="bg1">
                <a:lumMod val="65000"/>
                <a:alpha val="3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00600" y="3754647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43970" y="4659868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60950" y="3974068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6418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076450" y="782638"/>
          <a:ext cx="50038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" name="Equation" r:id="rId3" imgW="3060700" imgH="393700" progId="Equation.DSMT4">
                  <p:embed/>
                </p:oleObj>
              </mc:Choice>
              <mc:Fallback>
                <p:oleObj name="Equation" r:id="rId3" imgW="3060700" imgH="39370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782638"/>
                        <a:ext cx="500380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3505200" y="1600200"/>
          <a:ext cx="16398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" name="Equation" r:id="rId5" imgW="1002865" imgH="418918" progId="Equation.DSMT4">
                  <p:embed/>
                </p:oleObj>
              </mc:Choice>
              <mc:Fallback>
                <p:oleObj name="Equation" r:id="rId5" imgW="1002865" imgH="418918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00200"/>
                        <a:ext cx="16398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1676400" y="2514600"/>
          <a:ext cx="42560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" name="Equation" r:id="rId7" imgW="2603500" imgH="419100" progId="Equation.DSMT4">
                  <p:embed/>
                </p:oleObj>
              </mc:Choice>
              <mc:Fallback>
                <p:oleObj name="Equation" r:id="rId7" imgW="2603500" imgH="41910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42560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2133600" y="3429000"/>
          <a:ext cx="36322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" name="Equation" r:id="rId9" imgW="2222500" imgH="469900" progId="Equation.DSMT4">
                  <p:embed/>
                </p:oleObj>
              </mc:Choice>
              <mc:Fallback>
                <p:oleObj name="Equation" r:id="rId9" imgW="2222500" imgH="46990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429000"/>
                        <a:ext cx="3632200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2362200" y="4495800"/>
          <a:ext cx="338296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" name="Equation" r:id="rId11" imgW="2070100" imgH="482600" progId="Equation.DSMT4">
                  <p:embed/>
                </p:oleObj>
              </mc:Choice>
              <mc:Fallback>
                <p:oleObj name="Equation" r:id="rId11" imgW="2070100" imgH="4826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495800"/>
                        <a:ext cx="3382962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2743200" y="5562600"/>
          <a:ext cx="288448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" name="Equation" r:id="rId13" imgW="1765300" imgH="419100" progId="Equation.DSMT4">
                  <p:embed/>
                </p:oleObj>
              </mc:Choice>
              <mc:Fallback>
                <p:oleObj name="Equation" r:id="rId13" imgW="1765300" imgH="4191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562600"/>
                        <a:ext cx="2884487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81800" y="3505200"/>
            <a:ext cx="2171700" cy="278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751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Moment of Inertia Tensor</a:t>
            </a:r>
            <a:endParaRPr lang="en-US" sz="3200" b="1" dirty="0"/>
          </a:p>
        </p:txBody>
      </p:sp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1398588" y="1219200"/>
          <a:ext cx="6448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4" name="Equation" r:id="rId3" imgW="2628900" imgH="279400" progId="Equation.DSMT4">
                  <p:embed/>
                </p:oleObj>
              </mc:Choice>
              <mc:Fallback>
                <p:oleObj name="Equation" r:id="rId3" imgW="2628900" imgH="2794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1219200"/>
                        <a:ext cx="6448425" cy="685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080" name="Object 8"/>
          <p:cNvGraphicFramePr>
            <a:graphicFrameLocks noChangeAspect="1"/>
          </p:cNvGraphicFramePr>
          <p:nvPr/>
        </p:nvGraphicFramePr>
        <p:xfrm>
          <a:off x="1744663" y="2133600"/>
          <a:ext cx="5392737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5" name="Equation" r:id="rId5" imgW="2197100" imgH="393700" progId="Equation.DSMT4">
                  <p:embed/>
                </p:oleObj>
              </mc:Choice>
              <mc:Fallback>
                <p:oleObj name="Equation" r:id="rId5" imgW="2197100" imgH="3937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2133600"/>
                        <a:ext cx="5392737" cy="9667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2201863" y="3886200"/>
          <a:ext cx="48561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6" name="Equation" r:id="rId7" imgW="1981200" imgH="279400" progId="Equation.DSMT4">
                  <p:embed/>
                </p:oleObj>
              </mc:Choice>
              <mc:Fallback>
                <p:oleObj name="Equation" r:id="rId7" imgW="1981200" imgH="2794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3886200"/>
                        <a:ext cx="4856162" cy="6858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2871788" y="5181600"/>
          <a:ext cx="37687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7" name="Equation" r:id="rId9" imgW="1536700" imgH="419100" progId="Equation.DSMT4">
                  <p:embed/>
                </p:oleObj>
              </mc:Choice>
              <mc:Fallback>
                <p:oleObj name="Equation" r:id="rId9" imgW="1536700" imgH="4191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88" y="5181600"/>
                        <a:ext cx="3768725" cy="10287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696200" y="5181600"/>
            <a:ext cx="990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D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76418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23950"/>
            <a:ext cx="87153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3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962278"/>
              </p:ext>
            </p:extLst>
          </p:nvPr>
        </p:nvGraphicFramePr>
        <p:xfrm>
          <a:off x="4419600" y="685800"/>
          <a:ext cx="4217516" cy="960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2" name="Equation" r:id="rId3" imgW="1002960" imgH="228600" progId="Equation.DSMT4">
                  <p:embed/>
                </p:oleObj>
              </mc:Choice>
              <mc:Fallback>
                <p:oleObj name="Equation" r:id="rId3" imgW="1002960" imgH="228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85800"/>
                        <a:ext cx="4217516" cy="9609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549450"/>
              </p:ext>
            </p:extLst>
          </p:nvPr>
        </p:nvGraphicFramePr>
        <p:xfrm>
          <a:off x="1295400" y="3048000"/>
          <a:ext cx="6858000" cy="2275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3" name="Equation" r:id="rId5" imgW="2145960" imgH="711000" progId="Equation.DSMT4">
                  <p:embed/>
                </p:oleObj>
              </mc:Choice>
              <mc:Fallback>
                <p:oleObj name="Equation" r:id="rId5" imgW="2145960" imgH="7110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0"/>
                        <a:ext cx="6858000" cy="22755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333123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62400" y="5791200"/>
            <a:ext cx="2286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201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991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8011"/>
              </p:ext>
            </p:extLst>
          </p:nvPr>
        </p:nvGraphicFramePr>
        <p:xfrm>
          <a:off x="2743200" y="1143000"/>
          <a:ext cx="325412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Equation" r:id="rId4" imgW="1002960" imgH="241200" progId="Equation.DSMT4">
                  <p:embed/>
                </p:oleObj>
              </mc:Choice>
              <mc:Fallback>
                <p:oleObj name="Equation" r:id="rId4" imgW="100296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143000"/>
                        <a:ext cx="3254122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2329542"/>
            <a:ext cx="40767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2100850" y="1795348"/>
            <a:ext cx="5290550" cy="5106194"/>
            <a:chOff x="2024742" y="1447800"/>
            <a:chExt cx="5290550" cy="5106194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024742" y="4038600"/>
              <a:ext cx="50292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010400" y="382166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2019300" y="4076700"/>
              <a:ext cx="49530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572000" y="14478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130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5" name="Picture 7" descr="E:\BTech\PH103\Quiz_Exams\Midsem_Potential.jpg"/>
          <p:cNvPicPr>
            <a:picLocks noChangeAspect="1" noChangeArrowheads="1"/>
          </p:cNvPicPr>
          <p:nvPr/>
        </p:nvPicPr>
        <p:blipFill>
          <a:blip r:embed="rId3" cstate="print"/>
          <a:srcRect l="6195" t="10165" r="12389" b="5083"/>
          <a:stretch>
            <a:fillRect/>
          </a:stretch>
        </p:blipFill>
        <p:spPr bwMode="auto">
          <a:xfrm>
            <a:off x="4191000" y="2971800"/>
            <a:ext cx="4648200" cy="3369641"/>
          </a:xfrm>
          <a:prstGeom prst="rect">
            <a:avLst/>
          </a:prstGeom>
          <a:noFill/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"/>
            <a:ext cx="9144000" cy="192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14400" y="2362200"/>
          <a:ext cx="1943100" cy="138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7" name="Equation" r:id="rId5" imgW="1143000" imgH="812520" progId="Equation.DSMT4">
                  <p:embed/>
                </p:oleObj>
              </mc:Choice>
              <mc:Fallback>
                <p:oleObj name="Equation" r:id="rId5" imgW="1143000" imgH="8125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362200"/>
                        <a:ext cx="1943100" cy="138176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1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609600" y="4495800"/>
          <a:ext cx="277858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8" name="Equation" r:id="rId7" imgW="1346040" imgH="812520" progId="Equation.DSMT4">
                  <p:embed/>
                </p:oleObj>
              </mc:Choice>
              <mc:Fallback>
                <p:oleObj name="Equation" r:id="rId7" imgW="1346040" imgH="8125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95800"/>
                        <a:ext cx="2778585" cy="1676400"/>
                      </a:xfrm>
                      <a:prstGeom prst="rect">
                        <a:avLst/>
                      </a:prstGeom>
                      <a:solidFill>
                        <a:srgbClr val="CC99FF">
                          <a:alpha val="3999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0800000" flipV="1">
            <a:off x="7162800" y="4495800"/>
            <a:ext cx="9906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7883525" y="3683000"/>
          <a:ext cx="99853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9" name="Equation" r:id="rId9" imgW="482400" imgH="393480" progId="Equation.DSMT4">
                  <p:embed/>
                </p:oleObj>
              </mc:Choice>
              <mc:Fallback>
                <p:oleObj name="Equation" r:id="rId9" imgW="48240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3525" y="3683000"/>
                        <a:ext cx="998538" cy="868363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5400000">
            <a:off x="6204856" y="3940630"/>
            <a:ext cx="205740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7239000" y="2438400"/>
          <a:ext cx="8699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0" name="Equation" r:id="rId11" imgW="431640" imgH="393480" progId="Equation.DSMT4">
                  <p:embed/>
                </p:oleObj>
              </mc:Choice>
              <mc:Fallback>
                <p:oleObj name="Equation" r:id="rId11" imgW="43164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438400"/>
                        <a:ext cx="869950" cy="600075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rot="5400000" flipH="1" flipV="1">
            <a:off x="5290458" y="4343400"/>
            <a:ext cx="3048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2819400" y="1219200"/>
          <a:ext cx="276542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0" name="Equation" r:id="rId3" imgW="1054080" imgH="545760" progId="Equation.DSMT4">
                  <p:embed/>
                </p:oleObj>
              </mc:Choice>
              <mc:Fallback>
                <p:oleObj name="Equation" r:id="rId3" imgW="1054080" imgH="545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219200"/>
                        <a:ext cx="2765420" cy="1066800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3124200" y="2743200"/>
          <a:ext cx="225425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1" name="Equation" r:id="rId5" imgW="1091880" imgH="393480" progId="Equation.DSMT4">
                  <p:embed/>
                </p:oleObj>
              </mc:Choice>
              <mc:Fallback>
                <p:oleObj name="Equation" r:id="rId5" imgW="109188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743200"/>
                        <a:ext cx="2254250" cy="811213"/>
                      </a:xfrm>
                      <a:prstGeom prst="rect">
                        <a:avLst/>
                      </a:prstGeom>
                      <a:solidFill>
                        <a:srgbClr val="CC99FF">
                          <a:alpha val="3999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3124200" y="3962400"/>
          <a:ext cx="24114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2" name="Equation" r:id="rId7" imgW="1168200" imgH="419040" progId="Equation.DSMT4">
                  <p:embed/>
                </p:oleObj>
              </mc:Choice>
              <mc:Fallback>
                <p:oleObj name="Equation" r:id="rId7" imgW="116820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2400"/>
                        <a:ext cx="2411412" cy="863600"/>
                      </a:xfrm>
                      <a:prstGeom prst="rect">
                        <a:avLst/>
                      </a:prstGeom>
                      <a:solidFill>
                        <a:srgbClr val="CC99FF">
                          <a:alpha val="3999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3352800" y="5181600"/>
          <a:ext cx="2032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3" name="Equation" r:id="rId9" imgW="774360" imgH="457200" progId="Equation.DSMT4">
                  <p:embed/>
                </p:oleObj>
              </mc:Choice>
              <mc:Fallback>
                <p:oleObj name="Equation" r:id="rId9" imgW="774360" imgH="457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81600"/>
                        <a:ext cx="2032000" cy="893763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296025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2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5313073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MASS OF LIQUID EXITING FROM REGION II TO REGION III =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MASS OF LIQUID ENTERING  FROM THE REGION I     –        </a:t>
            </a:r>
          </a:p>
          <a:p>
            <a:pPr marL="0" indent="0">
              <a:buNone/>
            </a:pPr>
            <a:r>
              <a:rPr lang="en-US" sz="2000" dirty="0" smtClean="0"/>
              <a:t> MASS OF FLUID FROM THE SURFACE OF AN IMAGINARY CYLINDER OF RADIUS a AND LENGTH H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3048000" y="1600200"/>
            <a:ext cx="2819400" cy="30480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0" y="1600200"/>
            <a:ext cx="152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733800" y="9144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637736" y="762000"/>
            <a:ext cx="315264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05200" y="2057400"/>
            <a:ext cx="381000" cy="542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457700" y="609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81600" y="2209800"/>
            <a:ext cx="304800" cy="3897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181600" y="762000"/>
            <a:ext cx="457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124200" y="2209800"/>
            <a:ext cx="228600" cy="3897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486400" y="2057400"/>
            <a:ext cx="381000" cy="542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57700" y="2057400"/>
            <a:ext cx="0" cy="271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72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irect Access Storage 5"/>
          <p:cNvSpPr/>
          <p:nvPr/>
        </p:nvSpPr>
        <p:spPr>
          <a:xfrm rot="10800000">
            <a:off x="2438400" y="2971800"/>
            <a:ext cx="3962400" cy="2133600"/>
          </a:xfrm>
          <a:prstGeom prst="flowChartMagneticDru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762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MASS OF LIQUID ENTERING  FROM THE REGION I 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 rot="1686680">
            <a:off x="3109049" y="3236239"/>
            <a:ext cx="329533" cy="365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403860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86100" y="3619500"/>
            <a:ext cx="228600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H="1">
            <a:off x="2264275" y="2545358"/>
            <a:ext cx="1198947" cy="375431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76033" y="1752600"/>
                <a:ext cx="503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33" y="1752600"/>
                <a:ext cx="50327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3042431" y="3418873"/>
            <a:ext cx="43669" cy="619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endCxn id="7" idx="0"/>
          </p:cNvCxnSpPr>
          <p:nvPr/>
        </p:nvCxnSpPr>
        <p:spPr>
          <a:xfrm rot="10800000" flipV="1">
            <a:off x="3359872" y="1937266"/>
            <a:ext cx="1364529" cy="132051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20118" y="1775751"/>
                <a:ext cx="662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118" y="1775751"/>
                <a:ext cx="66248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650" y="5791200"/>
            <a:ext cx="6261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752600" y="3418873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54237" y="34597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02955" y="345971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III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95" y="5791200"/>
            <a:ext cx="2476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644707" y="533400"/>
            <a:ext cx="6508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02982" y="849868"/>
            <a:ext cx="69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b="1" dirty="0" err="1" smtClean="0"/>
              <a:t>v.da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600200" y="872835"/>
            <a:ext cx="590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of liquid entering per elemental area </a:t>
            </a:r>
            <a:r>
              <a:rPr lang="en-US" b="1" dirty="0" smtClean="0"/>
              <a:t>da </a:t>
            </a:r>
            <a:r>
              <a:rPr lang="en-US" dirty="0" smtClean="0"/>
              <a:t>per unit time =</a:t>
            </a:r>
            <a:endParaRPr lang="en-US" dirty="0"/>
          </a:p>
        </p:txBody>
      </p:sp>
      <p:sp>
        <p:nvSpPr>
          <p:cNvPr id="13312" name="TextBox 13311"/>
          <p:cNvSpPr txBox="1"/>
          <p:nvPr/>
        </p:nvSpPr>
        <p:spPr>
          <a:xfrm>
            <a:off x="8201891" y="36576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1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1" dirty="0" smtClean="0"/>
              <a:t>MASS OF FLUID LOST</a:t>
            </a:r>
            <a:br>
              <a:rPr lang="en-US" sz="1800" b="1" dirty="0" smtClean="0"/>
            </a:br>
            <a:r>
              <a:rPr lang="en-US" sz="1800" b="1" dirty="0" smtClean="0"/>
              <a:t> FROM THE SURFACE OF AN IMAGINARY CYLINDER OF RADIUS a AND LENGTH H</a:t>
            </a:r>
            <a:br>
              <a:rPr lang="en-US" sz="1800" b="1" dirty="0" smtClean="0"/>
            </a:br>
            <a:endParaRPr lang="en-US" sz="1800" b="1" dirty="0"/>
          </a:p>
        </p:txBody>
      </p:sp>
      <p:sp>
        <p:nvSpPr>
          <p:cNvPr id="4" name="Flowchart: Direct Access Storage 3"/>
          <p:cNvSpPr/>
          <p:nvPr/>
        </p:nvSpPr>
        <p:spPr>
          <a:xfrm rot="10800000">
            <a:off x="2438400" y="2971800"/>
            <a:ext cx="3962400" cy="2133600"/>
          </a:xfrm>
          <a:prstGeom prst="flowChartMagneticDru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4620000">
            <a:off x="4237178" y="3047581"/>
            <a:ext cx="274320" cy="365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143000" y="403860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908851" y="3376746"/>
            <a:ext cx="275924" cy="675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16200000" flipH="1">
            <a:off x="3497093" y="2282641"/>
            <a:ext cx="1198947" cy="375431"/>
          </a:xfrm>
          <a:prstGeom prst="curvedConnector3">
            <a:avLst>
              <a:gd name="adj1" fmla="val 4306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65451" y="1506701"/>
                <a:ext cx="4868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451" y="1506701"/>
                <a:ext cx="4868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3919242" y="3189133"/>
            <a:ext cx="233009" cy="862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endCxn id="5" idx="0"/>
          </p:cNvCxnSpPr>
          <p:nvPr/>
        </p:nvCxnSpPr>
        <p:spPr>
          <a:xfrm rot="5400000">
            <a:off x="4481451" y="1847008"/>
            <a:ext cx="1412966" cy="127128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57053" y="1436910"/>
                <a:ext cx="5903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>
                    <a:ea typeface="Cambria Math"/>
                  </a:rPr>
                  <a:t>a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053" y="1436910"/>
                <a:ext cx="59035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9278" t="-8333" r="-20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752600" y="3418873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54237" y="34597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02955" y="345971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01891" y="36576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3" y="5305426"/>
            <a:ext cx="6459013" cy="132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772400" y="5967413"/>
            <a:ext cx="567510" cy="585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7120"/>
            <a:ext cx="9972676" cy="200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4495800" y="1681819"/>
            <a:ext cx="2667000" cy="12899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00400" y="4876800"/>
            <a:ext cx="3048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B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375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781158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35337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4343399"/>
            <a:ext cx="7219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31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442783" cy="102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791241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38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73750"/>
            <a:ext cx="8610600" cy="97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7477334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Perpetua" pitchFamily="18" charset="0"/>
              </a:rPr>
              <a:t>Rotation of a square plate</a:t>
            </a:r>
            <a:endParaRPr lang="en-US" b="1" dirty="0">
              <a:latin typeface="Perpet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14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sz="2800" dirty="0" smtClean="0">
                <a:latin typeface="Perpetua" pitchFamily="18" charset="0"/>
              </a:rPr>
              <a:t>What is the Moment of Inertia Tensor?</a:t>
            </a: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81400"/>
            <a:ext cx="34480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4196" name="Object 4"/>
          <p:cNvGraphicFramePr>
            <a:graphicFrameLocks noChangeAspect="1"/>
          </p:cNvGraphicFramePr>
          <p:nvPr/>
        </p:nvGraphicFramePr>
        <p:xfrm>
          <a:off x="2743200" y="1600200"/>
          <a:ext cx="571500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1" name="Equation" r:id="rId4" imgW="3238500" imgH="914400" progId="Equation.DSMT4">
                  <p:embed/>
                </p:oleObj>
              </mc:Choice>
              <mc:Fallback>
                <p:oleObj name="Equation" r:id="rId4" imgW="3238500" imgH="914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5715000" cy="16081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4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800600"/>
            <a:ext cx="3743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2"/>
          <p:cNvGrpSpPr/>
          <p:nvPr/>
        </p:nvGrpSpPr>
        <p:grpSpPr>
          <a:xfrm>
            <a:off x="838200" y="5981700"/>
            <a:ext cx="1447800" cy="876300"/>
            <a:chOff x="685800" y="5626274"/>
            <a:chExt cx="1447800" cy="876300"/>
          </a:xfrm>
        </p:grpSpPr>
        <p:pic>
          <p:nvPicPr>
            <p:cNvPr id="264198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85800" y="5791200"/>
              <a:ext cx="60007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4199" name="Pictur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95400" y="5626274"/>
              <a:ext cx="8382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/>
          <a:srcRect l="9275" r="52870"/>
          <a:stretch>
            <a:fillRect/>
          </a:stretch>
        </p:blipFill>
        <p:spPr bwMode="auto">
          <a:xfrm>
            <a:off x="5784709" y="4267200"/>
            <a:ext cx="3021418" cy="225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5108575" y="5139874"/>
          <a:ext cx="6064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2" name="Equation" r:id="rId10" imgW="342720" imgH="253800" progId="Equation.DSMT4">
                  <p:embed/>
                </p:oleObj>
              </mc:Choice>
              <mc:Fallback>
                <p:oleObj name="Equation" r:id="rId10" imgW="34272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575" y="5139874"/>
                        <a:ext cx="606425" cy="4445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 t="4229"/>
          <a:stretch>
            <a:fillRect/>
          </a:stretch>
        </p:blipFill>
        <p:spPr bwMode="auto">
          <a:xfrm>
            <a:off x="990600" y="1447800"/>
            <a:ext cx="7490918" cy="46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 smtClean="0">
                <a:latin typeface="Perpetua" pitchFamily="18" charset="0"/>
              </a:rPr>
              <a:t>(b) What are the </a:t>
            </a:r>
            <a:r>
              <a:rPr lang="en-US" sz="2800" dirty="0" err="1" smtClean="0">
                <a:latin typeface="Perpetua" pitchFamily="18" charset="0"/>
              </a:rPr>
              <a:t>Eigenvalues</a:t>
            </a:r>
            <a:r>
              <a:rPr lang="en-US" sz="2800" dirty="0" smtClean="0">
                <a:latin typeface="Perpetua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1524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3962400"/>
            <a:ext cx="7010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4648200"/>
            <a:ext cx="70104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228600"/>
            <a:ext cx="2067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Alternative Method</a:t>
            </a:r>
            <a:endParaRPr lang="en-US" b="1" dirty="0"/>
          </a:p>
        </p:txBody>
      </p:sp>
      <p:graphicFrame>
        <p:nvGraphicFramePr>
          <p:cNvPr id="68610" name="Object 2"/>
          <p:cNvGraphicFramePr>
            <a:graphicFrameLocks noGrp="1" noChangeAspect="1"/>
          </p:cNvGraphicFramePr>
          <p:nvPr/>
        </p:nvGraphicFramePr>
        <p:xfrm>
          <a:off x="2286000" y="762000"/>
          <a:ext cx="48879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9" name="Equation" r:id="rId3" imgW="1282680" imgH="279360" progId="Equation.DSMT4">
                  <p:embed/>
                </p:oleObj>
              </mc:Choice>
              <mc:Fallback>
                <p:oleObj name="Equation" r:id="rId3" imgW="1282680" imgH="279360" progId="Equation.DSMT4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762000"/>
                        <a:ext cx="4887912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828800"/>
            <a:ext cx="4343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91742" y="2579914"/>
            <a:ext cx="593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</a:t>
            </a:r>
            <a:r>
              <a:rPr lang="en-US" sz="4000" baseline="-25000" dirty="0" smtClean="0">
                <a:solidFill>
                  <a:srgbClr val="FF0000"/>
                </a:solidFill>
              </a:rPr>
              <a:t>1</a:t>
            </a:r>
            <a:endParaRPr lang="en-US" sz="4000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3124200"/>
            <a:ext cx="593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endParaRPr lang="en-US" sz="40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68612" name="Object 4"/>
          <p:cNvGraphicFramePr>
            <a:graphicFrameLocks noGrp="1" noChangeAspect="1"/>
          </p:cNvGraphicFramePr>
          <p:nvPr/>
        </p:nvGraphicFramePr>
        <p:xfrm>
          <a:off x="990600" y="5562600"/>
          <a:ext cx="740568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0" name="Equation" r:id="rId6" imgW="1942920" imgH="279360" progId="Equation.DSMT4">
                  <p:embed/>
                </p:oleObj>
              </mc:Choice>
              <mc:Fallback>
                <p:oleObj name="Equation" r:id="rId6" imgW="1942920" imgH="279360" progId="Equation.DSMT4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562600"/>
                        <a:ext cx="7405687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152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Integration through S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1167"/>
            <a:ext cx="4343400" cy="34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954088" y="1219200"/>
          <a:ext cx="731678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9" name="Equation" r:id="rId4" imgW="2527200" imgH="241200" progId="Equation.DSMT4">
                  <p:embed/>
                </p:oleObj>
              </mc:Choice>
              <mc:Fallback>
                <p:oleObj name="Equation" r:id="rId4" imgW="252720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1219200"/>
                        <a:ext cx="7316787" cy="669925"/>
                      </a:xfrm>
                      <a:prstGeom prst="rect">
                        <a:avLst/>
                      </a:prstGeom>
                      <a:solidFill>
                        <a:srgbClr val="FF9900">
                          <a:alpha val="4392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Grp="1" noChangeAspect="1"/>
          </p:cNvGraphicFramePr>
          <p:nvPr/>
        </p:nvGraphicFramePr>
        <p:xfrm>
          <a:off x="4310063" y="4876800"/>
          <a:ext cx="4354512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0" name="Equation" r:id="rId6" imgW="1638000" imgH="507960" progId="Equation.DSMT4">
                  <p:embed/>
                </p:oleObj>
              </mc:Choice>
              <mc:Fallback>
                <p:oleObj name="Equation" r:id="rId6" imgW="1638000" imgH="507960" progId="Equation.DSMT4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3" y="4876800"/>
                        <a:ext cx="4354512" cy="135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95800" y="3276600"/>
            <a:ext cx="3223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Limits of the integration are </a:t>
            </a:r>
          </a:p>
          <a:p>
            <a:r>
              <a:rPr lang="en-US" dirty="0" smtClean="0"/>
              <a:t>    :   0 to </a:t>
            </a:r>
          </a:p>
          <a:p>
            <a:endParaRPr lang="en-US" dirty="0"/>
          </a:p>
          <a:p>
            <a:r>
              <a:rPr lang="en-US" dirty="0" smtClean="0"/>
              <a:t>     :    0 to 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911444"/>
              </p:ext>
            </p:extLst>
          </p:nvPr>
        </p:nvGraphicFramePr>
        <p:xfrm>
          <a:off x="5467350" y="3548742"/>
          <a:ext cx="247650" cy="590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1" name="Equation" r:id="rId8" imgW="164957" imgH="393359" progId="Equation.DSMT4">
                  <p:embed/>
                </p:oleObj>
              </mc:Choice>
              <mc:Fallback>
                <p:oleObj name="Equation" r:id="rId8" imgW="164957" imgH="393359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3548742"/>
                        <a:ext cx="247650" cy="5900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834363"/>
              </p:ext>
            </p:extLst>
          </p:nvPr>
        </p:nvGraphicFramePr>
        <p:xfrm>
          <a:off x="4572000" y="3614058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2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14058"/>
                        <a:ext cx="1905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886546"/>
              </p:ext>
            </p:extLst>
          </p:nvPr>
        </p:nvGraphicFramePr>
        <p:xfrm>
          <a:off x="4610100" y="4125686"/>
          <a:ext cx="19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3" name="Equation" r:id="rId12" imgW="126835" imgH="202936" progId="Equation.DSMT4">
                  <p:embed/>
                </p:oleObj>
              </mc:Choice>
              <mc:Fallback>
                <p:oleObj name="Equation" r:id="rId12" imgW="126835" imgH="202936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4125686"/>
                        <a:ext cx="190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546183"/>
              </p:ext>
            </p:extLst>
          </p:nvPr>
        </p:nvGraphicFramePr>
        <p:xfrm>
          <a:off x="5600700" y="4133914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4" name="Equation" r:id="rId14" imgW="228402" imgH="177646" progId="Equation.DSMT4">
                  <p:embed/>
                </p:oleObj>
              </mc:Choice>
              <mc:Fallback>
                <p:oleObj name="Equation" r:id="rId14" imgW="228402" imgH="177646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4133914"/>
                        <a:ext cx="3429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152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Integration through S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981325" y="838200"/>
          <a:ext cx="34194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0" name="Equation" r:id="rId3" imgW="1180800" imgH="228600" progId="Equation.DSMT4">
                  <p:embed/>
                </p:oleObj>
              </mc:Choice>
              <mc:Fallback>
                <p:oleObj name="Equation" r:id="rId3" imgW="11808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838200"/>
                        <a:ext cx="3419475" cy="633412"/>
                      </a:xfrm>
                      <a:prstGeom prst="rect">
                        <a:avLst/>
                      </a:prstGeom>
                      <a:solidFill>
                        <a:srgbClr val="FF9900">
                          <a:alpha val="4392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Grp="1" noChangeAspect="1"/>
          </p:cNvGraphicFramePr>
          <p:nvPr/>
        </p:nvGraphicFramePr>
        <p:xfrm>
          <a:off x="4933950" y="4976813"/>
          <a:ext cx="310515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1" name="Equation" r:id="rId5" imgW="1168200" imgH="431640" progId="Equation.DSMT4">
                  <p:embed/>
                </p:oleObj>
              </mc:Choice>
              <mc:Fallback>
                <p:oleObj name="Equation" r:id="rId5" imgW="1168200" imgH="431640" progId="Equation.DSMT4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4976813"/>
                        <a:ext cx="3105150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95800" y="3276600"/>
            <a:ext cx="3223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Limits of the integration are </a:t>
            </a:r>
          </a:p>
          <a:p>
            <a:r>
              <a:rPr lang="en-US" dirty="0" smtClean="0"/>
              <a:t>    :   0 to </a:t>
            </a:r>
          </a:p>
          <a:p>
            <a:endParaRPr lang="en-US" dirty="0"/>
          </a:p>
          <a:p>
            <a:r>
              <a:rPr lang="en-US" dirty="0" smtClean="0"/>
              <a:t>     :    0 to 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911444"/>
              </p:ext>
            </p:extLst>
          </p:nvPr>
        </p:nvGraphicFramePr>
        <p:xfrm>
          <a:off x="5476875" y="3603172"/>
          <a:ext cx="2286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2"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3603172"/>
                        <a:ext cx="22860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834363"/>
              </p:ext>
            </p:extLst>
          </p:nvPr>
        </p:nvGraphicFramePr>
        <p:xfrm>
          <a:off x="4581525" y="3652838"/>
          <a:ext cx="17145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3" name="Equation" r:id="rId9" imgW="114120" imgH="126720" progId="Equation.DSMT4">
                  <p:embed/>
                </p:oleObj>
              </mc:Choice>
              <mc:Fallback>
                <p:oleObj name="Equation" r:id="rId9" imgW="114120" imgH="126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3652838"/>
                        <a:ext cx="17145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886546"/>
              </p:ext>
            </p:extLst>
          </p:nvPr>
        </p:nvGraphicFramePr>
        <p:xfrm>
          <a:off x="4610100" y="4125686"/>
          <a:ext cx="19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4" name="Equation" r:id="rId11" imgW="126835" imgH="202936" progId="Equation.DSMT4">
                  <p:embed/>
                </p:oleObj>
              </mc:Choice>
              <mc:Fallback>
                <p:oleObj name="Equation" r:id="rId11" imgW="126835" imgH="202936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4125686"/>
                        <a:ext cx="190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546183"/>
              </p:ext>
            </p:extLst>
          </p:nvPr>
        </p:nvGraphicFramePr>
        <p:xfrm>
          <a:off x="5600700" y="4133914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5" name="Equation" r:id="rId13" imgW="228402" imgH="177646" progId="Equation.DSMT4">
                  <p:embed/>
                </p:oleObj>
              </mc:Choice>
              <mc:Fallback>
                <p:oleObj name="Equation" r:id="rId13" imgW="228402" imgH="177646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4133914"/>
                        <a:ext cx="3429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Isosceles Triangle 13"/>
          <p:cNvSpPr/>
          <p:nvPr/>
        </p:nvSpPr>
        <p:spPr>
          <a:xfrm rot="10800000">
            <a:off x="838200" y="2895600"/>
            <a:ext cx="2438400" cy="2438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27314" y="2721424"/>
            <a:ext cx="2438400" cy="381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4" idx="0"/>
            <a:endCxn id="15" idx="4"/>
          </p:cNvCxnSpPr>
          <p:nvPr/>
        </p:nvCxnSpPr>
        <p:spPr>
          <a:xfrm rot="5400000" flipH="1">
            <a:off x="936169" y="4212769"/>
            <a:ext cx="2231576" cy="108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1649183" y="2443845"/>
            <a:ext cx="783776" cy="10886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057400" y="3505200"/>
            <a:ext cx="609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57400" y="3505200"/>
            <a:ext cx="228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2286001" y="3592286"/>
            <a:ext cx="362857" cy="61685"/>
          </a:xfrm>
          <a:custGeom>
            <a:avLst/>
            <a:gdLst>
              <a:gd name="connsiteX0" fmla="*/ 0 w 362857"/>
              <a:gd name="connsiteY0" fmla="*/ 54428 h 61685"/>
              <a:gd name="connsiteX1" fmla="*/ 206828 w 362857"/>
              <a:gd name="connsiteY1" fmla="*/ 54428 h 61685"/>
              <a:gd name="connsiteX2" fmla="*/ 337457 w 362857"/>
              <a:gd name="connsiteY2" fmla="*/ 10885 h 61685"/>
              <a:gd name="connsiteX3" fmla="*/ 359228 w 362857"/>
              <a:gd name="connsiteY3" fmla="*/ 0 h 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57" h="61685">
                <a:moveTo>
                  <a:pt x="0" y="54428"/>
                </a:moveTo>
                <a:cubicBezTo>
                  <a:pt x="75292" y="58056"/>
                  <a:pt x="150585" y="61685"/>
                  <a:pt x="206828" y="54428"/>
                </a:cubicBezTo>
                <a:cubicBezTo>
                  <a:pt x="263071" y="47171"/>
                  <a:pt x="312057" y="19956"/>
                  <a:pt x="337457" y="10885"/>
                </a:cubicBezTo>
                <a:cubicBezTo>
                  <a:pt x="362857" y="1814"/>
                  <a:pt x="361042" y="907"/>
                  <a:pt x="359228" y="0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urved Connector 26"/>
          <p:cNvCxnSpPr/>
          <p:nvPr/>
        </p:nvCxnSpPr>
        <p:spPr>
          <a:xfrm rot="10800000" flipV="1">
            <a:off x="2481942" y="2144484"/>
            <a:ext cx="2416632" cy="1524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70664" name="Object 8"/>
          <p:cNvGraphicFramePr>
            <a:graphicFrameLocks noChangeAspect="1"/>
          </p:cNvGraphicFramePr>
          <p:nvPr/>
        </p:nvGraphicFramePr>
        <p:xfrm>
          <a:off x="4921245" y="1961238"/>
          <a:ext cx="10588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6" name="Equation" r:id="rId15" imgW="583920" imgH="203040" progId="Equation.DSMT4">
                  <p:embed/>
                </p:oleObj>
              </mc:Choice>
              <mc:Fallback>
                <p:oleObj name="Equation" r:id="rId15" imgW="583920" imgH="203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45" y="1961238"/>
                        <a:ext cx="10588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>
          <a:xfrm rot="5400000">
            <a:off x="2492832" y="3679370"/>
            <a:ext cx="228600" cy="762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144488" y="3722914"/>
            <a:ext cx="228600" cy="762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2242456" y="3799114"/>
            <a:ext cx="362857" cy="61685"/>
          </a:xfrm>
          <a:custGeom>
            <a:avLst/>
            <a:gdLst>
              <a:gd name="connsiteX0" fmla="*/ 0 w 362857"/>
              <a:gd name="connsiteY0" fmla="*/ 54428 h 61685"/>
              <a:gd name="connsiteX1" fmla="*/ 206828 w 362857"/>
              <a:gd name="connsiteY1" fmla="*/ 54428 h 61685"/>
              <a:gd name="connsiteX2" fmla="*/ 337457 w 362857"/>
              <a:gd name="connsiteY2" fmla="*/ 10885 h 61685"/>
              <a:gd name="connsiteX3" fmla="*/ 359228 w 362857"/>
              <a:gd name="connsiteY3" fmla="*/ 0 h 6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57" h="61685">
                <a:moveTo>
                  <a:pt x="0" y="54428"/>
                </a:moveTo>
                <a:cubicBezTo>
                  <a:pt x="75292" y="58056"/>
                  <a:pt x="150585" y="61685"/>
                  <a:pt x="206828" y="54428"/>
                </a:cubicBezTo>
                <a:cubicBezTo>
                  <a:pt x="263071" y="47171"/>
                  <a:pt x="312057" y="19956"/>
                  <a:pt x="337457" y="10885"/>
                </a:cubicBezTo>
                <a:cubicBezTo>
                  <a:pt x="362857" y="1814"/>
                  <a:pt x="361042" y="907"/>
                  <a:pt x="359228" y="0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urved Connector 34"/>
          <p:cNvCxnSpPr/>
          <p:nvPr/>
        </p:nvCxnSpPr>
        <p:spPr>
          <a:xfrm rot="10800000" flipV="1">
            <a:off x="2590800" y="2547256"/>
            <a:ext cx="3581400" cy="1219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70665" name="Object 9"/>
          <p:cNvGraphicFramePr>
            <a:graphicFrameLocks noChangeAspect="1"/>
          </p:cNvGraphicFramePr>
          <p:nvPr/>
        </p:nvGraphicFramePr>
        <p:xfrm>
          <a:off x="6604000" y="2384425"/>
          <a:ext cx="3460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7" name="Equation" r:id="rId17" imgW="190440" imgH="177480" progId="Equation.DSMT4">
                  <p:embed/>
                </p:oleObj>
              </mc:Choice>
              <mc:Fallback>
                <p:oleObj name="Equation" r:id="rId17" imgW="190440" imgH="177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2384425"/>
                        <a:ext cx="3460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25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574960"/>
          <a:ext cx="8839200" cy="1402080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11430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</a:pPr>
                      <a:r>
                        <a:rPr lang="en-IN" sz="2000" dirty="0" smtClean="0">
                          <a:latin typeface="Book Antiqua"/>
                          <a:ea typeface="Calibri"/>
                          <a:cs typeface="Times New Roman"/>
                        </a:rPr>
                        <a:t>Q2. What  </a:t>
                      </a:r>
                      <a:r>
                        <a:rPr lang="en-IN" sz="2000" dirty="0">
                          <a:latin typeface="Book Antiqua"/>
                          <a:ea typeface="Calibri"/>
                          <a:cs typeface="Times New Roman"/>
                        </a:rPr>
                        <a:t>is the component of the moment of inertia tensor </a:t>
                      </a:r>
                      <a:r>
                        <a:rPr lang="en-IN" sz="2000" b="1" dirty="0" err="1">
                          <a:latin typeface="Book Antiqua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IN" sz="2000" b="1" baseline="-25000" dirty="0" err="1">
                          <a:latin typeface="Book Antiqua"/>
                          <a:ea typeface="Calibri"/>
                          <a:cs typeface="Times New Roman"/>
                        </a:rPr>
                        <a:t>zz</a:t>
                      </a:r>
                      <a:r>
                        <a:rPr lang="en-IN" sz="2000" dirty="0">
                          <a:latin typeface="Book Antiqua"/>
                          <a:ea typeface="Calibri"/>
                          <a:cs typeface="Times New Roman"/>
                        </a:rPr>
                        <a:t> for a top that is a uniform solid cone (mass </a:t>
                      </a:r>
                      <a:r>
                        <a:rPr lang="en-IN" sz="2000" i="1" dirty="0">
                          <a:latin typeface="Book Antiqua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IN" sz="2000" dirty="0">
                          <a:latin typeface="Book Antiqua"/>
                          <a:ea typeface="Calibri"/>
                          <a:cs typeface="Times New Roman"/>
                        </a:rPr>
                        <a:t>, density </a:t>
                      </a:r>
                      <a:r>
                        <a:rPr lang="en-IN" sz="2000" dirty="0">
                          <a:latin typeface="Book Antiqua"/>
                          <a:ea typeface="Calibri"/>
                          <a:cs typeface="Times New Roman"/>
                          <a:sym typeface="Symbol"/>
                        </a:rPr>
                        <a:t></a:t>
                      </a:r>
                      <a:r>
                        <a:rPr lang="en-IN" sz="2000" dirty="0">
                          <a:latin typeface="Book Antiqua"/>
                          <a:ea typeface="Calibri"/>
                          <a:cs typeface="Times New Roman"/>
                        </a:rPr>
                        <a:t>, height </a:t>
                      </a:r>
                      <a:r>
                        <a:rPr lang="en-IN" sz="2000" i="1" dirty="0">
                          <a:latin typeface="Book Antiqua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IN" sz="2000" dirty="0">
                          <a:latin typeface="Book Antiqua"/>
                          <a:ea typeface="Calibri"/>
                          <a:cs typeface="Times New Roman"/>
                        </a:rPr>
                        <a:t>, and base radius </a:t>
                      </a:r>
                      <a:r>
                        <a:rPr lang="en-IN" sz="2000" i="1" dirty="0">
                          <a:latin typeface="Book Antiqua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IN" sz="2000" dirty="0">
                          <a:latin typeface="Book Antiqua"/>
                          <a:ea typeface="Calibri"/>
                          <a:cs typeface="Times New Roman"/>
                        </a:rPr>
                        <a:t>)? Choose the </a:t>
                      </a:r>
                      <a:r>
                        <a:rPr lang="en-IN" sz="2000" i="1" dirty="0">
                          <a:latin typeface="Book Antiqua"/>
                          <a:ea typeface="Calibri"/>
                          <a:cs typeface="Times New Roman"/>
                        </a:rPr>
                        <a:t>z</a:t>
                      </a:r>
                      <a:r>
                        <a:rPr lang="en-IN" sz="2000" dirty="0">
                          <a:latin typeface="Book Antiqua"/>
                          <a:ea typeface="Calibri"/>
                          <a:cs typeface="Times New Roman"/>
                        </a:rPr>
                        <a:t> axis along the axis of symmetry of the cone, as shown in the figure. 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2819400" y="2209799"/>
          <a:ext cx="3962400" cy="3143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Bitmap Image" r:id="rId3" imgW="2809524" imgH="2228571" progId="PBrush">
                  <p:embed/>
                </p:oleObj>
              </mc:Choice>
              <mc:Fallback>
                <p:oleObj name="Bitmap Image" r:id="rId3" imgW="2809524" imgH="2228571" progId="PBrush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09799"/>
                        <a:ext cx="3962400" cy="31430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658</Words>
  <Application>Microsoft Office PowerPoint</Application>
  <PresentationFormat>On-screen Show (4:3)</PresentationFormat>
  <Paragraphs>144</Paragraphs>
  <Slides>54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Office Theme</vt:lpstr>
      <vt:lpstr>Equation</vt:lpstr>
      <vt:lpstr>Bitmap Image</vt:lpstr>
      <vt:lpstr>Quiz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eigen vectors</vt:lpstr>
      <vt:lpstr>Finding eigenvectors</vt:lpstr>
      <vt:lpstr>PowerPoint Presentation</vt:lpstr>
      <vt:lpstr>PowerPoint Presentation</vt:lpstr>
      <vt:lpstr>The falling stick (Rotation and translation)</vt:lpstr>
      <vt:lpstr>PowerPoint Presentation</vt:lpstr>
      <vt:lpstr>PowerPoint Presentation</vt:lpstr>
      <vt:lpstr>Quiz Q6</vt:lpstr>
      <vt:lpstr>PowerPoint Presentation</vt:lpstr>
      <vt:lpstr>PowerPoint Presentation</vt:lpstr>
      <vt:lpstr>MID SEM EXAM</vt:lpstr>
      <vt:lpstr>PowerPoint Presentation</vt:lpstr>
      <vt:lpstr>PowerPoint Presentation</vt:lpstr>
      <vt:lpstr>PowerPoint Presentation</vt:lpstr>
      <vt:lpstr>∭1▒zdV</vt:lpstr>
      <vt:lpstr>∭1▒zdV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Moment of Inertia Tensor</vt:lpstr>
      <vt:lpstr>Moment of Inertia Tensor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MASS OF FLUID LOST  FROM THE SURFACE OF AN IMAGINARY CYLINDER OF RADIUS a AND LENGTH H </vt:lpstr>
      <vt:lpstr>PowerPoint Presentation</vt:lpstr>
      <vt:lpstr>PowerPoint Presentation</vt:lpstr>
      <vt:lpstr>PowerPoint Presentation</vt:lpstr>
      <vt:lpstr>Rotation of a square plate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1</dc:title>
  <dc:creator>iitp</dc:creator>
  <cp:lastModifiedBy>iitp</cp:lastModifiedBy>
  <cp:revision>90</cp:revision>
  <dcterms:created xsi:type="dcterms:W3CDTF">2019-09-26T10:18:50Z</dcterms:created>
  <dcterms:modified xsi:type="dcterms:W3CDTF">2019-10-05T03:40:48Z</dcterms:modified>
</cp:coreProperties>
</file>