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3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2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1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4.wmf"/><Relationship Id="rId7" Type="http://schemas.openxmlformats.org/officeDocument/2006/relationships/image" Target="../media/image57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6.wmf"/><Relationship Id="rId5" Type="http://schemas.openxmlformats.org/officeDocument/2006/relationships/image" Target="../media/image50.wmf"/><Relationship Id="rId4" Type="http://schemas.openxmlformats.org/officeDocument/2006/relationships/image" Target="../media/image55.wmf"/><Relationship Id="rId9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69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8.wmf"/><Relationship Id="rId7" Type="http://schemas.openxmlformats.org/officeDocument/2006/relationships/image" Target="../media/image73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3.wmf"/><Relationship Id="rId7" Type="http://schemas.openxmlformats.org/officeDocument/2006/relationships/image" Target="../media/image26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4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53CE-72C1-4898-B747-FF9B0ED0F4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DECB-AEAD-475F-95FB-E19F376D4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4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53CE-72C1-4898-B747-FF9B0ED0F4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DECB-AEAD-475F-95FB-E19F376D4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9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53CE-72C1-4898-B747-FF9B0ED0F4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DECB-AEAD-475F-95FB-E19F376D4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3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53CE-72C1-4898-B747-FF9B0ED0F4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DECB-AEAD-475F-95FB-E19F376D4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1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53CE-72C1-4898-B747-FF9B0ED0F4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DECB-AEAD-475F-95FB-E19F376D4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2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53CE-72C1-4898-B747-FF9B0ED0F4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DECB-AEAD-475F-95FB-E19F376D4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7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53CE-72C1-4898-B747-FF9B0ED0F4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DECB-AEAD-475F-95FB-E19F376D4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53CE-72C1-4898-B747-FF9B0ED0F4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DECB-AEAD-475F-95FB-E19F376D4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0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53CE-72C1-4898-B747-FF9B0ED0F4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DECB-AEAD-475F-95FB-E19F376D4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0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53CE-72C1-4898-B747-FF9B0ED0F4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DECB-AEAD-475F-95FB-E19F376D4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53CE-72C1-4898-B747-FF9B0ED0F4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DECB-AEAD-475F-95FB-E19F376D4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253CE-72C1-4898-B747-FF9B0ED0F49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4DECB-AEAD-475F-95FB-E19F376D4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4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20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4180.bin"/><Relationship Id="rId3" Type="http://schemas.openxmlformats.org/officeDocument/2006/relationships/oleObject" Target="../embeddings/oleObject48.bin"/><Relationship Id="rId21" Type="http://schemas.openxmlformats.org/officeDocument/2006/relationships/oleObject" Target="../embeddings/oleObject54.bin"/><Relationship Id="rId34" Type="http://schemas.openxmlformats.org/officeDocument/2006/relationships/image" Target="../media/image1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51.bin"/><Relationship Id="rId17" Type="http://schemas.openxmlformats.org/officeDocument/2006/relationships/oleObject" Target="../embeddings/oleObject4150.bin"/><Relationship Id="rId25" Type="http://schemas.openxmlformats.org/officeDocument/2006/relationships/image" Target="../media/image46.wmf"/><Relationship Id="rId33" Type="http://schemas.openxmlformats.org/officeDocument/2006/relationships/oleObject" Target="../embeddings/oleObject58.bin"/><Relationship Id="rId38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20" Type="http://schemas.openxmlformats.org/officeDocument/2006/relationships/oleObject" Target="../embeddings/oleObject4160.bin"/><Relationship Id="rId29" Type="http://schemas.openxmlformats.org/officeDocument/2006/relationships/oleObject" Target="../embeddings/oleObject4190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4130.bin"/><Relationship Id="rId24" Type="http://schemas.openxmlformats.org/officeDocument/2006/relationships/oleObject" Target="../embeddings/oleObject55.bin"/><Relationship Id="rId32" Type="http://schemas.openxmlformats.org/officeDocument/2006/relationships/oleObject" Target="../embeddings/oleObject4200.bin"/><Relationship Id="rId37" Type="http://schemas.openxmlformats.org/officeDocument/2006/relationships/oleObject" Target="../embeddings/oleObject60.bin"/><Relationship Id="rId5" Type="http://schemas.openxmlformats.org/officeDocument/2006/relationships/image" Target="../media/image319.png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4170.bin"/><Relationship Id="rId28" Type="http://schemas.openxmlformats.org/officeDocument/2006/relationships/image" Target="../media/image47.wmf"/><Relationship Id="rId36" Type="http://schemas.openxmlformats.org/officeDocument/2006/relationships/image" Target="../media/image2.wmf"/><Relationship Id="rId10" Type="http://schemas.openxmlformats.org/officeDocument/2006/relationships/image" Target="../media/image41.wmf"/><Relationship Id="rId19" Type="http://schemas.openxmlformats.org/officeDocument/2006/relationships/image" Target="../media/image44.wmf"/><Relationship Id="rId31" Type="http://schemas.openxmlformats.org/officeDocument/2006/relationships/image" Target="../media/image48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50.bin"/><Relationship Id="rId14" Type="http://schemas.openxmlformats.org/officeDocument/2006/relationships/oleObject" Target="../embeddings/oleObject4140.bin"/><Relationship Id="rId22" Type="http://schemas.openxmlformats.org/officeDocument/2006/relationships/image" Target="../media/image45.wmf"/><Relationship Id="rId27" Type="http://schemas.openxmlformats.org/officeDocument/2006/relationships/oleObject" Target="../embeddings/oleObject56.bin"/><Relationship Id="rId30" Type="http://schemas.openxmlformats.org/officeDocument/2006/relationships/oleObject" Target="../embeddings/oleObject57.bin"/><Relationship Id="rId35" Type="http://schemas.openxmlformats.org/officeDocument/2006/relationships/oleObject" Target="../embeddings/oleObject5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73.bin"/><Relationship Id="rId3" Type="http://schemas.openxmlformats.org/officeDocument/2006/relationships/image" Target="../media/image49.png"/><Relationship Id="rId21" Type="http://schemas.openxmlformats.org/officeDocument/2006/relationships/image" Target="../media/image59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4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7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image" Target="../media/image49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67.wmf"/><Relationship Id="rId3" Type="http://schemas.openxmlformats.org/officeDocument/2006/relationships/image" Target="../media/image65.png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5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66.wmf"/><Relationship Id="rId5" Type="http://schemas.openxmlformats.org/officeDocument/2006/relationships/image" Target="../media/image52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8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93.bin"/><Relationship Id="rId3" Type="http://schemas.openxmlformats.org/officeDocument/2006/relationships/image" Target="../media/image65.pn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2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70.wmf"/><Relationship Id="rId5" Type="http://schemas.openxmlformats.org/officeDocument/2006/relationships/image" Target="../media/image66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89.bin"/><Relationship Id="rId19" Type="http://schemas.openxmlformats.org/officeDocument/2006/relationships/image" Target="../media/image74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9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74.wmf"/><Relationship Id="rId3" Type="http://schemas.openxmlformats.org/officeDocument/2006/relationships/image" Target="../media/image65.png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73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7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7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image" Target="../media/image82.jpe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8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RECAP</a:t>
            </a:r>
            <a:endParaRPr lang="en-US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590800"/>
            <a:ext cx="78029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</a:rPr>
              <a:t>‘ROTATING CYLINDER’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63562"/>
          </a:xfrm>
          <a:solidFill>
            <a:srgbClr val="0070C0">
              <a:alpha val="15000"/>
            </a:srgbClr>
          </a:solidFill>
        </p:spPr>
        <p:txBody>
          <a:bodyPr>
            <a:noAutofit/>
          </a:bodyPr>
          <a:lstStyle/>
          <a:p>
            <a:r>
              <a:rPr lang="en-US" sz="2800" b="1" dirty="0" smtClean="0"/>
              <a:t>Equation of motion of a Rigid body: Euler’s equation</a:t>
            </a:r>
            <a:endParaRPr lang="en-US" sz="2800" b="1" dirty="0"/>
          </a:p>
        </p:txBody>
      </p:sp>
      <p:graphicFrame>
        <p:nvGraphicFramePr>
          <p:cNvPr id="134164" name="Object 20"/>
          <p:cNvGraphicFramePr>
            <a:graphicFrameLocks noChangeAspect="1"/>
          </p:cNvGraphicFramePr>
          <p:nvPr/>
        </p:nvGraphicFramePr>
        <p:xfrm>
          <a:off x="4178300" y="1295400"/>
          <a:ext cx="40227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3" imgW="1637589" imgH="393529" progId="Equation.DSMT4">
                  <p:embed/>
                </p:oleObj>
              </mc:Choice>
              <mc:Fallback>
                <p:oleObj name="Equation" r:id="rId3" imgW="163758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1295400"/>
                        <a:ext cx="4022725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8" name="Object 10"/>
          <p:cNvGraphicFramePr>
            <a:graphicFrameLocks noChangeAspect="1"/>
          </p:cNvGraphicFramePr>
          <p:nvPr/>
        </p:nvGraphicFramePr>
        <p:xfrm>
          <a:off x="4240213" y="2743200"/>
          <a:ext cx="40528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5" imgW="1651000" imgH="393700" progId="Equation.DSMT4">
                  <p:embed/>
                </p:oleObj>
              </mc:Choice>
              <mc:Fallback>
                <p:oleObj name="Equation" r:id="rId5" imgW="1651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2743200"/>
                        <a:ext cx="4052887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9" name="Object 11"/>
          <p:cNvGraphicFramePr>
            <a:graphicFrameLocks noChangeAspect="1"/>
          </p:cNvGraphicFramePr>
          <p:nvPr/>
        </p:nvGraphicFramePr>
        <p:xfrm>
          <a:off x="4268788" y="4191000"/>
          <a:ext cx="402431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7" imgW="1637589" imgH="393529" progId="Equation.DSMT4">
                  <p:embed/>
                </p:oleObj>
              </mc:Choice>
              <mc:Fallback>
                <p:oleObj name="Equation" r:id="rId7" imgW="163758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4191000"/>
                        <a:ext cx="4024312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152400" y="5638800"/>
            <a:ext cx="8763000" cy="563562"/>
          </a:xfrm>
          <a:prstGeom prst="rect">
            <a:avLst/>
          </a:prstGeom>
          <a:solidFill>
            <a:srgbClr val="0070C0">
              <a:alpha val="15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Euler’s Equations of rigid body motion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54075" y="29072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7075" y="38216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777675" y="3059668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021112" y="3129573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970947" y="2265402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978245" y="2262579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 rot="19989134">
            <a:off x="869489" y="1265496"/>
            <a:ext cx="2362200" cy="2438400"/>
            <a:chOff x="3270096" y="2362200"/>
            <a:chExt cx="2362200" cy="2438400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3955896" y="39624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3199333" y="40323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3149168" y="31681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owchart: Magnetic Disk 39"/>
            <p:cNvSpPr/>
            <p:nvPr/>
          </p:nvSpPr>
          <p:spPr>
            <a:xfrm>
              <a:off x="3651096" y="3112532"/>
              <a:ext cx="685800" cy="1676400"/>
            </a:xfrm>
            <a:prstGeom prst="flowChartMagneticDisk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1" name="Object 12"/>
          <p:cNvGraphicFramePr>
            <a:graphicFrameLocks noChangeAspect="1"/>
          </p:cNvGraphicFramePr>
          <p:nvPr/>
        </p:nvGraphicFramePr>
        <p:xfrm>
          <a:off x="1143000" y="3877289"/>
          <a:ext cx="3460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9" imgW="253890" imgH="228501" progId="Equation.DSMT4">
                  <p:embed/>
                </p:oleObj>
              </mc:Choice>
              <mc:Fallback>
                <p:oleObj name="Equation" r:id="rId9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77289"/>
                        <a:ext cx="346075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/>
        </p:nvGraphicFramePr>
        <p:xfrm>
          <a:off x="2725738" y="2658089"/>
          <a:ext cx="381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11" imgW="279400" imgH="228600" progId="Equation.DSMT4">
                  <p:embed/>
                </p:oleObj>
              </mc:Choice>
              <mc:Fallback>
                <p:oleObj name="Equation" r:id="rId11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658089"/>
                        <a:ext cx="381000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/>
        </p:nvGraphicFramePr>
        <p:xfrm>
          <a:off x="1600200" y="1134089"/>
          <a:ext cx="3635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13" imgW="266584" imgH="228501" progId="Equation.DSMT4">
                  <p:embed/>
                </p:oleObj>
              </mc:Choice>
              <mc:Fallback>
                <p:oleObj name="Equation" r:id="rId13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134089"/>
                        <a:ext cx="363538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828800" y="128648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 rot="16697199">
            <a:off x="2792104" y="2976108"/>
            <a:ext cx="693106" cy="236286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flipV="1">
            <a:off x="914400" y="3496289"/>
            <a:ext cx="693106" cy="304800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524000" y="1819889"/>
            <a:ext cx="693106" cy="152400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A MATHEMATICAL APPROACH!</a:t>
            </a:r>
            <a:endParaRPr lang="en-US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546696" y="31358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9696" y="40502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870296" y="3288268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113733" y="3358173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063568" y="2494002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070866" y="2491179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13"/>
          <p:cNvGrpSpPr/>
          <p:nvPr/>
        </p:nvGrpSpPr>
        <p:grpSpPr>
          <a:xfrm rot="19989134">
            <a:off x="3962110" y="1494096"/>
            <a:ext cx="2362200" cy="2438400"/>
            <a:chOff x="3270096" y="2362200"/>
            <a:chExt cx="2362200" cy="2438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955896" y="39624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3199333" y="40323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3149168" y="31681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Magnetic Disk 26"/>
            <p:cNvSpPr/>
            <p:nvPr/>
          </p:nvSpPr>
          <p:spPr>
            <a:xfrm>
              <a:off x="3651096" y="3112532"/>
              <a:ext cx="685800" cy="1676400"/>
            </a:xfrm>
            <a:prstGeom prst="flowChartMagneticDisk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21421" y="151508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Lab frame Vs Body frame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581400" y="1066800"/>
            <a:ext cx="12954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4876800" y="1600200"/>
            <a:ext cx="16002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91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Euler’s equation: Mathematical approach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358262"/>
              </p:ext>
            </p:extLst>
          </p:nvPr>
        </p:nvGraphicFramePr>
        <p:xfrm>
          <a:off x="3406775" y="1458913"/>
          <a:ext cx="24526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3" imgW="1333500" imgH="254000" progId="Equation.DSMT4">
                  <p:embed/>
                </p:oleObj>
              </mc:Choice>
              <mc:Fallback>
                <p:oleObj name="Equation" r:id="rId3" imgW="1333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1458913"/>
                        <a:ext cx="24526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386828"/>
              </p:ext>
            </p:extLst>
          </p:nvPr>
        </p:nvGraphicFramePr>
        <p:xfrm>
          <a:off x="6400800" y="5181600"/>
          <a:ext cx="2133600" cy="1232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5" imgW="723586" imgH="418918" progId="Equation.DSMT4">
                  <p:embed/>
                </p:oleObj>
              </mc:Choice>
              <mc:Fallback>
                <p:oleObj name="Equation" r:id="rId5" imgW="723586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81600"/>
                        <a:ext cx="2133600" cy="1232659"/>
                      </a:xfrm>
                      <a:prstGeom prst="rect">
                        <a:avLst/>
                      </a:prstGeom>
                      <a:solidFill>
                        <a:srgbClr val="9933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506149"/>
              </p:ext>
            </p:extLst>
          </p:nvPr>
        </p:nvGraphicFramePr>
        <p:xfrm>
          <a:off x="6324600" y="3567113"/>
          <a:ext cx="187801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7" imgW="787058" imgH="495085" progId="Equation.DSMT4">
                  <p:embed/>
                </p:oleObj>
              </mc:Choice>
              <mc:Fallback>
                <p:oleObj name="Equation" r:id="rId7" imgW="787058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567113"/>
                        <a:ext cx="1878013" cy="11779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962400" y="3505200"/>
            <a:ext cx="2362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438400"/>
            <a:ext cx="4554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 </a:t>
            </a:r>
            <a:r>
              <a:rPr lang="en-US" dirty="0" smtClean="0"/>
              <a:t>can change due to two reasons</a:t>
            </a:r>
          </a:p>
          <a:p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 Changes in the body frame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 Rotation of the body relative to lab frame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88496" y="2667000"/>
            <a:ext cx="1955104" cy="52087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4521" name="Object 105"/>
          <p:cNvGraphicFramePr>
            <a:graphicFrameLocks noChangeAspect="1"/>
          </p:cNvGraphicFramePr>
          <p:nvPr/>
        </p:nvGraphicFramePr>
        <p:xfrm>
          <a:off x="5372100" y="2209800"/>
          <a:ext cx="189547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9" imgW="799753" imgH="495085" progId="Equation.DSMT4">
                  <p:embed/>
                </p:oleObj>
              </mc:Choice>
              <mc:Fallback>
                <p:oleObj name="Equation" r:id="rId9" imgW="799753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2209800"/>
                        <a:ext cx="1895475" cy="11699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6172200" y="1828800"/>
            <a:ext cx="1295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3352800"/>
            <a:ext cx="1295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4522" name="Object 106"/>
          <p:cNvGraphicFramePr>
            <a:graphicFrameLocks noChangeAspect="1"/>
          </p:cNvGraphicFramePr>
          <p:nvPr/>
        </p:nvGraphicFramePr>
        <p:xfrm>
          <a:off x="2590800" y="5334000"/>
          <a:ext cx="2736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11" imgW="1155700" imgH="419100" progId="Equation.DSMT4">
                  <p:embed/>
                </p:oleObj>
              </mc:Choice>
              <mc:Fallback>
                <p:oleObj name="Equation" r:id="rId11" imgW="1155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34000"/>
                        <a:ext cx="2736850" cy="990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09600" y="2819400"/>
            <a:ext cx="3352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1896" y="3276600"/>
            <a:ext cx="4622104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  <p:bldP spid="13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Euler’s equation: Mathematical approach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716092"/>
              </p:ext>
            </p:extLst>
          </p:nvPr>
        </p:nvGraphicFramePr>
        <p:xfrm>
          <a:off x="1066800" y="1676400"/>
          <a:ext cx="6629400" cy="1006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3" imgW="2755900" imgH="419100" progId="Equation.DSMT4">
                  <p:embed/>
                </p:oleObj>
              </mc:Choice>
              <mc:Fallback>
                <p:oleObj name="Equation" r:id="rId3" imgW="2755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6629400" cy="1006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943600" y="2362200"/>
            <a:ext cx="1066800" cy="612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114800" y="2974931"/>
            <a:ext cx="2090123" cy="1232140"/>
            <a:chOff x="4114800" y="2974931"/>
            <a:chExt cx="2090123" cy="12321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114800" y="2974931"/>
                  <a:ext cx="2090123" cy="12087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                                 </m:t>
                                </m:r>
                              </m:e>
                              <m:e/>
                              <m:e/>
                              <m:e/>
                              <m:e/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2974931"/>
                  <a:ext cx="2090123" cy="120872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14914829"/>
                    </p:ext>
                  </p:extLst>
                </p:nvPr>
              </p:nvGraphicFramePr>
              <p:xfrm>
                <a:off x="4495800" y="3054186"/>
                <a:ext cx="304800" cy="4070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280" name="Equation" r:id="rId6" imgW="152280" imgH="228600" progId="Equation.DSMT4">
                        <p:embed/>
                      </p:oleObj>
                    </mc:Choice>
                    <mc:Fallback>
                      <p:oleObj name="Equation" r:id="rId6" imgW="15228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95800" y="3054186"/>
                              <a:ext cx="304800" cy="40709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3522960185"/>
                    </p:ext>
                  </p:extLst>
                </p:nvPr>
              </p:nvGraphicFramePr>
              <p:xfrm>
                <a:off x="4495800" y="3054186"/>
                <a:ext cx="304800" cy="407096"/>
              </p:xfrm>
              <a:graphic>
                <a:graphicData uri="http://schemas.openxmlformats.org/presentationml/2006/ole">
                  <p:oleObj spid="_x0000_s446716" name="Equation" r:id="rId8" imgW="152334" imgH="228501" progId="Equation.DSMT4">
                    <p:embed/>
                  </p:oleObj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34411582"/>
                    </p:ext>
                  </p:extLst>
                </p:nvPr>
              </p:nvGraphicFramePr>
              <p:xfrm>
                <a:off x="5016500" y="3036888"/>
                <a:ext cx="330200" cy="4286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281" name="Equation" r:id="rId9" imgW="164880" imgH="241200" progId="Equation.DSMT4">
                        <p:embed/>
                      </p:oleObj>
                    </mc:Choice>
                    <mc:Fallback>
                      <p:oleObj name="Equation" r:id="rId9" imgW="16488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16500" y="3036888"/>
                              <a:ext cx="330200" cy="4286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621139824"/>
                    </p:ext>
                  </p:extLst>
                </p:nvPr>
              </p:nvGraphicFramePr>
              <p:xfrm>
                <a:off x="5016500" y="3036888"/>
                <a:ext cx="330200" cy="428625"/>
              </p:xfrm>
              <a:graphic>
                <a:graphicData uri="http://schemas.openxmlformats.org/presentationml/2006/ole">
                  <p:oleObj spid="_x0000_s446717" name="Equation" r:id="rId11" imgW="164957" imgH="241091" progId="Equation.DSMT4">
                    <p:embed/>
                  </p:oleObj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20066651"/>
                    </p:ext>
                  </p:extLst>
                </p:nvPr>
              </p:nvGraphicFramePr>
              <p:xfrm>
                <a:off x="5562600" y="3048000"/>
                <a:ext cx="304800" cy="4064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282" name="Equation" r:id="rId12" imgW="152280" imgH="228600" progId="Equation.DSMT4">
                        <p:embed/>
                      </p:oleObj>
                    </mc:Choice>
                    <mc:Fallback>
                      <p:oleObj name="Equation" r:id="rId12" imgW="15228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562600" y="3048000"/>
                              <a:ext cx="304800" cy="4064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2240891216"/>
                    </p:ext>
                  </p:extLst>
                </p:nvPr>
              </p:nvGraphicFramePr>
              <p:xfrm>
                <a:off x="5562600" y="3048000"/>
                <a:ext cx="304800" cy="406400"/>
              </p:xfrm>
              <a:graphic>
                <a:graphicData uri="http://schemas.openxmlformats.org/presentationml/2006/ole">
                  <p:oleObj spid="_x0000_s446718" name="Equation" r:id="rId14" imgW="152334" imgH="228501" progId="Equation.DSMT4">
                    <p:embed/>
                  </p:oleObj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9" name="Object 1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4851211"/>
                    </p:ext>
                  </p:extLst>
                </p:nvPr>
              </p:nvGraphicFramePr>
              <p:xfrm>
                <a:off x="4494756" y="3402382"/>
                <a:ext cx="367778" cy="342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283" name="Equation" r:id="rId15" imgW="177480" imgH="228600" progId="Equation.DSMT4">
                        <p:embed/>
                      </p:oleObj>
                    </mc:Choice>
                    <mc:Fallback>
                      <p:oleObj name="Equation" r:id="rId15" imgW="17748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94756" y="3402382"/>
                              <a:ext cx="367778" cy="3429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9" name="Object 1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3387926707"/>
                    </p:ext>
                  </p:extLst>
                </p:nvPr>
              </p:nvGraphicFramePr>
              <p:xfrm>
                <a:off x="4494756" y="3402382"/>
                <a:ext cx="367778" cy="342900"/>
              </p:xfrm>
              <a:graphic>
                <a:graphicData uri="http://schemas.openxmlformats.org/presentationml/2006/ole">
                  <p:oleObj spid="_x0000_s446719" name="Equation" r:id="rId17" imgW="177646" imgH="228402" progId="Equation.DSMT4">
                    <p:embed/>
                  </p:oleObj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17293047"/>
                    </p:ext>
                  </p:extLst>
                </p:nvPr>
              </p:nvGraphicFramePr>
              <p:xfrm>
                <a:off x="5029200" y="3415952"/>
                <a:ext cx="393700" cy="342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284" name="Equation" r:id="rId18" imgW="190440" imgH="228600" progId="Equation.DSMT4">
                        <p:embed/>
                      </p:oleObj>
                    </mc:Choice>
                    <mc:Fallback>
                      <p:oleObj name="Equation" r:id="rId18" imgW="19044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29200" y="3415952"/>
                              <a:ext cx="393700" cy="3429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271731257"/>
                    </p:ext>
                  </p:extLst>
                </p:nvPr>
              </p:nvGraphicFramePr>
              <p:xfrm>
                <a:off x="5029200" y="3415952"/>
                <a:ext cx="393700" cy="342900"/>
              </p:xfrm>
              <a:graphic>
                <a:graphicData uri="http://schemas.openxmlformats.org/presentationml/2006/ole">
                  <p:oleObj spid="_x0000_s446720" name="Equation" r:id="rId20" imgW="190500" imgH="228600" progId="Equation.DSMT4">
                    <p:embed/>
                  </p:oleObj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3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0895418"/>
                    </p:ext>
                  </p:extLst>
                </p:nvPr>
              </p:nvGraphicFramePr>
              <p:xfrm>
                <a:off x="5549900" y="3429000"/>
                <a:ext cx="393700" cy="342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285" name="Equation" r:id="rId21" imgW="190440" imgH="228600" progId="Equation.DSMT4">
                        <p:embed/>
                      </p:oleObj>
                    </mc:Choice>
                    <mc:Fallback>
                      <p:oleObj name="Equation" r:id="rId21" imgW="19044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549900" y="3429000"/>
                              <a:ext cx="393700" cy="3429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3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25021293"/>
                    </p:ext>
                  </p:extLst>
                </p:nvPr>
              </p:nvGraphicFramePr>
              <p:xfrm>
                <a:off x="5549900" y="3429000"/>
                <a:ext cx="393700" cy="342900"/>
              </p:xfrm>
              <a:graphic>
                <a:graphicData uri="http://schemas.openxmlformats.org/presentationml/2006/ole">
                  <p:oleObj spid="_x0000_s446721" name="Equation" r:id="rId23" imgW="190500" imgH="228600" progId="Equation.DSMT4">
                    <p:embed/>
                  </p:oleObj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4" name="Object 2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04973819"/>
                    </p:ext>
                  </p:extLst>
                </p:nvPr>
              </p:nvGraphicFramePr>
              <p:xfrm>
                <a:off x="4495800" y="3809999"/>
                <a:ext cx="304800" cy="37366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286" name="Equation" r:id="rId24" imgW="164880" imgH="228600" progId="Equation.DSMT4">
                        <p:embed/>
                      </p:oleObj>
                    </mc:Choice>
                    <mc:Fallback>
                      <p:oleObj name="Equation" r:id="rId24" imgW="16488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95800" y="3809999"/>
                              <a:ext cx="304800" cy="37366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4" name="Object 2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2076920347"/>
                    </p:ext>
                  </p:extLst>
                </p:nvPr>
              </p:nvGraphicFramePr>
              <p:xfrm>
                <a:off x="4495800" y="3809999"/>
                <a:ext cx="304800" cy="373661"/>
              </p:xfrm>
              <a:graphic>
                <a:graphicData uri="http://schemas.openxmlformats.org/presentationml/2006/ole">
                  <p:oleObj spid="_x0000_s446722" name="Equation" r:id="rId26" imgW="165028" imgH="228501" progId="Equation.DSMT4">
                    <p:embed/>
                  </p:oleObj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Object 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19999431"/>
                    </p:ext>
                  </p:extLst>
                </p:nvPr>
              </p:nvGraphicFramePr>
              <p:xfrm>
                <a:off x="5032375" y="3822700"/>
                <a:ext cx="328613" cy="3730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287" name="Equation" r:id="rId27" imgW="177480" imgH="228600" progId="Equation.DSMT4">
                        <p:embed/>
                      </p:oleObj>
                    </mc:Choice>
                    <mc:Fallback>
                      <p:oleObj name="Equation" r:id="rId27" imgW="17748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32375" y="3822700"/>
                              <a:ext cx="328613" cy="3730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5" name="Object 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574566799"/>
                    </p:ext>
                  </p:extLst>
                </p:nvPr>
              </p:nvGraphicFramePr>
              <p:xfrm>
                <a:off x="5032375" y="3822700"/>
                <a:ext cx="328613" cy="373063"/>
              </p:xfrm>
              <a:graphic>
                <a:graphicData uri="http://schemas.openxmlformats.org/presentationml/2006/ole">
                  <p:oleObj spid="_x0000_s446723" name="Equation" r:id="rId29" imgW="177646" imgH="228402" progId="Equation.DSMT4">
                    <p:embed/>
                  </p:oleObj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12869569"/>
                    </p:ext>
                  </p:extLst>
                </p:nvPr>
              </p:nvGraphicFramePr>
              <p:xfrm>
                <a:off x="5550269" y="3834008"/>
                <a:ext cx="328613" cy="3730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288" name="Equation" r:id="rId30" imgW="177480" imgH="228600" progId="Equation.DSMT4">
                        <p:embed/>
                      </p:oleObj>
                    </mc:Choice>
                    <mc:Fallback>
                      <p:oleObj name="Equation" r:id="rId30" imgW="17748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1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550269" y="3834008"/>
                              <a:ext cx="328613" cy="3730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2709029286"/>
                    </p:ext>
                  </p:extLst>
                </p:nvPr>
              </p:nvGraphicFramePr>
              <p:xfrm>
                <a:off x="5550269" y="3834008"/>
                <a:ext cx="328613" cy="373063"/>
              </p:xfrm>
              <a:graphic>
                <a:graphicData uri="http://schemas.openxmlformats.org/presentationml/2006/ole">
                  <p:oleObj spid="_x0000_s446724" name="Equation" r:id="rId32" imgW="177646" imgH="228402" progId="Equation.DSMT4">
                    <p:embed/>
                  </p:oleObj>
                </a:graphicData>
              </a:graphic>
            </p:graphicFrame>
          </mc:Fallback>
        </mc:AlternateContent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157611"/>
              </p:ext>
            </p:extLst>
          </p:nvPr>
        </p:nvGraphicFramePr>
        <p:xfrm>
          <a:off x="2832100" y="4924425"/>
          <a:ext cx="1371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33" imgW="558800" imgH="228600" progId="Equation.DSMT4">
                  <p:embed/>
                </p:oleObj>
              </mc:Choice>
              <mc:Fallback>
                <p:oleObj name="Equation" r:id="rId33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4924425"/>
                        <a:ext cx="1371600" cy="561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805312"/>
              </p:ext>
            </p:extLst>
          </p:nvPr>
        </p:nvGraphicFramePr>
        <p:xfrm>
          <a:off x="4203700" y="4924425"/>
          <a:ext cx="14970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35" imgW="609600" imgH="228600" progId="Equation.DSMT4">
                  <p:embed/>
                </p:oleObj>
              </mc:Choice>
              <mc:Fallback>
                <p:oleObj name="Equation" r:id="rId35" imgW="6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4924425"/>
                        <a:ext cx="1497013" cy="561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948280"/>
              </p:ext>
            </p:extLst>
          </p:nvPr>
        </p:nvGraphicFramePr>
        <p:xfrm>
          <a:off x="5727700" y="4924425"/>
          <a:ext cx="14351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37" imgW="583947" imgH="228501" progId="Equation.DSMT4">
                  <p:embed/>
                </p:oleObj>
              </mc:Choice>
              <mc:Fallback>
                <p:oleObj name="Equation" r:id="rId37" imgW="5839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4924425"/>
                        <a:ext cx="1435100" cy="561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>
            <a:endCxn id="24" idx="1"/>
          </p:cNvCxnSpPr>
          <p:nvPr/>
        </p:nvCxnSpPr>
        <p:spPr>
          <a:xfrm flipV="1">
            <a:off x="3352800" y="3996829"/>
            <a:ext cx="1143000" cy="1032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572000" y="4191000"/>
            <a:ext cx="587861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715000" y="419100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676400" y="5791200"/>
            <a:ext cx="6477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REARRANGING L.H.S AND R.H.S WE GET EULER’S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Euler’s equation: Mathematical approach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225833"/>
              </p:ext>
            </p:extLst>
          </p:nvPr>
        </p:nvGraphicFramePr>
        <p:xfrm>
          <a:off x="2514600" y="1927225"/>
          <a:ext cx="40227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3" imgW="1637589" imgH="393529" progId="Equation.DSMT4">
                  <p:embed/>
                </p:oleObj>
              </mc:Choice>
              <mc:Fallback>
                <p:oleObj name="Equation" r:id="rId3" imgW="163758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27225"/>
                        <a:ext cx="4022725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95804"/>
              </p:ext>
            </p:extLst>
          </p:nvPr>
        </p:nvGraphicFramePr>
        <p:xfrm>
          <a:off x="2576513" y="3375025"/>
          <a:ext cx="40528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5" imgW="1651000" imgH="393700" progId="Equation.DSMT4">
                  <p:embed/>
                </p:oleObj>
              </mc:Choice>
              <mc:Fallback>
                <p:oleObj name="Equation" r:id="rId5" imgW="1651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375025"/>
                        <a:ext cx="4052887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830777"/>
              </p:ext>
            </p:extLst>
          </p:nvPr>
        </p:nvGraphicFramePr>
        <p:xfrm>
          <a:off x="2605088" y="4822825"/>
          <a:ext cx="402431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7" imgW="1637589" imgH="393529" progId="Equation.DSMT4">
                  <p:embed/>
                </p:oleObj>
              </mc:Choice>
              <mc:Fallback>
                <p:oleObj name="Equation" r:id="rId7" imgW="163758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4822825"/>
                        <a:ext cx="4024312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0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How Euler’s equations are related to stability?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886200"/>
            <a:ext cx="7819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Will learn through some Examples………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85800"/>
            <a:ext cx="44269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APPLICATION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179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Stability of a book under rotation through its different axis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26384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4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r>
              <a:rPr lang="en-US" b="1" dirty="0" smtClean="0"/>
              <a:t>A BOOK UNDER ROTATION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41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Book under rotation….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26384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129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Book is rotated in one of its  axis by applying a torque and quickly released. Lets say it has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419600"/>
            <a:ext cx="339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Stability of motion is analyzed by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Applying Euler’s equation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9194" y="3124200"/>
            <a:ext cx="326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 small perturbation is given …..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14600" y="18288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05000" y="5715000"/>
            <a:ext cx="586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Guess which of the above configuration will be stable ??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238128"/>
              </p:ext>
            </p:extLst>
          </p:nvPr>
        </p:nvGraphicFramePr>
        <p:xfrm>
          <a:off x="5016674" y="2057400"/>
          <a:ext cx="37830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4" imgW="2324100" imgH="228600" progId="Equation.DSMT4">
                  <p:embed/>
                </p:oleObj>
              </mc:Choice>
              <mc:Fallback>
                <p:oleObj name="Equation" r:id="rId4" imgW="2324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674" y="2057400"/>
                        <a:ext cx="3783013" cy="3730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535928"/>
              </p:ext>
            </p:extLst>
          </p:nvPr>
        </p:nvGraphicFramePr>
        <p:xfrm>
          <a:off x="5127625" y="3733800"/>
          <a:ext cx="35766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6" imgW="2197100" imgH="228600" progId="Equation.DSMT4">
                  <p:embed/>
                </p:oleObj>
              </mc:Choice>
              <mc:Fallback>
                <p:oleObj name="Equation" r:id="rId6" imgW="219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3733800"/>
                        <a:ext cx="3576638" cy="3730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42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0892" y="32882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3892" y="42026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74492" y="3440668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717929" y="3510573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667764" y="2646402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2169692" y="2590800"/>
            <a:ext cx="685800" cy="1676400"/>
          </a:xfrm>
          <a:prstGeom prst="flowChartMagneticDisk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675062" y="2643579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25617" y="166748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8" name="Group 13"/>
          <p:cNvGrpSpPr/>
          <p:nvPr/>
        </p:nvGrpSpPr>
        <p:grpSpPr>
          <a:xfrm rot="19989134">
            <a:off x="1566306" y="1646496"/>
            <a:ext cx="2362200" cy="2438400"/>
            <a:chOff x="3270096" y="2362200"/>
            <a:chExt cx="2362200" cy="243840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955896" y="39624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199333" y="40323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3149168" y="31681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Magnetic Disk 21"/>
            <p:cNvSpPr/>
            <p:nvPr/>
          </p:nvSpPr>
          <p:spPr>
            <a:xfrm>
              <a:off x="3651096" y="3112532"/>
              <a:ext cx="685800" cy="1676400"/>
            </a:xfrm>
            <a:prstGeom prst="flowChartMagneticDisk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744620" y="3415605"/>
            <a:ext cx="4399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In the time interval </a:t>
            </a:r>
            <a:r>
              <a:rPr lang="en-US" sz="2800" b="1" dirty="0" err="1" smtClean="0">
                <a:solidFill>
                  <a:srgbClr val="002060"/>
                </a:solidFill>
              </a:rPr>
              <a:t>Δt</a:t>
            </a:r>
            <a:r>
              <a:rPr lang="en-US" sz="2800" b="1" dirty="0" smtClean="0">
                <a:solidFill>
                  <a:srgbClr val="002060"/>
                </a:solidFill>
              </a:rPr>
              <a:t>, the principal axes rotate away from the 1, 2, 3 axes.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4953000"/>
            <a:ext cx="8001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are the changes in angular momentum in 1,2 and 3 axis?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  <a:r>
              <a:rPr lang="en-US" sz="3200" dirty="0" smtClean="0">
                <a:solidFill>
                  <a:schemeClr val="bg1"/>
                </a:solidFill>
              </a:rPr>
              <a:t>L</a:t>
            </a:r>
            <a:r>
              <a:rPr lang="en-US" sz="3200" baseline="-25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b="1" dirty="0">
                <a:solidFill>
                  <a:schemeClr val="bg1"/>
                </a:solidFill>
              </a:rPr>
              <a:t>Δ</a:t>
            </a:r>
            <a:r>
              <a:rPr lang="en-US" sz="3200" dirty="0" smtClean="0">
                <a:solidFill>
                  <a:schemeClr val="bg1"/>
                </a:solidFill>
              </a:rPr>
              <a:t>L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and </a:t>
            </a:r>
            <a:r>
              <a:rPr lang="en-US" sz="3200" b="1" dirty="0" smtClean="0">
                <a:solidFill>
                  <a:schemeClr val="bg1"/>
                </a:solidFill>
              </a:rPr>
              <a:t>Δ</a:t>
            </a:r>
            <a:r>
              <a:rPr lang="en-US" sz="3200" dirty="0" smtClean="0">
                <a:solidFill>
                  <a:schemeClr val="bg1"/>
                </a:solidFill>
              </a:rPr>
              <a:t>L</a:t>
            </a:r>
            <a:r>
              <a:rPr lang="en-US" sz="3200" baseline="-250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42451" name="Object 83"/>
          <p:cNvGraphicFramePr>
            <a:graphicFrameLocks noChangeAspect="1"/>
          </p:cNvGraphicFramePr>
          <p:nvPr/>
        </p:nvGraphicFramePr>
        <p:xfrm>
          <a:off x="4495800" y="1905000"/>
          <a:ext cx="1371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558800" imgH="228600" progId="Equation.DSMT4">
                  <p:embed/>
                </p:oleObj>
              </mc:Choice>
              <mc:Fallback>
                <p:oleObj name="Equation" r:id="rId3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1371600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452" name="Object 84"/>
          <p:cNvGraphicFramePr>
            <a:graphicFrameLocks noChangeAspect="1"/>
          </p:cNvGraphicFramePr>
          <p:nvPr/>
        </p:nvGraphicFramePr>
        <p:xfrm>
          <a:off x="6108700" y="1905000"/>
          <a:ext cx="1485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609600" imgH="228600" progId="Equation.DSMT4">
                  <p:embed/>
                </p:oleObj>
              </mc:Choice>
              <mc:Fallback>
                <p:oleObj name="Equation" r:id="rId5" imgW="6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1905000"/>
                        <a:ext cx="1485900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453" name="Object 85"/>
          <p:cNvGraphicFramePr>
            <a:graphicFrameLocks noChangeAspect="1"/>
          </p:cNvGraphicFramePr>
          <p:nvPr/>
        </p:nvGraphicFramePr>
        <p:xfrm>
          <a:off x="5435600" y="2667000"/>
          <a:ext cx="1435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583947" imgH="228501" progId="Equation.DSMT4">
                  <p:embed/>
                </p:oleObj>
              </mc:Choice>
              <mc:Fallback>
                <p:oleObj name="Equation" r:id="rId7" imgW="5839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667000"/>
                        <a:ext cx="1435100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29000" y="1339583"/>
            <a:ext cx="297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Initial Conditions…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33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Stability of Rotational motion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26384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5278438" y="717013"/>
          <a:ext cx="26257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4" imgW="1612900" imgH="393700" progId="Equation.DSMT4">
                  <p:embed/>
                </p:oleObj>
              </mc:Choice>
              <mc:Fallback>
                <p:oleObj name="Equation" r:id="rId4" imgW="161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717013"/>
                        <a:ext cx="2625725" cy="6413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5268817" y="1414749"/>
          <a:ext cx="26257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6" imgW="1612900" imgH="393700" progId="Equation.DSMT4">
                  <p:embed/>
                </p:oleObj>
              </mc:Choice>
              <mc:Fallback>
                <p:oleObj name="Equation" r:id="rId6" imgW="161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817" y="1414749"/>
                        <a:ext cx="2625725" cy="6413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5278438" y="2121664"/>
          <a:ext cx="26273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8" imgW="1612900" imgH="393700" progId="Equation.DSMT4">
                  <p:embed/>
                </p:oleObj>
              </mc:Choice>
              <mc:Fallback>
                <p:oleObj name="Equation" r:id="rId8" imgW="161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2121664"/>
                        <a:ext cx="2627312" cy="6413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483100" y="3314700"/>
          <a:ext cx="177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314700"/>
                        <a:ext cx="177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4117975" y="3276600"/>
          <a:ext cx="37830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12" imgW="2324100" imgH="228600" progId="Equation.DSMT4">
                  <p:embed/>
                </p:oleObj>
              </mc:Choice>
              <mc:Fallback>
                <p:oleObj name="Equation" r:id="rId12" imgW="2324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975" y="3276600"/>
                        <a:ext cx="3783013" cy="3730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609600" y="3962400"/>
          <a:ext cx="29987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14" imgW="1841500" imgH="393700" progId="Equation.DSMT4">
                  <p:embed/>
                </p:oleObj>
              </mc:Choice>
              <mc:Fallback>
                <p:oleObj name="Equation" r:id="rId14" imgW="184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62400"/>
                        <a:ext cx="2998787" cy="6413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921494"/>
              </p:ext>
            </p:extLst>
          </p:nvPr>
        </p:nvGraphicFramePr>
        <p:xfrm>
          <a:off x="5945187" y="4114800"/>
          <a:ext cx="14462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16" imgW="889000" imgH="228600" progId="Equation.DSMT4">
                  <p:embed/>
                </p:oleObj>
              </mc:Choice>
              <mc:Fallback>
                <p:oleObj name="Equation" r:id="rId16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7" y="4114800"/>
                        <a:ext cx="1446213" cy="3730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387882"/>
              </p:ext>
            </p:extLst>
          </p:nvPr>
        </p:nvGraphicFramePr>
        <p:xfrm>
          <a:off x="533400" y="5489575"/>
          <a:ext cx="29559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18" imgW="1816100" imgH="419100" progId="Equation.DSMT4">
                  <p:embed/>
                </p:oleObj>
              </mc:Choice>
              <mc:Fallback>
                <p:oleObj name="Equation" r:id="rId18" imgW="181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89575"/>
                        <a:ext cx="2955925" cy="682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593089"/>
              </p:ext>
            </p:extLst>
          </p:nvPr>
        </p:nvGraphicFramePr>
        <p:xfrm>
          <a:off x="4394200" y="5410200"/>
          <a:ext cx="361791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20" imgW="2222500" imgH="457200" progId="Equation.DSMT4">
                  <p:embed/>
                </p:oleObj>
              </mc:Choice>
              <mc:Fallback>
                <p:oleObj name="Equation" r:id="rId20" imgW="2222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5410200"/>
                        <a:ext cx="3617913" cy="7445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 flipH="1" flipV="1">
            <a:off x="4305300" y="1485900"/>
            <a:ext cx="30480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57600" y="4038600"/>
            <a:ext cx="182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Too small……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800600"/>
            <a:ext cx="8611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Since equations 2 and 3 are coupled, we take second derivative of </a:t>
            </a:r>
            <a:r>
              <a:rPr lang="en-US" b="1" dirty="0" err="1" smtClean="0"/>
              <a:t>eqn</a:t>
            </a:r>
            <a:r>
              <a:rPr lang="en-US" b="1" dirty="0" smtClean="0"/>
              <a:t> 2 to get equation </a:t>
            </a:r>
          </a:p>
          <a:p>
            <a:r>
              <a:rPr lang="en-US" b="1" dirty="0" smtClean="0"/>
              <a:t>of motion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895600" y="2438400"/>
            <a:ext cx="2781300" cy="3276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77200" y="838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77200" y="1447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7200" y="2133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06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Stability of Rotational motion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26384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905000" y="1219200"/>
            <a:ext cx="16764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400300" y="1790700"/>
            <a:ext cx="16764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46583" y="1033749"/>
            <a:ext cx="78034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Stable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800100" y="3162300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3429000"/>
            <a:ext cx="105445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Unstable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37227" name="Object 11"/>
          <p:cNvGraphicFramePr>
            <a:graphicFrameLocks noChangeAspect="1"/>
          </p:cNvGraphicFramePr>
          <p:nvPr/>
        </p:nvGraphicFramePr>
        <p:xfrm>
          <a:off x="3548063" y="2209800"/>
          <a:ext cx="33909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4" imgW="2082800" imgH="457200" progId="Equation.DSMT4">
                  <p:embed/>
                </p:oleObj>
              </mc:Choice>
              <mc:Fallback>
                <p:oleObj name="Equation" r:id="rId4" imgW="208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209800"/>
                        <a:ext cx="3390900" cy="7445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4310063" y="2057400"/>
            <a:ext cx="1981200" cy="990600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7228" name="Object 12"/>
          <p:cNvGraphicFramePr>
            <a:graphicFrameLocks noChangeAspect="1"/>
          </p:cNvGraphicFramePr>
          <p:nvPr/>
        </p:nvGraphicFramePr>
        <p:xfrm>
          <a:off x="7315200" y="2286000"/>
          <a:ext cx="163353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6" imgW="1002865" imgH="418918" progId="Equation.DSMT4">
                  <p:embed/>
                </p:oleObj>
              </mc:Choice>
              <mc:Fallback>
                <p:oleObj name="Equation" r:id="rId6" imgW="1002865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286000"/>
                        <a:ext cx="1633537" cy="682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562600" y="4126468"/>
            <a:ext cx="78034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Stable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38253" name="Object 13"/>
          <p:cNvGraphicFramePr>
            <a:graphicFrameLocks noChangeAspect="1"/>
          </p:cNvGraphicFramePr>
          <p:nvPr/>
        </p:nvGraphicFramePr>
        <p:xfrm>
          <a:off x="2971800" y="4659868"/>
          <a:ext cx="6191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8" imgW="380835" imgH="406224" progId="Equation.DSMT4">
                  <p:embed/>
                </p:oleObj>
              </mc:Choice>
              <mc:Fallback>
                <p:oleObj name="Equation" r:id="rId8" imgW="380835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659868"/>
                        <a:ext cx="619125" cy="6619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>
            <a:endCxn id="30" idx="1"/>
          </p:cNvCxnSpPr>
          <p:nvPr/>
        </p:nvCxnSpPr>
        <p:spPr>
          <a:xfrm flipV="1">
            <a:off x="3581400" y="4311134"/>
            <a:ext cx="1981200" cy="4688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87407" y="5193268"/>
            <a:ext cx="105445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UnStable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581400" y="5204936"/>
            <a:ext cx="1981200" cy="1407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29400" y="4114800"/>
            <a:ext cx="2312877" cy="369332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largest or smallest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749552" y="5181600"/>
            <a:ext cx="1784848" cy="369332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intermediate</a:t>
            </a:r>
            <a:endParaRPr lang="en-US" dirty="0"/>
          </a:p>
        </p:txBody>
      </p:sp>
      <p:cxnSp>
        <p:nvCxnSpPr>
          <p:cNvPr id="36" name="Curved Connector 35"/>
          <p:cNvCxnSpPr/>
          <p:nvPr/>
        </p:nvCxnSpPr>
        <p:spPr>
          <a:xfrm>
            <a:off x="1905000" y="1676400"/>
            <a:ext cx="5791200" cy="2362200"/>
          </a:xfrm>
          <a:prstGeom prst="curvedConnector3">
            <a:avLst>
              <a:gd name="adj1" fmla="val 99841"/>
            </a:avLst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>
            <a:off x="2590800" y="3352800"/>
            <a:ext cx="4572000" cy="762000"/>
          </a:xfrm>
          <a:prstGeom prst="curvedConnector3">
            <a:avLst>
              <a:gd name="adj1" fmla="val 99639"/>
            </a:avLst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/>
          <p:nvPr/>
        </p:nvCxnSpPr>
        <p:spPr>
          <a:xfrm>
            <a:off x="1447800" y="2895600"/>
            <a:ext cx="6096000" cy="2743200"/>
          </a:xfrm>
          <a:prstGeom prst="curvedConnector3">
            <a:avLst>
              <a:gd name="adj1" fmla="val -8916"/>
            </a:avLst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7" grpId="0" animBg="1"/>
      <p:bldP spid="30" grpId="0" animBg="1"/>
      <p:bldP spid="28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646238"/>
            <a:ext cx="8229600" cy="1143000"/>
          </a:xfrm>
        </p:spPr>
        <p:txBody>
          <a:bodyPr/>
          <a:lstStyle/>
          <a:p>
            <a:r>
              <a:rPr lang="en-US" b="1" dirty="0" smtClean="0"/>
              <a:t>Example2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971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0070C0"/>
                </a:solidFill>
              </a:rPr>
              <a:t>Stability of a Symmetric Top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098" name="Picture 2" descr="Image result for Rotating top"/>
          <p:cNvPicPr>
            <a:picLocks noChangeAspect="1" noChangeArrowheads="1"/>
          </p:cNvPicPr>
          <p:nvPr/>
        </p:nvPicPr>
        <p:blipFill>
          <a:blip r:embed="rId3"/>
          <a:srcRect l="16800" t="4800" r="20400" b="9600"/>
          <a:stretch>
            <a:fillRect/>
          </a:stretch>
        </p:blipFill>
        <p:spPr bwMode="auto">
          <a:xfrm>
            <a:off x="4724400" y="2438850"/>
            <a:ext cx="3242100" cy="4419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Example2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Stability of a Symmetric Top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505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279984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6099" name="Object 3"/>
          <p:cNvGraphicFramePr>
            <a:graphicFrameLocks noChangeAspect="1"/>
          </p:cNvGraphicFramePr>
          <p:nvPr/>
        </p:nvGraphicFramePr>
        <p:xfrm>
          <a:off x="3835400" y="6096000"/>
          <a:ext cx="17287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1066680" imgH="228600" progId="Equation.DSMT4">
                  <p:embed/>
                </p:oleObj>
              </mc:Choice>
              <mc:Fallback>
                <p:oleObj name="Equation" r:id="rId5" imgW="1066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6096000"/>
                        <a:ext cx="1728788" cy="3667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25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279984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Symmetric top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515073" name="Object 1"/>
          <p:cNvGraphicFramePr>
            <a:graphicFrameLocks noChangeAspect="1"/>
          </p:cNvGraphicFramePr>
          <p:nvPr/>
        </p:nvGraphicFramePr>
        <p:xfrm>
          <a:off x="5308600" y="1447800"/>
          <a:ext cx="2616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4" imgW="1612900" imgH="393700" progId="Equation.DSMT4">
                  <p:embed/>
                </p:oleObj>
              </mc:Choice>
              <mc:Fallback>
                <p:oleObj name="Equation" r:id="rId4" imgW="161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1447800"/>
                        <a:ext cx="2616200" cy="635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4" name="Object 2"/>
          <p:cNvGraphicFramePr>
            <a:graphicFrameLocks noChangeAspect="1"/>
          </p:cNvGraphicFramePr>
          <p:nvPr/>
        </p:nvGraphicFramePr>
        <p:xfrm>
          <a:off x="5295900" y="2146300"/>
          <a:ext cx="2616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6" imgW="1612900" imgH="393700" progId="Equation.DSMT4">
                  <p:embed/>
                </p:oleObj>
              </mc:Choice>
              <mc:Fallback>
                <p:oleObj name="Equation" r:id="rId6" imgW="161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2146300"/>
                        <a:ext cx="2616200" cy="635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5" name="Object 3"/>
          <p:cNvGraphicFramePr>
            <a:graphicFrameLocks noChangeAspect="1"/>
          </p:cNvGraphicFramePr>
          <p:nvPr/>
        </p:nvGraphicFramePr>
        <p:xfrm>
          <a:off x="5308600" y="2857500"/>
          <a:ext cx="2616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8" imgW="1612900" imgH="393700" progId="Equation.DSMT4">
                  <p:embed/>
                </p:oleObj>
              </mc:Choice>
              <mc:Fallback>
                <p:oleObj name="Equation" r:id="rId8" imgW="161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2857500"/>
                        <a:ext cx="2616200" cy="635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6" name="Object 4"/>
          <p:cNvGraphicFramePr>
            <a:graphicFrameLocks noChangeAspect="1"/>
          </p:cNvGraphicFramePr>
          <p:nvPr/>
        </p:nvGraphicFramePr>
        <p:xfrm>
          <a:off x="5492750" y="4508500"/>
          <a:ext cx="24733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10" imgW="1523880" imgH="393480" progId="Equation.DSMT4">
                  <p:embed/>
                </p:oleObj>
              </mc:Choice>
              <mc:Fallback>
                <p:oleObj name="Equation" r:id="rId10" imgW="1523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4508500"/>
                        <a:ext cx="2473325" cy="635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7" name="Object 5"/>
          <p:cNvGraphicFramePr>
            <a:graphicFrameLocks noChangeAspect="1"/>
          </p:cNvGraphicFramePr>
          <p:nvPr/>
        </p:nvGraphicFramePr>
        <p:xfrm>
          <a:off x="5480050" y="5207000"/>
          <a:ext cx="24749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12" imgW="1523880" imgH="393480" progId="Equation.DSMT4">
                  <p:embed/>
                </p:oleObj>
              </mc:Choice>
              <mc:Fallback>
                <p:oleObj name="Equation" r:id="rId12" imgW="1523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5207000"/>
                        <a:ext cx="2474913" cy="635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8" name="Object 6"/>
          <p:cNvGraphicFramePr>
            <a:graphicFrameLocks noChangeAspect="1"/>
          </p:cNvGraphicFramePr>
          <p:nvPr/>
        </p:nvGraphicFramePr>
        <p:xfrm>
          <a:off x="6173788" y="5918200"/>
          <a:ext cx="11128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14" imgW="685800" imgH="393480" progId="Equation.DSMT4">
                  <p:embed/>
                </p:oleObj>
              </mc:Choice>
              <mc:Fallback>
                <p:oleObj name="Equation" r:id="rId14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18200"/>
                        <a:ext cx="1112837" cy="635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>
            <a:off x="6477000" y="3517900"/>
            <a:ext cx="609600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flipH="1">
            <a:off x="3886200" y="6096000"/>
            <a:ext cx="22860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5079" name="Object 7"/>
          <p:cNvGraphicFramePr>
            <a:graphicFrameLocks noChangeAspect="1"/>
          </p:cNvGraphicFramePr>
          <p:nvPr/>
        </p:nvGraphicFramePr>
        <p:xfrm>
          <a:off x="3284538" y="5619750"/>
          <a:ext cx="14017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5619750"/>
                        <a:ext cx="1401762" cy="368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8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279984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Symmetric top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515076" name="Object 4"/>
          <p:cNvGraphicFramePr>
            <a:graphicFrameLocks noChangeAspect="1"/>
          </p:cNvGraphicFramePr>
          <p:nvPr/>
        </p:nvGraphicFramePr>
        <p:xfrm>
          <a:off x="5492750" y="1219200"/>
          <a:ext cx="24733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4" imgW="1523880" imgH="393480" progId="Equation.DSMT4">
                  <p:embed/>
                </p:oleObj>
              </mc:Choice>
              <mc:Fallback>
                <p:oleObj name="Equation" r:id="rId4" imgW="1523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1219200"/>
                        <a:ext cx="2473325" cy="635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7" name="Object 5"/>
          <p:cNvGraphicFramePr>
            <a:graphicFrameLocks noChangeAspect="1"/>
          </p:cNvGraphicFramePr>
          <p:nvPr/>
        </p:nvGraphicFramePr>
        <p:xfrm>
          <a:off x="5480050" y="1917700"/>
          <a:ext cx="24749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6" imgW="1523880" imgH="393480" progId="Equation.DSMT4">
                  <p:embed/>
                </p:oleObj>
              </mc:Choice>
              <mc:Fallback>
                <p:oleObj name="Equation" r:id="rId6" imgW="1523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1917700"/>
                        <a:ext cx="2474913" cy="635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8" name="Object 6"/>
          <p:cNvGraphicFramePr>
            <a:graphicFrameLocks noChangeAspect="1"/>
          </p:cNvGraphicFramePr>
          <p:nvPr/>
        </p:nvGraphicFramePr>
        <p:xfrm>
          <a:off x="6173788" y="2628900"/>
          <a:ext cx="11128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8" imgW="685800" imgH="393480" progId="Equation.DSMT4">
                  <p:embed/>
                </p:oleObj>
              </mc:Choice>
              <mc:Fallback>
                <p:oleObj name="Equation" r:id="rId8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2628900"/>
                        <a:ext cx="1112837" cy="635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69411" y="396240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Define: </a:t>
            </a:r>
            <a:endParaRPr lang="en-US" dirty="0"/>
          </a:p>
        </p:txBody>
      </p:sp>
      <p:graphicFrame>
        <p:nvGraphicFramePr>
          <p:cNvPr id="517129" name="Object 9"/>
          <p:cNvGraphicFramePr>
            <a:graphicFrameLocks noChangeAspect="1"/>
          </p:cNvGraphicFramePr>
          <p:nvPr/>
        </p:nvGraphicFramePr>
        <p:xfrm>
          <a:off x="3810000" y="3810000"/>
          <a:ext cx="15255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10" imgW="939600" imgH="419040" progId="Equation.DSMT4">
                  <p:embed/>
                </p:oleObj>
              </mc:Choice>
              <mc:Fallback>
                <p:oleObj name="Equation" r:id="rId10" imgW="939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810000"/>
                        <a:ext cx="1525588" cy="676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0" name="Object 10"/>
          <p:cNvGraphicFramePr>
            <a:graphicFrameLocks noChangeAspect="1"/>
          </p:cNvGraphicFramePr>
          <p:nvPr/>
        </p:nvGraphicFramePr>
        <p:xfrm>
          <a:off x="1676400" y="4800600"/>
          <a:ext cx="15462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12" imgW="952200" imgH="393480" progId="Equation.DSMT4">
                  <p:embed/>
                </p:oleObj>
              </mc:Choice>
              <mc:Fallback>
                <p:oleObj name="Equation" r:id="rId12" imgW="952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00600"/>
                        <a:ext cx="1546225" cy="635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1" name="Object 11"/>
          <p:cNvGraphicFramePr>
            <a:graphicFrameLocks noChangeAspect="1"/>
          </p:cNvGraphicFramePr>
          <p:nvPr/>
        </p:nvGraphicFramePr>
        <p:xfrm>
          <a:off x="5578475" y="4800600"/>
          <a:ext cx="15271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14" imgW="939600" imgH="393480" progId="Equation.DSMT4">
                  <p:embed/>
                </p:oleObj>
              </mc:Choice>
              <mc:Fallback>
                <p:oleObj name="Equation" r:id="rId14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4800600"/>
                        <a:ext cx="1527175" cy="635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2" name="Object 12"/>
          <p:cNvGraphicFramePr>
            <a:graphicFrameLocks noChangeAspect="1"/>
          </p:cNvGraphicFramePr>
          <p:nvPr/>
        </p:nvGraphicFramePr>
        <p:xfrm>
          <a:off x="1604963" y="5846763"/>
          <a:ext cx="16891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16" imgW="1041120" imgH="419040" progId="Equation.DSMT4">
                  <p:embed/>
                </p:oleObj>
              </mc:Choice>
              <mc:Fallback>
                <p:oleObj name="Equation" r:id="rId16" imgW="1041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5846763"/>
                        <a:ext cx="1689100" cy="676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5486400" y="5943600"/>
          <a:ext cx="17303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18" imgW="1066680" imgH="419040" progId="Equation.DSMT4">
                  <p:embed/>
                </p:oleObj>
              </mc:Choice>
              <mc:Fallback>
                <p:oleObj name="Equation" r:id="rId18" imgW="1066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943600"/>
                        <a:ext cx="1730375" cy="676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514600" y="1371600"/>
            <a:ext cx="3124200" cy="3657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248400" y="2362200"/>
            <a:ext cx="609600" cy="2819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58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279984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Symmetric top (Solution)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517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546241"/>
              </p:ext>
            </p:extLst>
          </p:nvPr>
        </p:nvGraphicFramePr>
        <p:xfrm>
          <a:off x="3733800" y="1219200"/>
          <a:ext cx="3373437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4" imgW="1307880" imgH="685800" progId="Equation.DSMT4">
                  <p:embed/>
                </p:oleObj>
              </mc:Choice>
              <mc:Fallback>
                <p:oleObj name="Equation" r:id="rId4" imgW="13078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373437" cy="17589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52400" y="4953000"/>
            <a:ext cx="5715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0" y="5486400"/>
            <a:ext cx="7162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76400" y="4800600"/>
          <a:ext cx="15462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6" imgW="952087" imgH="393529" progId="Equation.DSMT4">
                  <p:embed/>
                </p:oleObj>
              </mc:Choice>
              <mc:Fallback>
                <p:oleObj name="Equation" r:id="rId6" imgW="95208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00600"/>
                        <a:ext cx="1546225" cy="635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578475" y="4800600"/>
          <a:ext cx="15271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8" imgW="939392" imgH="393529" progId="Equation.DSMT4">
                  <p:embed/>
                </p:oleObj>
              </mc:Choice>
              <mc:Fallback>
                <p:oleObj name="Equation" r:id="rId8" imgW="93939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4800600"/>
                        <a:ext cx="1527175" cy="635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04963" y="5846763"/>
          <a:ext cx="16891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10" imgW="1040948" imgH="418918" progId="Equation.DSMT4">
                  <p:embed/>
                </p:oleObj>
              </mc:Choice>
              <mc:Fallback>
                <p:oleObj name="Equation" r:id="rId10" imgW="1040948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5846763"/>
                        <a:ext cx="1689100" cy="676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86400" y="5943600"/>
          <a:ext cx="17303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12" imgW="1066800" imgH="419100" progId="Equation.DSMT4">
                  <p:embed/>
                </p:oleObj>
              </mc:Choice>
              <mc:Fallback>
                <p:oleObj name="Equation" r:id="rId12" imgW="1066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943600"/>
                        <a:ext cx="1730375" cy="676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0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BTech\PH103\Spinning top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64" y="1295400"/>
            <a:ext cx="8932536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8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tional Toys in Space_ Spinning Top 1m23.3s - 1m26.6s (vedP40v0eDY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1" y="1143000"/>
            <a:ext cx="8051799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0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4696" y="3678179"/>
            <a:ext cx="53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 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08296" y="3830579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351733" y="3900484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3308866" y="3033490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59420" y="2057400"/>
            <a:ext cx="6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 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465711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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endCxn id="11" idx="6"/>
          </p:cNvCxnSpPr>
          <p:nvPr/>
        </p:nvCxnSpPr>
        <p:spPr>
          <a:xfrm rot="5400000" flipH="1" flipV="1">
            <a:off x="4020594" y="2960617"/>
            <a:ext cx="952500" cy="7640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54888" y="2675911"/>
            <a:ext cx="1524000" cy="3810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11" idx="2"/>
          </p:cNvCxnSpPr>
          <p:nvPr/>
        </p:nvCxnSpPr>
        <p:spPr>
          <a:xfrm rot="16200000" flipV="1">
            <a:off x="3258594" y="2962705"/>
            <a:ext cx="952500" cy="75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51748" y="267591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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64807" y="762000"/>
            <a:ext cx="217399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Plot of  </a:t>
            </a:r>
            <a:r>
              <a:rPr lang="en-US" sz="4000" b="1" dirty="0">
                <a:sym typeface="Symbol"/>
              </a:rPr>
              <a:t></a:t>
            </a:r>
            <a:endParaRPr lang="en-US" sz="4000" b="1" dirty="0"/>
          </a:p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78793"/>
              </p:ext>
            </p:extLst>
          </p:nvPr>
        </p:nvGraphicFramePr>
        <p:xfrm>
          <a:off x="4648200" y="4870450"/>
          <a:ext cx="3373438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3" imgW="1308100" imgH="685800" progId="Equation.DSMT4">
                  <p:embed/>
                </p:oleObj>
              </mc:Choice>
              <mc:Fallback>
                <p:oleObj name="Equation" r:id="rId3" imgW="13081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70450"/>
                        <a:ext cx="3373438" cy="17589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97455"/>
              </p:ext>
            </p:extLst>
          </p:nvPr>
        </p:nvGraphicFramePr>
        <p:xfrm>
          <a:off x="6705600" y="2524125"/>
          <a:ext cx="15255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5" imgW="939800" imgH="419100" progId="Equation.DSMT4">
                  <p:embed/>
                </p:oleObj>
              </mc:Choice>
              <mc:Fallback>
                <p:oleObj name="Equation" r:id="rId5" imgW="939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524125"/>
                        <a:ext cx="1525588" cy="676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675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Δ</a:t>
            </a:r>
            <a:r>
              <a:rPr lang="en-US" dirty="0" smtClean="0"/>
              <a:t>L</a:t>
            </a:r>
            <a:r>
              <a:rPr lang="en-US" baseline="-25000" dirty="0" smtClean="0"/>
              <a:t>1 </a:t>
            </a:r>
            <a:r>
              <a:rPr lang="en-US" dirty="0" smtClean="0"/>
              <a:t>due to rotation along ‘1’ axis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46696" y="32882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9696" y="42026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70296" y="3440668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113733" y="3510573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063568" y="2646402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4565496" y="2590800"/>
            <a:ext cx="685800" cy="1676400"/>
          </a:xfrm>
          <a:prstGeom prst="flowChartMagneticDisk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070866" y="2643579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21421" y="166748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5" name="Group 13"/>
          <p:cNvGrpSpPr/>
          <p:nvPr/>
        </p:nvGrpSpPr>
        <p:grpSpPr>
          <a:xfrm rot="19989134">
            <a:off x="4319941" y="1561091"/>
            <a:ext cx="1981200" cy="2426732"/>
            <a:chOff x="3651096" y="2362200"/>
            <a:chExt cx="1981200" cy="2426732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3955896" y="39624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3149168" y="31681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Magnetic Disk 28"/>
            <p:cNvSpPr/>
            <p:nvPr/>
          </p:nvSpPr>
          <p:spPr>
            <a:xfrm>
              <a:off x="3651096" y="3112532"/>
              <a:ext cx="685800" cy="1676400"/>
            </a:xfrm>
            <a:prstGeom prst="flowChartMagneticDisk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60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462954"/>
              </p:ext>
            </p:extLst>
          </p:nvPr>
        </p:nvGraphicFramePr>
        <p:xfrm>
          <a:off x="5748604" y="3021904"/>
          <a:ext cx="342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253890" imgH="228501" progId="Equation.DSMT4">
                  <p:embed/>
                </p:oleObj>
              </mc:Choice>
              <mc:Fallback>
                <p:oleObj name="Equation" r:id="rId3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604" y="3021904"/>
                        <a:ext cx="342900" cy="304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796741"/>
              </p:ext>
            </p:extLst>
          </p:nvPr>
        </p:nvGraphicFramePr>
        <p:xfrm>
          <a:off x="4453204" y="2209800"/>
          <a:ext cx="342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253890" imgH="228501" progId="Equation.DSMT4">
                  <p:embed/>
                </p:oleObj>
              </mc:Choice>
              <mc:Fallback>
                <p:oleObj name="Equation" r:id="rId5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204" y="2209800"/>
                        <a:ext cx="342900" cy="304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5" name="Object 7"/>
          <p:cNvGraphicFramePr>
            <a:graphicFrameLocks noChangeAspect="1"/>
          </p:cNvGraphicFramePr>
          <p:nvPr/>
        </p:nvGraphicFramePr>
        <p:xfrm>
          <a:off x="4419600" y="4724400"/>
          <a:ext cx="1828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6" imgW="749300" imgH="228600" progId="Equation.DSMT4">
                  <p:embed/>
                </p:oleObj>
              </mc:Choice>
              <mc:Fallback>
                <p:oleObj name="Equation" r:id="rId6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24400"/>
                        <a:ext cx="1828800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eform 29"/>
          <p:cNvSpPr/>
          <p:nvPr/>
        </p:nvSpPr>
        <p:spPr>
          <a:xfrm flipH="1" flipV="1">
            <a:off x="3919804" y="3810000"/>
            <a:ext cx="762000" cy="533400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002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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</a:rPr>
              <a:t>(t) and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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</a:rPr>
              <a:t>(t) are the components of a circle. Therefore the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</a:t>
            </a:r>
            <a:r>
              <a:rPr lang="en-US" sz="2400" b="1" dirty="0" smtClean="0">
                <a:solidFill>
                  <a:srgbClr val="0070C0"/>
                </a:solidFill>
              </a:rPr>
              <a:t> vector traces out a cone around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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3 </a:t>
            </a:r>
            <a:r>
              <a:rPr lang="en-US" sz="2400" b="1" dirty="0" smtClean="0">
                <a:solidFill>
                  <a:srgbClr val="0070C0"/>
                </a:solidFill>
              </a:rPr>
              <a:t>(Unit vector) with frequency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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</a:t>
            </a:r>
            <a:r>
              <a:rPr lang="en-US" sz="2400" b="1" dirty="0" smtClean="0">
                <a:solidFill>
                  <a:srgbClr val="0070C0"/>
                </a:solidFill>
              </a:rPr>
              <a:t> depends on the value of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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3</a:t>
            </a:r>
            <a:r>
              <a:rPr lang="en-US" sz="2400" b="1" dirty="0" smtClean="0">
                <a:solidFill>
                  <a:srgbClr val="0070C0"/>
                </a:solidFill>
              </a:rPr>
              <a:t> and geometry.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Radius of the cone is A, determined by the initial values of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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</a:rPr>
              <a:t> and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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3.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212120"/>
              </p:ext>
            </p:extLst>
          </p:nvPr>
        </p:nvGraphicFramePr>
        <p:xfrm>
          <a:off x="6705600" y="2524125"/>
          <a:ext cx="15255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3" imgW="939600" imgH="419040" progId="Equation.DSMT4">
                  <p:embed/>
                </p:oleObj>
              </mc:Choice>
              <mc:Fallback>
                <p:oleObj name="Equation" r:id="rId3" imgW="939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524125"/>
                        <a:ext cx="1525588" cy="676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9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0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928834"/>
              </p:ext>
            </p:extLst>
          </p:nvPr>
        </p:nvGraphicFramePr>
        <p:xfrm>
          <a:off x="2514600" y="4870450"/>
          <a:ext cx="4519612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3" imgW="1752480" imgH="685800" progId="Equation.DSMT4">
                  <p:embed/>
                </p:oleObj>
              </mc:Choice>
              <mc:Fallback>
                <p:oleObj name="Equation" r:id="rId3" imgW="17524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70450"/>
                        <a:ext cx="4519612" cy="17589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94296" y="3068579"/>
            <a:ext cx="46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717896" y="3220979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961333" y="3290884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3918466" y="2423890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69020" y="1447800"/>
            <a:ext cx="56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404751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724400" y="2209800"/>
            <a:ext cx="1143000" cy="99951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657600" y="2066311"/>
            <a:ext cx="2133600" cy="3810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endCxn id="26" idx="2"/>
          </p:cNvCxnSpPr>
          <p:nvPr/>
        </p:nvCxnSpPr>
        <p:spPr>
          <a:xfrm rot="10800000">
            <a:off x="3657600" y="2256811"/>
            <a:ext cx="1066800" cy="95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13550" y="19812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44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AutoShape 2" descr="leonardo dicaprio life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9171" name="Picture 3" descr="E:\BTech\PH103\Spinning top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5646" cy="3505200"/>
          </a:xfrm>
          <a:prstGeom prst="rect">
            <a:avLst/>
          </a:prstGeom>
          <a:noFill/>
        </p:spPr>
      </p:pic>
      <p:pic>
        <p:nvPicPr>
          <p:cNvPr id="4" name="Picture 3" descr="International Toys in Space_ Spinning Top 1m23.3s - 1m26.6s (vedP40v0eDY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962400"/>
            <a:ext cx="480060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7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 is a spinning top!</a:t>
            </a:r>
            <a:endParaRPr lang="en-US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3436">
            <a:off x="2771320" y="1759143"/>
            <a:ext cx="4114800" cy="2289374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3257162" y="2019300"/>
            <a:ext cx="2895600" cy="11430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3009251" y="2572011"/>
            <a:ext cx="3200400" cy="3757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19763626">
            <a:off x="4512642" y="1679762"/>
            <a:ext cx="500759" cy="350796"/>
          </a:xfrm>
          <a:prstGeom prst="arc">
            <a:avLst>
              <a:gd name="adj1" fmla="val 14446809"/>
              <a:gd name="adj2" fmla="val 1514788"/>
            </a:avLst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609578" y="1295400"/>
          <a:ext cx="496941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4" imgW="355292" imgH="203024" progId="Equation.DSMT4">
                  <p:embed/>
                </p:oleObj>
              </mc:Choice>
              <mc:Fallback>
                <p:oleObj name="Equation" r:id="rId4" imgW="355292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9578" y="1295400"/>
                        <a:ext cx="496941" cy="2841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219" name="Object 3"/>
          <p:cNvGraphicFramePr>
            <a:graphicFrameLocks noChangeAspect="1"/>
          </p:cNvGraphicFramePr>
          <p:nvPr/>
        </p:nvGraphicFramePr>
        <p:xfrm>
          <a:off x="381000" y="3810000"/>
          <a:ext cx="118832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6" imgW="393480" imgH="228600" progId="Equation.DSMT4">
                  <p:embed/>
                </p:oleObj>
              </mc:Choice>
              <mc:Fallback>
                <p:oleObj name="Equation" r:id="rId6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0"/>
                        <a:ext cx="1188326" cy="685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220" name="Object 4"/>
          <p:cNvGraphicFramePr>
            <a:graphicFrameLocks noChangeAspect="1"/>
          </p:cNvGraphicFramePr>
          <p:nvPr/>
        </p:nvGraphicFramePr>
        <p:xfrm>
          <a:off x="1593850" y="5092700"/>
          <a:ext cx="40116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8" imgW="1828800" imgH="457200" progId="Equation.DSMT4">
                  <p:embed/>
                </p:oleObj>
              </mc:Choice>
              <mc:Fallback>
                <p:oleObj name="Equation" r:id="rId8" imgW="182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5092700"/>
                        <a:ext cx="4011613" cy="9969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733800" y="4953000"/>
            <a:ext cx="205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Chandler wobble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21442" y="4572000"/>
            <a:ext cx="3722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Chandler wobble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372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Δ</a:t>
            </a:r>
            <a:r>
              <a:rPr lang="en-US" dirty="0" smtClean="0"/>
              <a:t>L</a:t>
            </a:r>
            <a:r>
              <a:rPr lang="en-US" baseline="-25000" dirty="0" smtClean="0"/>
              <a:t>1 </a:t>
            </a:r>
            <a:r>
              <a:rPr lang="en-US" dirty="0" smtClean="0"/>
              <a:t>due to rotation along ‘2’ axis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94296" y="36692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7296" y="45836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17896" y="3821668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961333" y="3891573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911168" y="3027402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4413096" y="2971800"/>
            <a:ext cx="685800" cy="1676400"/>
          </a:xfrm>
          <a:prstGeom prst="flowChartMagneticDisk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918466" y="3024579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69021" y="204848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60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261610"/>
              </p:ext>
            </p:extLst>
          </p:nvPr>
        </p:nvGraphicFramePr>
        <p:xfrm>
          <a:off x="4054742" y="4648200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742" y="4648200"/>
                        <a:ext cx="377825" cy="304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00853"/>
              </p:ext>
            </p:extLst>
          </p:nvPr>
        </p:nvGraphicFramePr>
        <p:xfrm>
          <a:off x="4284929" y="2590800"/>
          <a:ext cx="3762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279400" imgH="228600" progId="Equation.DSMT4">
                  <p:embed/>
                </p:oleObj>
              </mc:Choice>
              <mc:Fallback>
                <p:oleObj name="Equation" r:id="rId5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929" y="2590800"/>
                        <a:ext cx="376238" cy="304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3"/>
          <p:cNvGrpSpPr/>
          <p:nvPr/>
        </p:nvGrpSpPr>
        <p:grpSpPr>
          <a:xfrm rot="19989134">
            <a:off x="3879526" y="2320011"/>
            <a:ext cx="1066800" cy="2438400"/>
            <a:chOff x="3270096" y="2362200"/>
            <a:chExt cx="1066800" cy="2438400"/>
          </a:xfrm>
        </p:grpSpPr>
        <p:cxnSp>
          <p:nvCxnSpPr>
            <p:cNvPr id="22" name="Straight Arrow Connector 21"/>
            <p:cNvCxnSpPr/>
            <p:nvPr/>
          </p:nvCxnSpPr>
          <p:spPr>
            <a:xfrm rot="5400000">
              <a:off x="3199333" y="40323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3149168" y="31681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Magnetic Disk 23"/>
            <p:cNvSpPr/>
            <p:nvPr/>
          </p:nvSpPr>
          <p:spPr>
            <a:xfrm>
              <a:off x="3651096" y="3112532"/>
              <a:ext cx="685800" cy="1676400"/>
            </a:xfrm>
            <a:prstGeom prst="flowChartMagneticDisk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 rot="16697199" flipH="1" flipV="1">
            <a:off x="5549414" y="3841366"/>
            <a:ext cx="796433" cy="123097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arallelogram 53"/>
          <p:cNvSpPr/>
          <p:nvPr/>
        </p:nvSpPr>
        <p:spPr>
          <a:xfrm rot="8067005">
            <a:off x="3041359" y="2018089"/>
            <a:ext cx="2895600" cy="1447800"/>
          </a:xfrm>
          <a:prstGeom prst="parallelogram">
            <a:avLst>
              <a:gd name="adj" fmla="val 94657"/>
            </a:avLst>
          </a:prstGeom>
          <a:solidFill>
            <a:srgbClr val="FFC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199"/>
            <a:ext cx="8991600" cy="990599"/>
          </a:xfrm>
          <a:solidFill>
            <a:srgbClr val="0070C0">
              <a:alpha val="15000"/>
            </a:srgbClr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ΔL</a:t>
            </a:r>
            <a:r>
              <a:rPr lang="en-US" sz="3200" b="1" baseline="-25000" dirty="0" smtClean="0"/>
              <a:t>1 </a:t>
            </a:r>
            <a:r>
              <a:rPr lang="en-US" sz="3200" b="1" dirty="0" smtClean="0"/>
              <a:t>due to rotation along ‘2’ axis</a:t>
            </a:r>
            <a:endParaRPr lang="en-US" sz="32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3810000" y="1066800"/>
            <a:ext cx="3276600" cy="4038603"/>
            <a:chOff x="3733800" y="2514600"/>
            <a:chExt cx="3276600" cy="4038603"/>
          </a:xfrm>
        </p:grpSpPr>
        <p:sp>
          <p:nvSpPr>
            <p:cNvPr id="9" name="TextBox 8"/>
            <p:cNvSpPr txBox="1"/>
            <p:nvPr/>
          </p:nvSpPr>
          <p:spPr>
            <a:xfrm>
              <a:off x="5049396" y="28194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3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4969663" y="4550593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V="1">
              <a:off x="3941768" y="3525832"/>
              <a:ext cx="2045632" cy="2316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3450998" y="5010365"/>
              <a:ext cx="1978040" cy="1107635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V="1">
              <a:off x="4084183" y="3688217"/>
              <a:ext cx="1316106" cy="49287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3619500" y="4686300"/>
              <a:ext cx="1447800" cy="1219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553200" y="43434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2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38600" y="5345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1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Arc 44"/>
          <p:cNvSpPr/>
          <p:nvPr/>
        </p:nvSpPr>
        <p:spPr>
          <a:xfrm rot="12996619">
            <a:off x="4875271" y="1914277"/>
            <a:ext cx="509841" cy="674631"/>
          </a:xfrm>
          <a:prstGeom prst="arc">
            <a:avLst>
              <a:gd name="adj1" fmla="val 16614917"/>
              <a:gd name="adj2" fmla="val 1194496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007065"/>
              </p:ext>
            </p:extLst>
          </p:nvPr>
        </p:nvGraphicFramePr>
        <p:xfrm>
          <a:off x="4953000" y="2292767"/>
          <a:ext cx="458244" cy="374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92767"/>
                        <a:ext cx="458244" cy="37423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2"/>
          <p:cNvGraphicFramePr>
            <a:graphicFrameLocks noChangeAspect="1"/>
          </p:cNvGraphicFramePr>
          <p:nvPr/>
        </p:nvGraphicFramePr>
        <p:xfrm>
          <a:off x="4419600" y="3733800"/>
          <a:ext cx="381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279400" imgH="228600" progId="Equation.DSMT4">
                  <p:embed/>
                </p:oleObj>
              </mc:Choice>
              <mc:Fallback>
                <p:oleObj name="Equation" r:id="rId5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33800"/>
                        <a:ext cx="381000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Arc 47"/>
          <p:cNvSpPr/>
          <p:nvPr/>
        </p:nvSpPr>
        <p:spPr>
          <a:xfrm rot="8080368">
            <a:off x="4420363" y="3129119"/>
            <a:ext cx="509841" cy="674631"/>
          </a:xfrm>
          <a:prstGeom prst="arc">
            <a:avLst>
              <a:gd name="adj1" fmla="val 18123122"/>
              <a:gd name="adj2" fmla="val 20589083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4412815" y="1352289"/>
            <a:ext cx="635696" cy="46972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2107" name="Object 11"/>
          <p:cNvGraphicFramePr>
            <a:graphicFrameLocks noChangeAspect="1"/>
          </p:cNvGraphicFramePr>
          <p:nvPr/>
        </p:nvGraphicFramePr>
        <p:xfrm>
          <a:off x="4343400" y="1295400"/>
          <a:ext cx="5540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7" imgW="406224" imgH="228501" progId="Equation.DSMT4">
                  <p:embed/>
                </p:oleObj>
              </mc:Choice>
              <mc:Fallback>
                <p:oleObj name="Equation" r:id="rId7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554038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8" name="Object 12"/>
          <p:cNvGraphicFramePr>
            <a:graphicFrameLocks noChangeAspect="1"/>
          </p:cNvGraphicFramePr>
          <p:nvPr/>
        </p:nvGraphicFramePr>
        <p:xfrm>
          <a:off x="712788" y="5943600"/>
          <a:ext cx="22463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5943600"/>
                        <a:ext cx="2246312" cy="561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Arrow Connector 58"/>
          <p:cNvCxnSpPr/>
          <p:nvPr/>
        </p:nvCxnSpPr>
        <p:spPr>
          <a:xfrm rot="16200000" flipH="1">
            <a:off x="3581400" y="4800600"/>
            <a:ext cx="685800" cy="76200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11"/>
          <p:cNvGraphicFramePr>
            <a:graphicFrameLocks noChangeAspect="1"/>
          </p:cNvGraphicFramePr>
          <p:nvPr/>
        </p:nvGraphicFramePr>
        <p:xfrm>
          <a:off x="3352800" y="4724400"/>
          <a:ext cx="5365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11" imgW="393529" imgH="228501" progId="Equation.DSMT4">
                  <p:embed/>
                </p:oleObj>
              </mc:Choice>
              <mc:Fallback>
                <p:oleObj name="Equation" r:id="rId11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724400"/>
                        <a:ext cx="536575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Curved Connector 68"/>
          <p:cNvCxnSpPr/>
          <p:nvPr/>
        </p:nvCxnSpPr>
        <p:spPr>
          <a:xfrm flipV="1">
            <a:off x="4114800" y="3657600"/>
            <a:ext cx="2514600" cy="12954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521068" y="3462051"/>
            <a:ext cx="246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This will not contribute!</a:t>
            </a:r>
            <a:endParaRPr lang="en-US" b="1" baseline="30000" dirty="0"/>
          </a:p>
        </p:txBody>
      </p:sp>
      <p:sp>
        <p:nvSpPr>
          <p:cNvPr id="72" name="Freeform 71"/>
          <p:cNvSpPr/>
          <p:nvPr/>
        </p:nvSpPr>
        <p:spPr>
          <a:xfrm rot="15943977" flipV="1">
            <a:off x="6006859" y="2937112"/>
            <a:ext cx="506412" cy="291256"/>
          </a:xfrm>
          <a:custGeom>
            <a:avLst/>
            <a:gdLst>
              <a:gd name="connsiteX0" fmla="*/ 506412 w 506412"/>
              <a:gd name="connsiteY0" fmla="*/ 184150 h 355600"/>
              <a:gd name="connsiteX1" fmla="*/ 449262 w 506412"/>
              <a:gd name="connsiteY1" fmla="*/ 69850 h 355600"/>
              <a:gd name="connsiteX2" fmla="*/ 334962 w 506412"/>
              <a:gd name="connsiteY2" fmla="*/ 12700 h 355600"/>
              <a:gd name="connsiteX3" fmla="*/ 249237 w 506412"/>
              <a:gd name="connsiteY3" fmla="*/ 3175 h 355600"/>
              <a:gd name="connsiteX4" fmla="*/ 96837 w 506412"/>
              <a:gd name="connsiteY4" fmla="*/ 31750 h 355600"/>
              <a:gd name="connsiteX5" fmla="*/ 11112 w 506412"/>
              <a:gd name="connsiteY5" fmla="*/ 155575 h 355600"/>
              <a:gd name="connsiteX6" fmla="*/ 30162 w 506412"/>
              <a:gd name="connsiteY6" fmla="*/ 279400 h 355600"/>
              <a:gd name="connsiteX7" fmla="*/ 106362 w 506412"/>
              <a:gd name="connsiteY7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412" h="355600">
                <a:moveTo>
                  <a:pt x="506412" y="184150"/>
                </a:moveTo>
                <a:cubicBezTo>
                  <a:pt x="492124" y="141287"/>
                  <a:pt x="477837" y="98425"/>
                  <a:pt x="449262" y="69850"/>
                </a:cubicBezTo>
                <a:cubicBezTo>
                  <a:pt x="420687" y="41275"/>
                  <a:pt x="368299" y="23812"/>
                  <a:pt x="334962" y="12700"/>
                </a:cubicBezTo>
                <a:cubicBezTo>
                  <a:pt x="301625" y="1588"/>
                  <a:pt x="288924" y="0"/>
                  <a:pt x="249237" y="3175"/>
                </a:cubicBezTo>
                <a:cubicBezTo>
                  <a:pt x="209550" y="6350"/>
                  <a:pt x="136525" y="6350"/>
                  <a:pt x="96837" y="31750"/>
                </a:cubicBezTo>
                <a:cubicBezTo>
                  <a:pt x="57150" y="57150"/>
                  <a:pt x="22224" y="114300"/>
                  <a:pt x="11112" y="155575"/>
                </a:cubicBezTo>
                <a:cubicBezTo>
                  <a:pt x="0" y="196850"/>
                  <a:pt x="14287" y="246063"/>
                  <a:pt x="30162" y="279400"/>
                </a:cubicBezTo>
                <a:cubicBezTo>
                  <a:pt x="46037" y="312737"/>
                  <a:pt x="76199" y="334168"/>
                  <a:pt x="106362" y="35560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2110" name="Object 14"/>
          <p:cNvGraphicFramePr>
            <a:graphicFrameLocks noChangeAspect="1"/>
          </p:cNvGraphicFramePr>
          <p:nvPr/>
        </p:nvGraphicFramePr>
        <p:xfrm>
          <a:off x="6019800" y="2514600"/>
          <a:ext cx="381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3" imgW="279400" imgH="228600" progId="Equation.DSMT4">
                  <p:embed/>
                </p:oleObj>
              </mc:Choice>
              <mc:Fallback>
                <p:oleObj name="Equation" r:id="rId1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14600"/>
                        <a:ext cx="381000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Parallelogram 52"/>
          <p:cNvSpPr/>
          <p:nvPr/>
        </p:nvSpPr>
        <p:spPr>
          <a:xfrm>
            <a:off x="3861148" y="3124200"/>
            <a:ext cx="2895600" cy="1447800"/>
          </a:xfrm>
          <a:prstGeom prst="parallelogram">
            <a:avLst>
              <a:gd name="adj" fmla="val 83573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5" grpId="0" animBg="1"/>
      <p:bldP spid="48" grpId="0" animBg="1"/>
      <p:bldP spid="70" grpId="0"/>
      <p:bldP spid="7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Δ</a:t>
            </a:r>
            <a:r>
              <a:rPr lang="en-US" dirty="0" smtClean="0"/>
              <a:t>L</a:t>
            </a:r>
            <a:r>
              <a:rPr lang="en-US" baseline="-25000" dirty="0" smtClean="0"/>
              <a:t>1 </a:t>
            </a:r>
            <a:r>
              <a:rPr lang="en-US" dirty="0" smtClean="0"/>
              <a:t>due to rotation along ‘3’ axis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50426" y="34406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3426" y="43550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4026" y="3593068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817463" y="3662973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767298" y="2798802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4269226" y="2743200"/>
            <a:ext cx="685800" cy="1676400"/>
          </a:xfrm>
          <a:prstGeom prst="flowChartMagneticDisk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774596" y="2795979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5151" y="181988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60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910450"/>
              </p:ext>
            </p:extLst>
          </p:nvPr>
        </p:nvGraphicFramePr>
        <p:xfrm>
          <a:off x="3918809" y="4419600"/>
          <a:ext cx="3603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266584" imgH="228501" progId="Equation.DSMT4">
                  <p:embed/>
                </p:oleObj>
              </mc:Choice>
              <mc:Fallback>
                <p:oleObj name="Equation" r:id="rId3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809" y="4419600"/>
                        <a:ext cx="360363" cy="304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351576"/>
              </p:ext>
            </p:extLst>
          </p:nvPr>
        </p:nvGraphicFramePr>
        <p:xfrm>
          <a:off x="6146072" y="3276600"/>
          <a:ext cx="3603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5" imgW="266584" imgH="228501" progId="Equation.DSMT4">
                  <p:embed/>
                </p:oleObj>
              </mc:Choice>
              <mc:Fallback>
                <p:oleObj name="Equation" r:id="rId5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072" y="3276600"/>
                        <a:ext cx="360362" cy="304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4"/>
          <p:cNvSpPr/>
          <p:nvPr/>
        </p:nvSpPr>
        <p:spPr>
          <a:xfrm rot="10800000" flipH="1" flipV="1">
            <a:off x="4309334" y="2362200"/>
            <a:ext cx="796433" cy="123097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3"/>
          <p:cNvGrpSpPr/>
          <p:nvPr/>
        </p:nvGrpSpPr>
        <p:grpSpPr>
          <a:xfrm rot="19989134">
            <a:off x="3832818" y="2498504"/>
            <a:ext cx="2407748" cy="1688068"/>
            <a:chOff x="3270096" y="3112532"/>
            <a:chExt cx="2407748" cy="1688068"/>
          </a:xfrm>
        </p:grpSpPr>
        <p:cxnSp>
          <p:nvCxnSpPr>
            <p:cNvPr id="19" name="Straight Arrow Connector 18"/>
            <p:cNvCxnSpPr/>
            <p:nvPr/>
          </p:nvCxnSpPr>
          <p:spPr>
            <a:xfrm rot="1610866" flipV="1">
              <a:off x="3969317" y="3917040"/>
              <a:ext cx="1708527" cy="467218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199333" y="40323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Magnetic Disk 25"/>
            <p:cNvSpPr/>
            <p:nvPr/>
          </p:nvSpPr>
          <p:spPr>
            <a:xfrm>
              <a:off x="3651096" y="3112532"/>
              <a:ext cx="685800" cy="1676400"/>
            </a:xfrm>
            <a:prstGeom prst="flowChartMagneticDisk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2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63562"/>
          </a:xfrm>
          <a:solidFill>
            <a:srgbClr val="0070C0">
              <a:alpha val="15000"/>
            </a:srgbClr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ΔL</a:t>
            </a:r>
            <a:r>
              <a:rPr lang="en-US" sz="3200" b="1" baseline="-25000" dirty="0" smtClean="0"/>
              <a:t>1 </a:t>
            </a:r>
            <a:r>
              <a:rPr lang="en-US" sz="3200" b="1" dirty="0" smtClean="0"/>
              <a:t>due to rotation along ‘3’ axis</a:t>
            </a:r>
            <a:endParaRPr lang="en-US" sz="3200" b="1" dirty="0"/>
          </a:p>
        </p:txBody>
      </p:sp>
      <p:grpSp>
        <p:nvGrpSpPr>
          <p:cNvPr id="12" name="Group 41"/>
          <p:cNvGrpSpPr/>
          <p:nvPr/>
        </p:nvGrpSpPr>
        <p:grpSpPr>
          <a:xfrm>
            <a:off x="3810000" y="990600"/>
            <a:ext cx="3276600" cy="3810000"/>
            <a:chOff x="3733800" y="2209800"/>
            <a:chExt cx="3276600" cy="3810000"/>
          </a:xfrm>
        </p:grpSpPr>
        <p:sp>
          <p:nvSpPr>
            <p:cNvPr id="9" name="TextBox 8"/>
            <p:cNvSpPr txBox="1"/>
            <p:nvPr/>
          </p:nvSpPr>
          <p:spPr>
            <a:xfrm>
              <a:off x="4800600" y="2209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3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4969663" y="4550593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V="1">
              <a:off x="3941768" y="3525832"/>
              <a:ext cx="2045632" cy="2316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4136796" y="5086567"/>
              <a:ext cx="1368440" cy="34563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4988672" y="3657600"/>
              <a:ext cx="1793128" cy="935106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3619500" y="4686300"/>
              <a:ext cx="1447800" cy="1219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553200" y="43434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2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38600" y="5345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1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Arc 44"/>
          <p:cNvSpPr/>
          <p:nvPr/>
        </p:nvSpPr>
        <p:spPr>
          <a:xfrm rot="21097837">
            <a:off x="5615976" y="2983279"/>
            <a:ext cx="509841" cy="674631"/>
          </a:xfrm>
          <a:prstGeom prst="arc">
            <a:avLst>
              <a:gd name="adj1" fmla="val 16542058"/>
              <a:gd name="adj2" fmla="val 1194496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Object 6"/>
          <p:cNvGraphicFramePr>
            <a:graphicFrameLocks noChangeAspect="1"/>
          </p:cNvGraphicFramePr>
          <p:nvPr/>
        </p:nvGraphicFramePr>
        <p:xfrm>
          <a:off x="6103938" y="2895600"/>
          <a:ext cx="3651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266584" imgH="228501" progId="Equation.DSMT4">
                  <p:embed/>
                </p:oleObj>
              </mc:Choice>
              <mc:Fallback>
                <p:oleObj name="Equation" r:id="rId3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2895600"/>
                        <a:ext cx="365125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2"/>
          <p:cNvGraphicFramePr>
            <a:graphicFrameLocks noChangeAspect="1"/>
          </p:cNvGraphicFramePr>
          <p:nvPr/>
        </p:nvGraphicFramePr>
        <p:xfrm>
          <a:off x="4351338" y="4114800"/>
          <a:ext cx="3635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5" imgW="266584" imgH="228501" progId="Equation.DSMT4">
                  <p:embed/>
                </p:oleObj>
              </mc:Choice>
              <mc:Fallback>
                <p:oleObj name="Equation" r:id="rId5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4114800"/>
                        <a:ext cx="363537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Arc 47"/>
          <p:cNvSpPr/>
          <p:nvPr/>
        </p:nvSpPr>
        <p:spPr>
          <a:xfrm rot="8080368">
            <a:off x="4420363" y="3357719"/>
            <a:ext cx="509841" cy="674631"/>
          </a:xfrm>
          <a:prstGeom prst="arc">
            <a:avLst>
              <a:gd name="adj1" fmla="val 16542058"/>
              <a:gd name="adj2" fmla="val 20589083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6362700" y="2705100"/>
            <a:ext cx="762000" cy="228600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2107" name="Object 11"/>
          <p:cNvGraphicFramePr>
            <a:graphicFrameLocks noChangeAspect="1"/>
          </p:cNvGraphicFramePr>
          <p:nvPr/>
        </p:nvGraphicFramePr>
        <p:xfrm>
          <a:off x="6858000" y="2819400"/>
          <a:ext cx="5540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7" imgW="406224" imgH="228501" progId="Equation.DSMT4">
                  <p:embed/>
                </p:oleObj>
              </mc:Choice>
              <mc:Fallback>
                <p:oleObj name="Equation" r:id="rId7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554038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Arrow Connector 58"/>
          <p:cNvCxnSpPr/>
          <p:nvPr/>
        </p:nvCxnSpPr>
        <p:spPr>
          <a:xfrm>
            <a:off x="4038600" y="4648200"/>
            <a:ext cx="762000" cy="1588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11"/>
          <p:cNvGraphicFramePr>
            <a:graphicFrameLocks noChangeAspect="1"/>
          </p:cNvGraphicFramePr>
          <p:nvPr/>
        </p:nvGraphicFramePr>
        <p:xfrm>
          <a:off x="4054475" y="4876800"/>
          <a:ext cx="5191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4876800"/>
                        <a:ext cx="519113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Curved Connector 68"/>
          <p:cNvCxnSpPr/>
          <p:nvPr/>
        </p:nvCxnSpPr>
        <p:spPr>
          <a:xfrm flipV="1">
            <a:off x="4495800" y="3886200"/>
            <a:ext cx="2133600" cy="11430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521068" y="3690651"/>
            <a:ext cx="246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This will not contribute!</a:t>
            </a:r>
            <a:endParaRPr lang="en-US" b="1" baseline="30000" dirty="0"/>
          </a:p>
        </p:txBody>
      </p:sp>
      <p:sp>
        <p:nvSpPr>
          <p:cNvPr id="72" name="Freeform 71"/>
          <p:cNvSpPr/>
          <p:nvPr/>
        </p:nvSpPr>
        <p:spPr>
          <a:xfrm rot="10800000">
            <a:off x="4800600" y="1600200"/>
            <a:ext cx="506412" cy="266042"/>
          </a:xfrm>
          <a:custGeom>
            <a:avLst/>
            <a:gdLst>
              <a:gd name="connsiteX0" fmla="*/ 506412 w 506412"/>
              <a:gd name="connsiteY0" fmla="*/ 184150 h 355600"/>
              <a:gd name="connsiteX1" fmla="*/ 449262 w 506412"/>
              <a:gd name="connsiteY1" fmla="*/ 69850 h 355600"/>
              <a:gd name="connsiteX2" fmla="*/ 334962 w 506412"/>
              <a:gd name="connsiteY2" fmla="*/ 12700 h 355600"/>
              <a:gd name="connsiteX3" fmla="*/ 249237 w 506412"/>
              <a:gd name="connsiteY3" fmla="*/ 3175 h 355600"/>
              <a:gd name="connsiteX4" fmla="*/ 96837 w 506412"/>
              <a:gd name="connsiteY4" fmla="*/ 31750 h 355600"/>
              <a:gd name="connsiteX5" fmla="*/ 11112 w 506412"/>
              <a:gd name="connsiteY5" fmla="*/ 155575 h 355600"/>
              <a:gd name="connsiteX6" fmla="*/ 30162 w 506412"/>
              <a:gd name="connsiteY6" fmla="*/ 279400 h 355600"/>
              <a:gd name="connsiteX7" fmla="*/ 106362 w 506412"/>
              <a:gd name="connsiteY7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412" h="355600">
                <a:moveTo>
                  <a:pt x="506412" y="184150"/>
                </a:moveTo>
                <a:cubicBezTo>
                  <a:pt x="492124" y="141287"/>
                  <a:pt x="477837" y="98425"/>
                  <a:pt x="449262" y="69850"/>
                </a:cubicBezTo>
                <a:cubicBezTo>
                  <a:pt x="420687" y="41275"/>
                  <a:pt x="368299" y="23812"/>
                  <a:pt x="334962" y="12700"/>
                </a:cubicBezTo>
                <a:cubicBezTo>
                  <a:pt x="301625" y="1588"/>
                  <a:pt x="288924" y="0"/>
                  <a:pt x="249237" y="3175"/>
                </a:cubicBezTo>
                <a:cubicBezTo>
                  <a:pt x="209550" y="6350"/>
                  <a:pt x="136525" y="6350"/>
                  <a:pt x="96837" y="31750"/>
                </a:cubicBezTo>
                <a:cubicBezTo>
                  <a:pt x="57150" y="57150"/>
                  <a:pt x="22224" y="114300"/>
                  <a:pt x="11112" y="155575"/>
                </a:cubicBezTo>
                <a:cubicBezTo>
                  <a:pt x="0" y="196850"/>
                  <a:pt x="14287" y="246063"/>
                  <a:pt x="30162" y="279400"/>
                </a:cubicBezTo>
                <a:cubicBezTo>
                  <a:pt x="46037" y="312737"/>
                  <a:pt x="76199" y="334168"/>
                  <a:pt x="106362" y="35560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2110" name="Object 14"/>
          <p:cNvGraphicFramePr>
            <a:graphicFrameLocks noChangeAspect="1"/>
          </p:cNvGraphicFramePr>
          <p:nvPr/>
        </p:nvGraphicFramePr>
        <p:xfrm>
          <a:off x="5418138" y="1447800"/>
          <a:ext cx="3635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447800"/>
                        <a:ext cx="363537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5" name="Object 15"/>
          <p:cNvGraphicFramePr>
            <a:graphicFrameLocks noChangeAspect="1"/>
          </p:cNvGraphicFramePr>
          <p:nvPr/>
        </p:nvGraphicFramePr>
        <p:xfrm>
          <a:off x="1825625" y="5715000"/>
          <a:ext cx="24955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3" imgW="1016000" imgH="228600" progId="Equation.DSMT4">
                  <p:embed/>
                </p:oleObj>
              </mc:Choice>
              <mc:Fallback>
                <p:oleObj name="Equation" r:id="rId13" imgW="1016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5715000"/>
                        <a:ext cx="2495550" cy="561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0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70" grpId="0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63562"/>
          </a:xfrm>
          <a:solidFill>
            <a:srgbClr val="0070C0">
              <a:alpha val="15000"/>
            </a:srgbClr>
          </a:solidFill>
        </p:spPr>
        <p:txBody>
          <a:bodyPr>
            <a:noAutofit/>
          </a:bodyPr>
          <a:lstStyle/>
          <a:p>
            <a:r>
              <a:rPr lang="en-US" sz="2800" b="1" dirty="0" smtClean="0"/>
              <a:t>Equation of motion of a Rigid body: Euler’s equation</a:t>
            </a:r>
            <a:endParaRPr lang="en-US" sz="2800" b="1" dirty="0"/>
          </a:p>
        </p:txBody>
      </p:sp>
      <p:graphicFrame>
        <p:nvGraphicFramePr>
          <p:cNvPr id="133135" name="Object 15"/>
          <p:cNvGraphicFramePr>
            <a:graphicFrameLocks noChangeAspect="1"/>
          </p:cNvGraphicFramePr>
          <p:nvPr/>
        </p:nvGraphicFramePr>
        <p:xfrm>
          <a:off x="3886200" y="990600"/>
          <a:ext cx="4927601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3" imgW="2006600" imgH="228600" progId="Equation.DSMT4">
                  <p:embed/>
                </p:oleObj>
              </mc:Choice>
              <mc:Fallback>
                <p:oleObj name="Equation" r:id="rId3" imgW="200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90600"/>
                        <a:ext cx="4927601" cy="561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60" name="Object 16"/>
          <p:cNvGraphicFramePr>
            <a:graphicFrameLocks noChangeAspect="1"/>
          </p:cNvGraphicFramePr>
          <p:nvPr/>
        </p:nvGraphicFramePr>
        <p:xfrm>
          <a:off x="3638550" y="3149600"/>
          <a:ext cx="52705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5" imgW="2145369" imgH="393529" progId="Equation.DSMT4">
                  <p:embed/>
                </p:oleObj>
              </mc:Choice>
              <mc:Fallback>
                <p:oleObj name="Equation" r:id="rId5" imgW="21453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3149600"/>
                        <a:ext cx="5270500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191000" y="1905000"/>
            <a:ext cx="353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Dividing by       and taking the limit </a:t>
            </a:r>
            <a:endParaRPr lang="en-US" b="1" baseline="30000" dirty="0"/>
          </a:p>
        </p:txBody>
      </p:sp>
      <p:graphicFrame>
        <p:nvGraphicFramePr>
          <p:cNvPr id="134161" name="Object 17"/>
          <p:cNvGraphicFramePr>
            <a:graphicFrameLocks noChangeAspect="1"/>
          </p:cNvGraphicFramePr>
          <p:nvPr/>
        </p:nvGraphicFramePr>
        <p:xfrm>
          <a:off x="5334000" y="1927034"/>
          <a:ext cx="3270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7" imgW="190335" imgH="177646" progId="Equation.DSMT4">
                  <p:embed/>
                </p:oleObj>
              </mc:Choice>
              <mc:Fallback>
                <p:oleObj name="Equation" r:id="rId7" imgW="190335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27034"/>
                        <a:ext cx="3270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63" name="Object 19"/>
          <p:cNvGraphicFramePr>
            <a:graphicFrameLocks noChangeAspect="1"/>
          </p:cNvGraphicFramePr>
          <p:nvPr/>
        </p:nvGraphicFramePr>
        <p:xfrm>
          <a:off x="7553325" y="1925638"/>
          <a:ext cx="8286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9" imgW="482181" imgH="177646" progId="Equation.DSMT4">
                  <p:embed/>
                </p:oleObj>
              </mc:Choice>
              <mc:Fallback>
                <p:oleObj name="Equation" r:id="rId9" imgW="482181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325" y="1925638"/>
                        <a:ext cx="8286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64" name="Object 20"/>
          <p:cNvGraphicFramePr>
            <a:graphicFrameLocks noChangeAspect="1"/>
          </p:cNvGraphicFramePr>
          <p:nvPr/>
        </p:nvGraphicFramePr>
        <p:xfrm>
          <a:off x="4140200" y="4267200"/>
          <a:ext cx="43037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11" imgW="1752600" imgH="393700" progId="Equation.DSMT4">
                  <p:embed/>
                </p:oleObj>
              </mc:Choice>
              <mc:Fallback>
                <p:oleObj name="Equation" r:id="rId11" imgW="175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267200"/>
                        <a:ext cx="4303713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454075" y="261137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7075" y="352577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777675" y="2763779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1021112" y="2833684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970947" y="1969513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978245" y="1966690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 rot="19989134">
            <a:off x="869489" y="969607"/>
            <a:ext cx="2362200" cy="2438400"/>
            <a:chOff x="3270096" y="2362200"/>
            <a:chExt cx="2362200" cy="2438400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3955896" y="39624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3199333" y="40323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3149168" y="31681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lowchart: Magnetic Disk 40"/>
            <p:cNvSpPr/>
            <p:nvPr/>
          </p:nvSpPr>
          <p:spPr>
            <a:xfrm>
              <a:off x="3651096" y="3112532"/>
              <a:ext cx="685800" cy="1676400"/>
            </a:xfrm>
            <a:prstGeom prst="flowChartMagneticDisk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2" name="Object 12"/>
          <p:cNvGraphicFramePr>
            <a:graphicFrameLocks noChangeAspect="1"/>
          </p:cNvGraphicFramePr>
          <p:nvPr/>
        </p:nvGraphicFramePr>
        <p:xfrm>
          <a:off x="1143000" y="3581400"/>
          <a:ext cx="3460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13" imgW="253890" imgH="228501" progId="Equation.DSMT4">
                  <p:embed/>
                </p:oleObj>
              </mc:Choice>
              <mc:Fallback>
                <p:oleObj name="Equation" r:id="rId13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346075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/>
        </p:nvGraphicFramePr>
        <p:xfrm>
          <a:off x="2725738" y="2362200"/>
          <a:ext cx="381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15" imgW="279400" imgH="228600" progId="Equation.DSMT4">
                  <p:embed/>
                </p:oleObj>
              </mc:Choice>
              <mc:Fallback>
                <p:oleObj name="Equation" r:id="rId15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362200"/>
                        <a:ext cx="381000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/>
        </p:nvGraphicFramePr>
        <p:xfrm>
          <a:off x="1600200" y="838200"/>
          <a:ext cx="3635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17" imgW="266584" imgH="228501" progId="Equation.DSMT4">
                  <p:embed/>
                </p:oleObj>
              </mc:Choice>
              <mc:Fallback>
                <p:oleObj name="Equation" r:id="rId17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838200"/>
                        <a:ext cx="363538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828800" y="990600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 rot="16697199">
            <a:off x="2792104" y="2680219"/>
            <a:ext cx="693106" cy="236286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flipV="1">
            <a:off x="914400" y="3200400"/>
            <a:ext cx="693106" cy="304800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524000" y="1524000"/>
            <a:ext cx="693106" cy="152400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63562"/>
          </a:xfrm>
          <a:solidFill>
            <a:srgbClr val="0070C0">
              <a:alpha val="15000"/>
            </a:srgbClr>
          </a:solidFill>
        </p:spPr>
        <p:txBody>
          <a:bodyPr>
            <a:noAutofit/>
          </a:bodyPr>
          <a:lstStyle/>
          <a:p>
            <a:r>
              <a:rPr lang="en-US" sz="2800" b="1" dirty="0" smtClean="0"/>
              <a:t>Equation of motion of a Rigid body: Euler’s equation</a:t>
            </a:r>
            <a:endParaRPr lang="en-US" sz="2800" b="1" dirty="0"/>
          </a:p>
        </p:txBody>
      </p:sp>
      <p:graphicFrame>
        <p:nvGraphicFramePr>
          <p:cNvPr id="134164" name="Object 20"/>
          <p:cNvGraphicFramePr>
            <a:graphicFrameLocks noChangeAspect="1"/>
          </p:cNvGraphicFramePr>
          <p:nvPr/>
        </p:nvGraphicFramePr>
        <p:xfrm>
          <a:off x="4038600" y="1295400"/>
          <a:ext cx="43037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1752600" imgH="393700" progId="Equation.DSMT4">
                  <p:embed/>
                </p:oleObj>
              </mc:Choice>
              <mc:Fallback>
                <p:oleObj name="Equation" r:id="rId3" imgW="175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95400"/>
                        <a:ext cx="4303713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8" name="Object 10"/>
          <p:cNvGraphicFramePr>
            <a:graphicFrameLocks noChangeAspect="1"/>
          </p:cNvGraphicFramePr>
          <p:nvPr/>
        </p:nvGraphicFramePr>
        <p:xfrm>
          <a:off x="4100513" y="2743200"/>
          <a:ext cx="43338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5" imgW="1765300" imgH="393700" progId="Equation.DSMT4">
                  <p:embed/>
                </p:oleObj>
              </mc:Choice>
              <mc:Fallback>
                <p:oleObj name="Equation" r:id="rId5" imgW="176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2743200"/>
                        <a:ext cx="4333875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9" name="Object 11"/>
          <p:cNvGraphicFramePr>
            <a:graphicFrameLocks noChangeAspect="1"/>
          </p:cNvGraphicFramePr>
          <p:nvPr/>
        </p:nvGraphicFramePr>
        <p:xfrm>
          <a:off x="4129088" y="4191000"/>
          <a:ext cx="430371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7" imgW="1752600" imgH="393700" progId="Equation.DSMT4">
                  <p:embed/>
                </p:oleObj>
              </mc:Choice>
              <mc:Fallback>
                <p:oleObj name="Equation" r:id="rId7" imgW="175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4191000"/>
                        <a:ext cx="4303712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54075" y="261137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7075" y="352577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77675" y="2763779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1021112" y="2833684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970947" y="1969513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978245" y="1966690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rot="19989134">
            <a:off x="869489" y="969607"/>
            <a:ext cx="2362200" cy="2438400"/>
            <a:chOff x="3270096" y="2362200"/>
            <a:chExt cx="2362200" cy="2438400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3955896" y="39624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3199333" y="40323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3149168" y="31681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Magnetic Disk 38"/>
            <p:cNvSpPr/>
            <p:nvPr/>
          </p:nvSpPr>
          <p:spPr>
            <a:xfrm>
              <a:off x="3651096" y="3112532"/>
              <a:ext cx="685800" cy="1676400"/>
            </a:xfrm>
            <a:prstGeom prst="flowChartMagneticDisk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Object 12"/>
          <p:cNvGraphicFramePr>
            <a:graphicFrameLocks noChangeAspect="1"/>
          </p:cNvGraphicFramePr>
          <p:nvPr/>
        </p:nvGraphicFramePr>
        <p:xfrm>
          <a:off x="1143000" y="3581400"/>
          <a:ext cx="3460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9" imgW="253890" imgH="228501" progId="Equation.DSMT4">
                  <p:embed/>
                </p:oleObj>
              </mc:Choice>
              <mc:Fallback>
                <p:oleObj name="Equation" r:id="rId9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346075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"/>
          <p:cNvGraphicFramePr>
            <a:graphicFrameLocks noChangeAspect="1"/>
          </p:cNvGraphicFramePr>
          <p:nvPr/>
        </p:nvGraphicFramePr>
        <p:xfrm>
          <a:off x="2725738" y="2362200"/>
          <a:ext cx="381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11" imgW="279400" imgH="228600" progId="Equation.DSMT4">
                  <p:embed/>
                </p:oleObj>
              </mc:Choice>
              <mc:Fallback>
                <p:oleObj name="Equation" r:id="rId11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362200"/>
                        <a:ext cx="381000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/>
        </p:nvGraphicFramePr>
        <p:xfrm>
          <a:off x="1600200" y="838200"/>
          <a:ext cx="3635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13" imgW="266584" imgH="228501" progId="Equation.DSMT4">
                  <p:embed/>
                </p:oleObj>
              </mc:Choice>
              <mc:Fallback>
                <p:oleObj name="Equation" r:id="rId13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838200"/>
                        <a:ext cx="363538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828800" y="990600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 rot="16697199">
            <a:off x="2792104" y="2680219"/>
            <a:ext cx="693106" cy="236286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flipV="1">
            <a:off x="914400" y="3200400"/>
            <a:ext cx="693106" cy="304800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524000" y="1524000"/>
            <a:ext cx="693106" cy="152400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465</Words>
  <Application>Microsoft Office PowerPoint</Application>
  <PresentationFormat>On-screen Show (4:3)</PresentationFormat>
  <Paragraphs>110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RECAP</vt:lpstr>
      <vt:lpstr>PowerPoint Presentation</vt:lpstr>
      <vt:lpstr>ΔL1 due to rotation along ‘1’ axis</vt:lpstr>
      <vt:lpstr>ΔL1 due to rotation along ‘2’ axis</vt:lpstr>
      <vt:lpstr>ΔL1 due to rotation along ‘2’ axis</vt:lpstr>
      <vt:lpstr>ΔL1 due to rotation along ‘3’ axis</vt:lpstr>
      <vt:lpstr>ΔL1 due to rotation along ‘3’ axis</vt:lpstr>
      <vt:lpstr>Equation of motion of a Rigid body: Euler’s equation</vt:lpstr>
      <vt:lpstr>Equation of motion of a Rigid body: Euler’s equation</vt:lpstr>
      <vt:lpstr>Equation of motion of a Rigid body: Euler’s equation</vt:lpstr>
      <vt:lpstr>A MATHEMATICAL APPROACH!</vt:lpstr>
      <vt:lpstr>Lab frame Vs Body frame</vt:lpstr>
      <vt:lpstr>Euler’s equation: Mathematical approach</vt:lpstr>
      <vt:lpstr>Euler’s equation: Mathematical approach</vt:lpstr>
      <vt:lpstr>Euler’s equation: Mathematical approach</vt:lpstr>
      <vt:lpstr>How Euler’s equations are related to stability?</vt:lpstr>
      <vt:lpstr>Example1</vt:lpstr>
      <vt:lpstr>A BOOK UNDER ROTATION</vt:lpstr>
      <vt:lpstr>Book under rotation….</vt:lpstr>
      <vt:lpstr>Stability of Rotational motion</vt:lpstr>
      <vt:lpstr>Stability of Rotational motion</vt:lpstr>
      <vt:lpstr>Example2</vt:lpstr>
      <vt:lpstr>Example2</vt:lpstr>
      <vt:lpstr>Symmetric top</vt:lpstr>
      <vt:lpstr>Symmetric top</vt:lpstr>
      <vt:lpstr>Symmetric top (Solution)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Earth is a spinning top!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</dc:title>
  <dc:creator>iitp</dc:creator>
  <cp:lastModifiedBy>iitp</cp:lastModifiedBy>
  <cp:revision>1</cp:revision>
  <dcterms:created xsi:type="dcterms:W3CDTF">2019-10-17T08:25:42Z</dcterms:created>
  <dcterms:modified xsi:type="dcterms:W3CDTF">2019-10-28T15:31:43Z</dcterms:modified>
</cp:coreProperties>
</file>