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A213A-BFC7-4224-9BF1-FD50311729E2}" type="datetimeFigureOut">
              <a:rPr lang="en-US" smtClean="0"/>
              <a:t>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7A2E5-1B6D-411E-BAA2-8D284B592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445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A213A-BFC7-4224-9BF1-FD50311729E2}" type="datetimeFigureOut">
              <a:rPr lang="en-US" smtClean="0"/>
              <a:t>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7A2E5-1B6D-411E-BAA2-8D284B592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996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A213A-BFC7-4224-9BF1-FD50311729E2}" type="datetimeFigureOut">
              <a:rPr lang="en-US" smtClean="0"/>
              <a:t>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7A2E5-1B6D-411E-BAA2-8D284B592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174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A213A-BFC7-4224-9BF1-FD50311729E2}" type="datetimeFigureOut">
              <a:rPr lang="en-US" smtClean="0"/>
              <a:t>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7A2E5-1B6D-411E-BAA2-8D284B592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419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A213A-BFC7-4224-9BF1-FD50311729E2}" type="datetimeFigureOut">
              <a:rPr lang="en-US" smtClean="0"/>
              <a:t>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7A2E5-1B6D-411E-BAA2-8D284B592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863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A213A-BFC7-4224-9BF1-FD50311729E2}" type="datetimeFigureOut">
              <a:rPr lang="en-US" smtClean="0"/>
              <a:t>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7A2E5-1B6D-411E-BAA2-8D284B592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371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A213A-BFC7-4224-9BF1-FD50311729E2}" type="datetimeFigureOut">
              <a:rPr lang="en-US" smtClean="0"/>
              <a:t>1/8/2019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7A2E5-1B6D-411E-BAA2-8D284B592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559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A213A-BFC7-4224-9BF1-FD50311729E2}" type="datetimeFigureOut">
              <a:rPr lang="en-US" smtClean="0"/>
              <a:t>1/8/2019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7A2E5-1B6D-411E-BAA2-8D284B592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106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A213A-BFC7-4224-9BF1-FD50311729E2}" type="datetimeFigureOut">
              <a:rPr lang="en-US" smtClean="0"/>
              <a:t>1/8/2019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7A2E5-1B6D-411E-BAA2-8D284B592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841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A213A-BFC7-4224-9BF1-FD50311729E2}" type="datetimeFigureOut">
              <a:rPr lang="en-US" smtClean="0"/>
              <a:t>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7A2E5-1B6D-411E-BAA2-8D284B592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440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A213A-BFC7-4224-9BF1-FD50311729E2}" type="datetimeFigureOut">
              <a:rPr lang="en-US" smtClean="0"/>
              <a:t>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7A2E5-1B6D-411E-BAA2-8D284B592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557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A213A-BFC7-4224-9BF1-FD50311729E2}" type="datetimeFigureOut">
              <a:rPr lang="en-US" smtClean="0"/>
              <a:t>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7A2E5-1B6D-411E-BAA2-8D284B592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07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PH 603: Physics of </a:t>
            </a:r>
            <a:r>
              <a:rPr lang="en-US" b="1" dirty="0" err="1" smtClean="0">
                <a:solidFill>
                  <a:srgbClr val="0070C0"/>
                </a:solidFill>
              </a:rPr>
              <a:t>Ultracold</a:t>
            </a:r>
            <a:r>
              <a:rPr lang="en-US" b="1" dirty="0" smtClean="0">
                <a:solidFill>
                  <a:srgbClr val="0070C0"/>
                </a:solidFill>
              </a:rPr>
              <a:t> atoms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Lecture 3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472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F9CBF-6EAA-4FCA-BECF-9A1A425A2D6C}" type="slidenum">
              <a:rPr lang="en-IN" smtClean="0"/>
              <a:pPr/>
              <a:t>2</a:t>
            </a:fld>
            <a:endParaRPr lang="en-IN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427984" y="1412776"/>
            <a:ext cx="72008" cy="324036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644008" y="1420946"/>
            <a:ext cx="72008" cy="324036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4125884" y="4624358"/>
            <a:ext cx="936104" cy="783918"/>
          </a:xfrm>
          <a:prstGeom prst="ellipse">
            <a:avLst/>
          </a:prstGeom>
          <a:gradFill flip="none" rotWithShape="1">
            <a:gsLst>
              <a:gs pos="0">
                <a:srgbClr val="000082">
                  <a:alpha val="80000"/>
                </a:srgbClr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  <a:tileRect l="-100000" b="-100000"/>
          </a:gradFill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10" name="Straight Connector 9"/>
          <p:cNvCxnSpPr/>
          <p:nvPr/>
        </p:nvCxnSpPr>
        <p:spPr>
          <a:xfrm>
            <a:off x="4427984" y="1420946"/>
            <a:ext cx="21602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233896" y="1412776"/>
            <a:ext cx="68407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240096" y="1916832"/>
            <a:ext cx="68407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226028" y="2420888"/>
            <a:ext cx="68407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226028" y="3012688"/>
            <a:ext cx="68407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247964" y="3573016"/>
            <a:ext cx="68407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247964" y="4077072"/>
            <a:ext cx="68407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247964" y="4625000"/>
            <a:ext cx="68407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729390" y="436510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en-IN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088557" y="4695527"/>
            <a:ext cx="2051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Absolute Zero</a:t>
            </a:r>
            <a:endParaRPr lang="en-IN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420456" y="4623519"/>
            <a:ext cx="24000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All motion stops </a:t>
            </a:r>
            <a:endParaRPr lang="en-IN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372200" y="1187460"/>
            <a:ext cx="2110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Room Temperature</a:t>
            </a:r>
            <a:endParaRPr lang="en-IN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275856" y="764704"/>
            <a:ext cx="1055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Kelvin</a:t>
            </a:r>
            <a:endParaRPr lang="en-IN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082652" y="5354632"/>
            <a:ext cx="587372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New state of Matter: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Bose –Einstein Condensate</a:t>
            </a: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W.Ketterle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Cornell,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C.Weimann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MIT</a:t>
            </a:r>
            <a:endParaRPr lang="en-IN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037970" y="6228020"/>
            <a:ext cx="2262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NOBEL PRIZE 2001</a:t>
            </a:r>
            <a:endParaRPr lang="en-IN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413916" y="1181203"/>
            <a:ext cx="324000" cy="3428801"/>
          </a:xfrm>
          <a:prstGeom prst="rect">
            <a:avLst/>
          </a:prstGeom>
          <a:gradFill flip="none" rotWithShape="1">
            <a:gsLst>
              <a:gs pos="0">
                <a:srgbClr val="000082">
                  <a:lumMod val="42000"/>
                </a:srgbClr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2772" name="Picture 4" descr="C:\Users\raghavanke\Desktop\1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2" y="793215"/>
            <a:ext cx="1258557" cy="99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4" name="Picture 6" descr="C:\Users\raghavanke\Desktop\2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0" y="1770555"/>
            <a:ext cx="1259999" cy="101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6" name="Picture 8" descr="C:\Users\raghavanke\Desktop\3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1" y="2780928"/>
            <a:ext cx="1259999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8" name="Picture 10" descr="C:\Users\raghavanke\Desktop\4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" y="3789040"/>
            <a:ext cx="1258557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39752" y="6453336"/>
            <a:ext cx="5656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Laser Cooling and Evaporative cooling Technique</a:t>
            </a:r>
            <a:endParaRPr lang="en-IN" b="1" u="sng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79" name="Picture 11"/>
          <p:cNvPicPr>
            <a:picLocks noChangeAspect="1" noChangeArrowheads="1"/>
          </p:cNvPicPr>
          <p:nvPr/>
        </p:nvPicPr>
        <p:blipFill>
          <a:blip r:embed="rId6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0" y="548680"/>
            <a:ext cx="3240360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10"/>
          <p:cNvGrpSpPr/>
          <p:nvPr/>
        </p:nvGrpSpPr>
        <p:grpSpPr>
          <a:xfrm>
            <a:off x="3491880" y="764704"/>
            <a:ext cx="4824536" cy="4062065"/>
            <a:chOff x="3491880" y="764704"/>
            <a:chExt cx="4824536" cy="4062065"/>
          </a:xfrm>
        </p:grpSpPr>
        <p:sp>
          <p:nvSpPr>
            <p:cNvPr id="20" name="TextBox 19"/>
            <p:cNvSpPr txBox="1"/>
            <p:nvPr/>
          </p:nvSpPr>
          <p:spPr>
            <a:xfrm>
              <a:off x="3635896" y="3861048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50</a:t>
              </a:r>
              <a:endParaRPr lang="en-IN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491880" y="3356992"/>
              <a:ext cx="6463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100</a:t>
              </a:r>
              <a:endParaRPr lang="en-IN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491880" y="2823319"/>
              <a:ext cx="6463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150</a:t>
              </a:r>
              <a:endParaRPr lang="en-IN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491880" y="2276872"/>
              <a:ext cx="6463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200</a:t>
              </a:r>
              <a:endParaRPr lang="en-IN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491880" y="1700808"/>
              <a:ext cx="6463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250</a:t>
              </a:r>
              <a:endParaRPr lang="en-IN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491880" y="1167135"/>
              <a:ext cx="6463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300</a:t>
              </a:r>
              <a:endParaRPr lang="en-IN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072861" y="1167135"/>
              <a:ext cx="72327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26.8</a:t>
              </a:r>
              <a:endParaRPr lang="en-IN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004048" y="1700808"/>
              <a:ext cx="8258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-23.2</a:t>
              </a:r>
              <a:endParaRPr lang="en-IN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004048" y="2247255"/>
              <a:ext cx="8258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-73.2</a:t>
              </a:r>
              <a:endParaRPr lang="en-IN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032405" y="2823319"/>
              <a:ext cx="9797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-123.2</a:t>
              </a:r>
              <a:endParaRPr lang="en-IN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076056" y="3399383"/>
              <a:ext cx="9797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-173.2</a:t>
              </a:r>
              <a:endParaRPr lang="en-IN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076056" y="3903439"/>
              <a:ext cx="9797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-223.2</a:t>
              </a:r>
              <a:endParaRPr lang="en-IN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076056" y="4365104"/>
              <a:ext cx="9797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-273.2</a:t>
              </a:r>
              <a:endParaRPr lang="en-IN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957063" y="764704"/>
              <a:ext cx="112562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Celsius</a:t>
              </a:r>
              <a:endParaRPr lang="en-IN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427047" y="1547500"/>
              <a:ext cx="15293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Water freezes</a:t>
              </a:r>
              <a:endParaRPr lang="en-IN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419991" y="3635732"/>
              <a:ext cx="13923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Air liquefies</a:t>
              </a:r>
              <a:endParaRPr lang="en-IN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498290" y="4149080"/>
              <a:ext cx="18181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≈ 3K Deep space</a:t>
              </a:r>
              <a:endParaRPr lang="en-IN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9854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19649" y="2780928"/>
            <a:ext cx="53886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200" b="1" dirty="0" smtClean="0"/>
              <a:t>Radiation Pressure from Light</a:t>
            </a:r>
            <a:endParaRPr lang="en-IN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187624" y="1568986"/>
            <a:ext cx="63882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4000" dirty="0" smtClean="0"/>
              <a:t>LIGHT   interacts with  ATOMS</a:t>
            </a:r>
            <a:endParaRPr lang="en-IN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2538142" y="404664"/>
            <a:ext cx="41220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4400" b="1" dirty="0" smtClean="0">
                <a:solidFill>
                  <a:schemeClr val="accent1"/>
                </a:solidFill>
              </a:rPr>
              <a:t>Cooling of atoms</a:t>
            </a:r>
            <a:endParaRPr lang="en-IN" sz="4400" b="1" dirty="0">
              <a:solidFill>
                <a:schemeClr val="accent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915816" y="4293096"/>
            <a:ext cx="1008112" cy="936104"/>
          </a:xfrm>
          <a:prstGeom prst="ellipse">
            <a:avLst/>
          </a:prstGeom>
          <a:ln>
            <a:solidFill>
              <a:srgbClr val="00B0F0"/>
            </a:solidFill>
          </a:ln>
          <a:effectLst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5364088" y="4725144"/>
            <a:ext cx="1944216" cy="0"/>
          </a:xfrm>
          <a:prstGeom prst="straightConnector1">
            <a:avLst/>
          </a:prstGeom>
          <a:ln w="76200">
            <a:solidFill>
              <a:srgbClr val="FF0000"/>
            </a:solidFill>
            <a:prstDash val="sysDot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002005" y="5373216"/>
            <a:ext cx="705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 smtClean="0"/>
              <a:t>Atom</a:t>
            </a:r>
            <a:endParaRPr lang="en-IN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436096" y="5301208"/>
            <a:ext cx="1959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 smtClean="0"/>
              <a:t>Stream of Photons</a:t>
            </a:r>
            <a:endParaRPr lang="en-IN" b="1" dirty="0"/>
          </a:p>
        </p:txBody>
      </p:sp>
      <p:sp>
        <p:nvSpPr>
          <p:cNvPr id="13" name="Rectangle 12"/>
          <p:cNvSpPr/>
          <p:nvPr/>
        </p:nvSpPr>
        <p:spPr>
          <a:xfrm>
            <a:off x="1115616" y="1484784"/>
            <a:ext cx="1656184" cy="936104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v</a:t>
            </a:r>
            <a:endParaRPr lang="en-IN" dirty="0"/>
          </a:p>
        </p:txBody>
      </p:sp>
      <p:sp>
        <p:nvSpPr>
          <p:cNvPr id="15" name="Rectangle 14"/>
          <p:cNvSpPr/>
          <p:nvPr/>
        </p:nvSpPr>
        <p:spPr>
          <a:xfrm>
            <a:off x="5796136" y="1484784"/>
            <a:ext cx="1656184" cy="936104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v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5479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1303" y="404664"/>
            <a:ext cx="83856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 Antiqua" pitchFamily="18" charset="0"/>
              </a:rPr>
              <a:t>Explanation of Laser cooling using two level atom</a:t>
            </a:r>
          </a:p>
          <a:p>
            <a:r>
              <a:rPr lang="en-IN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 Antiqua" pitchFamily="18" charset="0"/>
              </a:rPr>
              <a:t> and </a:t>
            </a:r>
            <a:r>
              <a:rPr lang="en-IN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Book Antiqua" pitchFamily="18" charset="0"/>
              </a:rPr>
              <a:t>doppler</a:t>
            </a:r>
            <a:r>
              <a:rPr lang="en-IN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ook Antiqua" pitchFamily="18" charset="0"/>
              </a:rPr>
              <a:t> effect</a:t>
            </a:r>
            <a:endParaRPr lang="en-IN" sz="2800" b="1" dirty="0">
              <a:solidFill>
                <a:schemeClr val="tx2">
                  <a:lumMod val="60000"/>
                  <a:lumOff val="4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5776" y="1836113"/>
            <a:ext cx="34944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200" b="1" dirty="0" smtClean="0"/>
              <a:t>Laser cooling in 1-D</a:t>
            </a:r>
            <a:endParaRPr lang="en-IN" sz="3200" b="1" dirty="0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827584" y="3501008"/>
            <a:ext cx="2520000" cy="0"/>
          </a:xfrm>
          <a:prstGeom prst="straightConnector1">
            <a:avLst/>
          </a:prstGeom>
          <a:ln w="4318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4716296" y="3501008"/>
            <a:ext cx="2520000" cy="0"/>
          </a:xfrm>
          <a:prstGeom prst="straightConnector1">
            <a:avLst/>
          </a:prstGeom>
          <a:ln w="431800" cap="sq">
            <a:solidFill>
              <a:srgbClr val="FF0000"/>
            </a:solidFill>
            <a:bevel/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3707904" y="3212976"/>
            <a:ext cx="576064" cy="504056"/>
          </a:xfrm>
          <a:prstGeom prst="ellipse">
            <a:avLst/>
          </a:prstGeom>
          <a:ln>
            <a:solidFill>
              <a:srgbClr val="0066FF">
                <a:alpha val="38824"/>
              </a:srgb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35" name="Straight Connector 34"/>
          <p:cNvCxnSpPr/>
          <p:nvPr/>
        </p:nvCxnSpPr>
        <p:spPr>
          <a:xfrm>
            <a:off x="1268016" y="4653136"/>
            <a:ext cx="633670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259632" y="6669360"/>
            <a:ext cx="633670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4211960" y="4653136"/>
            <a:ext cx="0" cy="19800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1475656" y="5229200"/>
            <a:ext cx="0" cy="1440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7236296" y="5229200"/>
            <a:ext cx="0" cy="1440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3707904" y="4077072"/>
            <a:ext cx="72846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851920" y="3933056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endParaRPr lang="en-IN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948264" y="5611887"/>
            <a:ext cx="6880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400" b="1" dirty="0" smtClean="0"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en-US" sz="4400" b="1" baseline="-25000" dirty="0" smtClean="0">
                <a:latin typeface="Times New Roman" pitchFamily="18" charset="0"/>
                <a:cs typeface="Times New Roman" pitchFamily="18" charset="0"/>
              </a:rPr>
              <a:t>L</a:t>
            </a:r>
            <a:endParaRPr lang="en-IN" sz="440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147687" y="5539879"/>
            <a:ext cx="6880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400" b="1" dirty="0" smtClean="0"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en-US" sz="4400" b="1" baseline="-25000" dirty="0" smtClean="0">
                <a:latin typeface="Times New Roman" pitchFamily="18" charset="0"/>
                <a:cs typeface="Times New Roman" pitchFamily="18" charset="0"/>
              </a:rPr>
              <a:t>L</a:t>
            </a:r>
            <a:endParaRPr lang="en-IN" sz="440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020119" y="5517232"/>
            <a:ext cx="6238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400" b="1" dirty="0" smtClean="0"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en-US" sz="4400" b="1" baseline="-25000" dirty="0">
                <a:latin typeface="Times New Roman" pitchFamily="18" charset="0"/>
                <a:cs typeface="Times New Roman" pitchFamily="18" charset="0"/>
              </a:rPr>
              <a:t>o</a:t>
            </a:r>
            <a:endParaRPr lang="en-IN" sz="440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 flipV="1">
            <a:off x="2915816" y="5589360"/>
            <a:ext cx="0" cy="1080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5508104" y="4869160"/>
            <a:ext cx="0" cy="1800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2267744" y="4891807"/>
            <a:ext cx="13596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400" b="1" dirty="0" smtClean="0"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en-US" sz="4400" b="1" baseline="-25000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kv</a:t>
            </a:r>
            <a:endParaRPr lang="en-IN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986758" y="5107831"/>
            <a:ext cx="14574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400" b="1" dirty="0" smtClean="0">
                <a:latin typeface="Times New Roman" pitchFamily="18" charset="0"/>
                <a:cs typeface="Times New Roman" pitchFamily="18" charset="0"/>
              </a:rPr>
              <a:t>ν</a:t>
            </a:r>
            <a:r>
              <a:rPr lang="en-US" sz="4400" b="1" baseline="-25000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kv</a:t>
            </a:r>
            <a:endParaRPr lang="en-IN" sz="3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1331640" y="5157192"/>
            <a:ext cx="6336704" cy="0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7740352" y="4305290"/>
            <a:ext cx="4122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</a:t>
            </a:r>
            <a:endParaRPr lang="en-IN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740352" y="5673442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</a:t>
            </a:r>
            <a:endParaRPr lang="en-IN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>
            <a:off x="7236296" y="4659233"/>
            <a:ext cx="0" cy="497959"/>
          </a:xfrm>
          <a:prstGeom prst="straightConnector1">
            <a:avLst/>
          </a:prstGeom>
          <a:ln w="412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7380312" y="4725144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78723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2" grpId="1"/>
      <p:bldP spid="43" grpId="0"/>
      <p:bldP spid="43" grpId="1"/>
      <p:bldP spid="44" grpId="0"/>
      <p:bldP spid="44" grpId="1"/>
      <p:bldP spid="47" grpId="0"/>
      <p:bldP spid="47" grpId="1"/>
      <p:bldP spid="48" grpId="0"/>
      <p:bldP spid="48" grpId="1"/>
      <p:bldP spid="50" grpId="0"/>
      <p:bldP spid="50" grpId="1"/>
      <p:bldP spid="51" grpId="0"/>
      <p:bldP spid="51" grpId="1"/>
      <p:bldP spid="54" grpId="0"/>
      <p:bldP spid="5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1979712" y="2780928"/>
            <a:ext cx="4536504" cy="3744416"/>
            <a:chOff x="1979712" y="2204864"/>
            <a:chExt cx="3464767" cy="3168352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8971" b="80743" l="23419" r="91491"/>
                      </a14:imgEffect>
                      <a14:imgEffect>
                        <a14:saturation sat="200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257" t="34300" r="40311" b="43047"/>
            <a:stretch/>
          </p:blipFill>
          <p:spPr bwMode="auto">
            <a:xfrm>
              <a:off x="3868866" y="3718972"/>
              <a:ext cx="99206" cy="123261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Rounded Rectangle 4"/>
            <p:cNvSpPr/>
            <p:nvPr/>
          </p:nvSpPr>
          <p:spPr>
            <a:xfrm>
              <a:off x="2494313" y="3535116"/>
              <a:ext cx="2821898" cy="498468"/>
            </a:xfrm>
            <a:prstGeom prst="roundRect">
              <a:avLst/>
            </a:prstGeom>
            <a:solidFill>
              <a:srgbClr val="0F6FC6">
                <a:alpha val="1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2622581" y="3628579"/>
              <a:ext cx="2821898" cy="498468"/>
            </a:xfrm>
            <a:prstGeom prst="roundRect">
              <a:avLst/>
            </a:prstGeom>
            <a:solidFill>
              <a:schemeClr val="accent1">
                <a:alpha val="10000"/>
              </a:schemeClr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bg2"/>
                </a:solidFill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5252077" y="3535116"/>
              <a:ext cx="128268" cy="93463"/>
            </a:xfrm>
            <a:prstGeom prst="line">
              <a:avLst/>
            </a:prstGeom>
            <a:ln>
              <a:solidFill>
                <a:schemeClr val="bg2">
                  <a:lumMod val="75000"/>
                  <a:alpha val="40000"/>
                </a:schemeClr>
              </a:solidFill>
            </a:ln>
            <a:effectLst>
              <a:glow rad="101600">
                <a:schemeClr val="tx2">
                  <a:lumMod val="20000"/>
                  <a:lumOff val="80000"/>
                  <a:alpha val="18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5284144" y="4002430"/>
              <a:ext cx="128268" cy="93463"/>
            </a:xfrm>
            <a:prstGeom prst="line">
              <a:avLst/>
            </a:prstGeom>
            <a:ln>
              <a:solidFill>
                <a:schemeClr val="bg2">
                  <a:lumMod val="75000"/>
                  <a:alpha val="40000"/>
                </a:schemeClr>
              </a:solidFill>
            </a:ln>
            <a:effectLst>
              <a:glow rad="101600">
                <a:schemeClr val="tx2">
                  <a:lumMod val="20000"/>
                  <a:lumOff val="80000"/>
                  <a:alpha val="18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2558447" y="3535116"/>
              <a:ext cx="128268" cy="93463"/>
            </a:xfrm>
            <a:prstGeom prst="line">
              <a:avLst/>
            </a:prstGeom>
            <a:ln>
              <a:solidFill>
                <a:schemeClr val="bg2">
                  <a:lumMod val="75000"/>
                  <a:alpha val="40000"/>
                </a:schemeClr>
              </a:solidFill>
            </a:ln>
            <a:effectLst>
              <a:glow rad="101600">
                <a:schemeClr val="tx2">
                  <a:lumMod val="20000"/>
                  <a:lumOff val="80000"/>
                  <a:alpha val="18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2590514" y="4002430"/>
              <a:ext cx="128268" cy="93463"/>
            </a:xfrm>
            <a:prstGeom prst="line">
              <a:avLst/>
            </a:prstGeom>
            <a:ln>
              <a:solidFill>
                <a:schemeClr val="bg2">
                  <a:lumMod val="75000"/>
                  <a:alpha val="40000"/>
                </a:schemeClr>
              </a:solidFill>
            </a:ln>
            <a:effectLst>
              <a:glow rad="101600">
                <a:schemeClr val="tx2">
                  <a:lumMod val="20000"/>
                  <a:lumOff val="80000"/>
                  <a:alpha val="18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Flowchart: Magnetic Disk 10"/>
            <p:cNvSpPr/>
            <p:nvPr/>
          </p:nvSpPr>
          <p:spPr>
            <a:xfrm rot="5400000" flipH="1">
              <a:off x="2115243" y="3446315"/>
              <a:ext cx="435940" cy="707002"/>
            </a:xfrm>
            <a:prstGeom prst="flowChartMagneticDisk">
              <a:avLst/>
            </a:prstGeom>
            <a:solidFill>
              <a:srgbClr val="91C6F7">
                <a:alpha val="20000"/>
              </a:srgb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2" name="Down Arrow 11"/>
            <p:cNvSpPr/>
            <p:nvPr/>
          </p:nvSpPr>
          <p:spPr>
            <a:xfrm>
              <a:off x="3779911" y="2204864"/>
              <a:ext cx="224407" cy="1224136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3" name="Down Arrow 12"/>
            <p:cNvSpPr/>
            <p:nvPr/>
          </p:nvSpPr>
          <p:spPr>
            <a:xfrm flipV="1">
              <a:off x="3779912" y="4221088"/>
              <a:ext cx="253618" cy="1152128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4" name="Right Arrow 13"/>
            <p:cNvSpPr/>
            <p:nvPr/>
          </p:nvSpPr>
          <p:spPr>
            <a:xfrm rot="19281277">
              <a:off x="2815899" y="3829977"/>
              <a:ext cx="833742" cy="374637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0376000" lon="1938000" rev="20112001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5" name="Right Arrow 14"/>
            <p:cNvSpPr/>
            <p:nvPr/>
          </p:nvSpPr>
          <p:spPr>
            <a:xfrm rot="19281277">
              <a:off x="4100608" y="3373173"/>
              <a:ext cx="833742" cy="374637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>
              <a:outerShdw blurRad="127000" dist="38100" dir="2700000" algn="ctr">
                <a:srgbClr val="000000">
                  <a:alpha val="45000"/>
                </a:srgbClr>
              </a:outerShdw>
            </a:effectLst>
            <a:scene3d>
              <a:camera prst="perspectiveFront" fov="2700000">
                <a:rot lat="20376000" lon="13200000" rev="20112001"/>
              </a:camera>
              <a:lightRig rig="soft" dir="t">
                <a:rot lat="0" lon="0" rev="0"/>
              </a:lightRig>
            </a:scene3d>
            <a:sp3d prstMaterial="translucentPowder">
              <a:bevelT w="2032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6" name="Left Arrow 15"/>
            <p:cNvSpPr/>
            <p:nvPr/>
          </p:nvSpPr>
          <p:spPr>
            <a:xfrm rot="740351">
              <a:off x="4193887" y="3877813"/>
              <a:ext cx="929944" cy="389428"/>
            </a:xfrm>
            <a:prstGeom prst="leftArrow">
              <a:avLst/>
            </a:prstGeom>
            <a:solidFill>
              <a:srgbClr val="FF0000">
                <a:alpha val="40000"/>
              </a:srgbClr>
            </a:solidFill>
            <a:ln>
              <a:solidFill>
                <a:srgbClr val="000000">
                  <a:alpha val="50196"/>
                </a:srgbClr>
              </a:solidFill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  <a:softEdge rad="31750"/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7" name="Right Arrow 16"/>
            <p:cNvSpPr/>
            <p:nvPr/>
          </p:nvSpPr>
          <p:spPr>
            <a:xfrm rot="2084333">
              <a:off x="2975318" y="3389516"/>
              <a:ext cx="577207" cy="280388"/>
            </a:xfrm>
            <a:prstGeom prst="rightArrow">
              <a:avLst/>
            </a:prstGeom>
            <a:solidFill>
              <a:srgbClr val="FF0000">
                <a:alpha val="30196"/>
              </a:srgbClr>
            </a:solidFill>
            <a:ln>
              <a:noFill/>
            </a:ln>
            <a:effectLst>
              <a:innerShdw blurRad="63500" dist="50800" dir="8100000">
                <a:prstClr val="black">
                  <a:alpha val="50000"/>
                </a:prstClr>
              </a:inn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24" name="Rectangle 23"/>
          <p:cNvSpPr/>
          <p:nvPr/>
        </p:nvSpPr>
        <p:spPr>
          <a:xfrm>
            <a:off x="2699792" y="533400"/>
            <a:ext cx="39604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3200" b="1" dirty="0" smtClean="0"/>
              <a:t>Laser cooling in 3-D</a:t>
            </a:r>
            <a:endParaRPr lang="en-IN" sz="3200" b="1" dirty="0"/>
          </a:p>
        </p:txBody>
      </p:sp>
    </p:spTree>
    <p:extLst>
      <p:ext uri="{BB962C8B-B14F-4D97-AF65-F5344CB8AC3E}">
        <p14:creationId xmlns:p14="http://schemas.microsoft.com/office/powerpoint/2010/main" val="242681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127</Words>
  <Application>Microsoft Office PowerPoint</Application>
  <PresentationFormat>On-screen Show (4:3)</PresentationFormat>
  <Paragraphs>49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PH 603: Physics of Ultracold atoms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 603: Physics of Ultracold atoms</dc:title>
  <dc:creator>iitp</dc:creator>
  <cp:lastModifiedBy>iitp</cp:lastModifiedBy>
  <cp:revision>1</cp:revision>
  <dcterms:created xsi:type="dcterms:W3CDTF">2019-01-08T13:44:10Z</dcterms:created>
  <dcterms:modified xsi:type="dcterms:W3CDTF">2019-01-08T13:46:57Z</dcterms:modified>
</cp:coreProperties>
</file>