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61" r:id="rId2"/>
    <p:sldId id="263" r:id="rId3"/>
    <p:sldId id="264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556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557" r:id="rId24"/>
    <p:sldId id="558" r:id="rId25"/>
    <p:sldId id="559" r:id="rId26"/>
    <p:sldId id="284" r:id="rId27"/>
    <p:sldId id="285" r:id="rId28"/>
    <p:sldId id="286" r:id="rId29"/>
    <p:sldId id="546" r:id="rId30"/>
    <p:sldId id="547" r:id="rId31"/>
    <p:sldId id="548" r:id="rId32"/>
    <p:sldId id="56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1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3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12" Type="http://schemas.openxmlformats.org/officeDocument/2006/relationships/image" Target="../media/image2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1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Relationship Id="rId14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2.wmf"/><Relationship Id="rId7" Type="http://schemas.openxmlformats.org/officeDocument/2006/relationships/image" Target="../media/image65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4.wmf"/><Relationship Id="rId5" Type="http://schemas.openxmlformats.org/officeDocument/2006/relationships/image" Target="../media/image58.wmf"/><Relationship Id="rId4" Type="http://schemas.openxmlformats.org/officeDocument/2006/relationships/image" Target="../media/image63.wmf"/><Relationship Id="rId9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9.wmf"/><Relationship Id="rId7" Type="http://schemas.openxmlformats.org/officeDocument/2006/relationships/image" Target="../media/image74.wmf"/><Relationship Id="rId2" Type="http://schemas.openxmlformats.org/officeDocument/2006/relationships/image" Target="../media/image68.wmf"/><Relationship Id="rId1" Type="http://schemas.openxmlformats.org/officeDocument/2006/relationships/image" Target="../media/image77.e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3.wmf"/><Relationship Id="rId7" Type="http://schemas.openxmlformats.org/officeDocument/2006/relationships/image" Target="../media/image26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4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51066-20ED-4657-9181-F82FB042F698}" type="datetimeFigureOut">
              <a:rPr lang="en-IN" smtClean="0"/>
              <a:t>31-01-2022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A1087-ADF3-4EF5-BFC2-356886D723E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762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4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8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2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5FB9-F0E1-49A9-8C97-A0E858CC0E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A5E1-5166-4024-B562-B563FAD8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2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42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4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42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wmf"/><Relationship Id="rId18" Type="http://schemas.openxmlformats.org/officeDocument/2006/relationships/oleObject" Target="../embeddings/oleObject56.bin"/><Relationship Id="rId26" Type="http://schemas.openxmlformats.org/officeDocument/2006/relationships/oleObject" Target="../embeddings/oleObject418.bin"/><Relationship Id="rId39" Type="http://schemas.openxmlformats.org/officeDocument/2006/relationships/oleObject" Target="../embeddings/oleObject64.bin"/><Relationship Id="rId21" Type="http://schemas.openxmlformats.org/officeDocument/2006/relationships/oleObject" Target="../embeddings/oleObject57.bin"/><Relationship Id="rId34" Type="http://schemas.openxmlformats.org/officeDocument/2006/relationships/image" Target="../media/image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415.bin"/><Relationship Id="rId25" Type="http://schemas.openxmlformats.org/officeDocument/2006/relationships/image" Target="../media/image50.wmf"/><Relationship Id="rId33" Type="http://schemas.openxmlformats.org/officeDocument/2006/relationships/oleObject" Target="../embeddings/oleObject61.bin"/><Relationship Id="rId38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oleObject" Target="../embeddings/oleObject416.bin"/><Relationship Id="rId29" Type="http://schemas.openxmlformats.org/officeDocument/2006/relationships/oleObject" Target="../embeddings/oleObject419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413.bin"/><Relationship Id="rId24" Type="http://schemas.openxmlformats.org/officeDocument/2006/relationships/oleObject" Target="../embeddings/oleObject58.bin"/><Relationship Id="rId32" Type="http://schemas.openxmlformats.org/officeDocument/2006/relationships/oleObject" Target="../embeddings/oleObject420.bin"/><Relationship Id="rId37" Type="http://schemas.openxmlformats.org/officeDocument/2006/relationships/oleObject" Target="../embeddings/oleObject63.bin"/><Relationship Id="rId40" Type="http://schemas.openxmlformats.org/officeDocument/2006/relationships/image" Target="../media/image53.emf"/><Relationship Id="rId5" Type="http://schemas.openxmlformats.org/officeDocument/2006/relationships/image" Target="../media/image319.png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417.bin"/><Relationship Id="rId28" Type="http://schemas.openxmlformats.org/officeDocument/2006/relationships/image" Target="../media/image51.wmf"/><Relationship Id="rId36" Type="http://schemas.openxmlformats.org/officeDocument/2006/relationships/image" Target="../media/image2.wmf"/><Relationship Id="rId10" Type="http://schemas.openxmlformats.org/officeDocument/2006/relationships/image" Target="../media/image45.wmf"/><Relationship Id="rId19" Type="http://schemas.openxmlformats.org/officeDocument/2006/relationships/image" Target="../media/image48.wmf"/><Relationship Id="rId31" Type="http://schemas.openxmlformats.org/officeDocument/2006/relationships/image" Target="../media/image52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53.bin"/><Relationship Id="rId14" Type="http://schemas.openxmlformats.org/officeDocument/2006/relationships/oleObject" Target="../embeddings/oleObject414.bin"/><Relationship Id="rId22" Type="http://schemas.openxmlformats.org/officeDocument/2006/relationships/image" Target="../media/image49.wmf"/><Relationship Id="rId27" Type="http://schemas.openxmlformats.org/officeDocument/2006/relationships/oleObject" Target="../embeddings/oleObject59.bin"/><Relationship Id="rId30" Type="http://schemas.openxmlformats.org/officeDocument/2006/relationships/oleObject" Target="../embeddings/oleObject60.bin"/><Relationship Id="rId35" Type="http://schemas.openxmlformats.org/officeDocument/2006/relationships/oleObject" Target="../embeddings/oleObject62.bin"/><Relationship Id="rId8" Type="http://schemas.openxmlformats.org/officeDocument/2006/relationships/oleObject" Target="../embeddings/oleObject412.bin"/><Relationship Id="rId3" Type="http://schemas.openxmlformats.org/officeDocument/2006/relationships/oleObject" Target="../embeddings/oleObject5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6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77.bin"/><Relationship Id="rId3" Type="http://schemas.openxmlformats.org/officeDocument/2006/relationships/image" Target="../media/image54.png"/><Relationship Id="rId21" Type="http://schemas.openxmlformats.org/officeDocument/2006/relationships/image" Target="../media/image67.wmf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78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7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86.bin"/><Relationship Id="rId3" Type="http://schemas.openxmlformats.org/officeDocument/2006/relationships/image" Target="../media/image54.png"/><Relationship Id="rId21" Type="http://schemas.openxmlformats.org/officeDocument/2006/relationships/image" Target="../media/image76.wmf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83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5.bin"/><Relationship Id="rId20" Type="http://schemas.openxmlformats.org/officeDocument/2006/relationships/oleObject" Target="../embeddings/oleObject87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82.bin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8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75.wmf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wmf"/><Relationship Id="rId20" Type="http://schemas.openxmlformats.org/officeDocument/2006/relationships/image" Target="../media/image76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10" Type="http://schemas.openxmlformats.org/officeDocument/2006/relationships/image" Target="../media/image71.wmf"/><Relationship Id="rId19" Type="http://schemas.openxmlformats.org/officeDocument/2006/relationships/oleObject" Target="../embeddings/oleObject96.bin"/><Relationship Id="rId4" Type="http://schemas.openxmlformats.org/officeDocument/2006/relationships/image" Target="../media/image77.e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98"/>
            <a:ext cx="8229600" cy="914400"/>
          </a:xfrm>
        </p:spPr>
        <p:txBody>
          <a:bodyPr/>
          <a:lstStyle/>
          <a:p>
            <a:r>
              <a:rPr lang="en-US" dirty="0"/>
              <a:t>Highlights of the course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914400"/>
            <a:ext cx="27432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Co-ordinate Systems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4484783" y="1458817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1981200"/>
            <a:ext cx="27432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Introduction to Vector Operators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6447" y="3048000"/>
            <a:ext cx="37338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Work , Energy and Conservation laws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495800" y="2514600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4114800"/>
            <a:ext cx="37338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Rigid body in motion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507736" y="3593336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19400" y="5191698"/>
            <a:ext cx="3733800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Oscillations and Waves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507736" y="4670234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19400" y="6172200"/>
            <a:ext cx="3733800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Quantum Physics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507736" y="5747132"/>
            <a:ext cx="304800" cy="42506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9400" y="4648200"/>
            <a:ext cx="37338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21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b="1" dirty="0"/>
              <a:t>Δ</a:t>
            </a:r>
            <a:r>
              <a:rPr lang="en-US" dirty="0"/>
              <a:t>L</a:t>
            </a:r>
            <a:r>
              <a:rPr lang="en-US" baseline="-25000" dirty="0"/>
              <a:t>1 </a:t>
            </a:r>
            <a:r>
              <a:rPr lang="en-US" dirty="0"/>
              <a:t>due to rotation along ‘3’ axis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50426" y="34406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3426" y="43550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4026" y="35930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3817463" y="36629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767298" y="27988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Magnetic Disk 8"/>
          <p:cNvSpPr/>
          <p:nvPr/>
        </p:nvSpPr>
        <p:spPr>
          <a:xfrm>
            <a:off x="4269226" y="2743200"/>
            <a:ext cx="685800" cy="1676400"/>
          </a:xfrm>
          <a:prstGeom prst="flowChartMagneticDisk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774596" y="27959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25151" y="18198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aphicFrame>
        <p:nvGraphicFramePr>
          <p:cNvPr id="5601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950656"/>
              </p:ext>
            </p:extLst>
          </p:nvPr>
        </p:nvGraphicFramePr>
        <p:xfrm>
          <a:off x="3918809" y="4419600"/>
          <a:ext cx="3603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3" imgW="266584" imgH="228501" progId="Equation.DSMT4">
                  <p:embed/>
                </p:oleObj>
              </mc:Choice>
              <mc:Fallback>
                <p:oleObj name="Equation" r:id="rId3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809" y="4419600"/>
                        <a:ext cx="360363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088056"/>
              </p:ext>
            </p:extLst>
          </p:nvPr>
        </p:nvGraphicFramePr>
        <p:xfrm>
          <a:off x="6146072" y="3276600"/>
          <a:ext cx="3603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5" imgW="266584" imgH="228501" progId="Equation.DSMT4">
                  <p:embed/>
                </p:oleObj>
              </mc:Choice>
              <mc:Fallback>
                <p:oleObj name="Equation" r:id="rId5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072" y="3276600"/>
                        <a:ext cx="360362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reeform 24"/>
          <p:cNvSpPr/>
          <p:nvPr/>
        </p:nvSpPr>
        <p:spPr>
          <a:xfrm rot="10800000" flipH="1" flipV="1">
            <a:off x="4309334" y="2362200"/>
            <a:ext cx="796433" cy="123097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"/>
          <p:cNvGrpSpPr/>
          <p:nvPr/>
        </p:nvGrpSpPr>
        <p:grpSpPr>
          <a:xfrm rot="19989134">
            <a:off x="4014485" y="3259653"/>
            <a:ext cx="2407748" cy="883560"/>
            <a:chOff x="3270096" y="3917040"/>
            <a:chExt cx="2407748" cy="883560"/>
          </a:xfrm>
        </p:grpSpPr>
        <p:cxnSp>
          <p:nvCxnSpPr>
            <p:cNvPr id="19" name="Straight Arrow Connector 18"/>
            <p:cNvCxnSpPr/>
            <p:nvPr/>
          </p:nvCxnSpPr>
          <p:spPr>
            <a:xfrm rot="1610866" flipV="1">
              <a:off x="3969317" y="3917040"/>
              <a:ext cx="1708527" cy="46721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69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  <a:solidFill>
            <a:srgbClr val="0070C0">
              <a:alpha val="15000"/>
            </a:srgbClr>
          </a:solidFill>
        </p:spPr>
        <p:txBody>
          <a:bodyPr>
            <a:noAutofit/>
          </a:bodyPr>
          <a:lstStyle/>
          <a:p>
            <a:r>
              <a:rPr lang="en-US" sz="3200" b="1" dirty="0"/>
              <a:t>ΔL</a:t>
            </a:r>
            <a:r>
              <a:rPr lang="en-US" sz="3200" b="1" baseline="-25000" dirty="0"/>
              <a:t>1 </a:t>
            </a:r>
            <a:r>
              <a:rPr lang="en-US" sz="3200" b="1" dirty="0"/>
              <a:t>due to rotation along ‘3’ axis</a:t>
            </a:r>
          </a:p>
        </p:txBody>
      </p:sp>
      <p:grpSp>
        <p:nvGrpSpPr>
          <p:cNvPr id="12" name="Group 41"/>
          <p:cNvGrpSpPr/>
          <p:nvPr/>
        </p:nvGrpSpPr>
        <p:grpSpPr>
          <a:xfrm>
            <a:off x="3810000" y="990600"/>
            <a:ext cx="3276600" cy="3810000"/>
            <a:chOff x="3733800" y="2209800"/>
            <a:chExt cx="3276600" cy="38100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2209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969663" y="4550593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3941768" y="3525832"/>
              <a:ext cx="2045632" cy="2316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4136796" y="5086567"/>
              <a:ext cx="1368440" cy="34563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4988672" y="3657600"/>
              <a:ext cx="1793128" cy="935106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3619500" y="4686300"/>
              <a:ext cx="1447800" cy="1219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553200" y="434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38600" y="53456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45" name="Arc 44"/>
          <p:cNvSpPr/>
          <p:nvPr/>
        </p:nvSpPr>
        <p:spPr>
          <a:xfrm rot="21097837">
            <a:off x="5615976" y="2983279"/>
            <a:ext cx="509841" cy="674631"/>
          </a:xfrm>
          <a:prstGeom prst="arc">
            <a:avLst>
              <a:gd name="adj1" fmla="val 16542058"/>
              <a:gd name="adj2" fmla="val 1194496"/>
            </a:avLst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6"/>
          <p:cNvGraphicFramePr>
            <a:graphicFrameLocks noChangeAspect="1"/>
          </p:cNvGraphicFramePr>
          <p:nvPr/>
        </p:nvGraphicFramePr>
        <p:xfrm>
          <a:off x="6103938" y="2895600"/>
          <a:ext cx="3651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Equation" r:id="rId3" imgW="266584" imgH="228501" progId="Equation.DSMT4">
                  <p:embed/>
                </p:oleObj>
              </mc:Choice>
              <mc:Fallback>
                <p:oleObj name="Equation" r:id="rId3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938" y="2895600"/>
                        <a:ext cx="365125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2"/>
          <p:cNvGraphicFramePr>
            <a:graphicFrameLocks noChangeAspect="1"/>
          </p:cNvGraphicFramePr>
          <p:nvPr/>
        </p:nvGraphicFramePr>
        <p:xfrm>
          <a:off x="4351338" y="4114800"/>
          <a:ext cx="3635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Equation" r:id="rId5" imgW="266584" imgH="228501" progId="Equation.DSMT4">
                  <p:embed/>
                </p:oleObj>
              </mc:Choice>
              <mc:Fallback>
                <p:oleObj name="Equation" r:id="rId5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4114800"/>
                        <a:ext cx="363537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Arc 47"/>
          <p:cNvSpPr/>
          <p:nvPr/>
        </p:nvSpPr>
        <p:spPr>
          <a:xfrm rot="8080368">
            <a:off x="4420363" y="3357719"/>
            <a:ext cx="509841" cy="674631"/>
          </a:xfrm>
          <a:prstGeom prst="arc">
            <a:avLst>
              <a:gd name="adj1" fmla="val 16542058"/>
              <a:gd name="adj2" fmla="val 20589083"/>
            </a:avLst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rot="5400000" flipH="1" flipV="1">
            <a:off x="6362700" y="2705100"/>
            <a:ext cx="762000" cy="228600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2107" name="Object 11"/>
          <p:cNvGraphicFramePr>
            <a:graphicFrameLocks noChangeAspect="1"/>
          </p:cNvGraphicFramePr>
          <p:nvPr/>
        </p:nvGraphicFramePr>
        <p:xfrm>
          <a:off x="6858000" y="2819400"/>
          <a:ext cx="5540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Equation" r:id="rId7" imgW="406224" imgH="228501" progId="Equation.DSMT4">
                  <p:embed/>
                </p:oleObj>
              </mc:Choice>
              <mc:Fallback>
                <p:oleObj name="Equation" r:id="rId7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819400"/>
                        <a:ext cx="554038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>
            <a:off x="4038600" y="4648200"/>
            <a:ext cx="762000" cy="1588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11"/>
          <p:cNvGraphicFramePr>
            <a:graphicFrameLocks noChangeAspect="1"/>
          </p:cNvGraphicFramePr>
          <p:nvPr/>
        </p:nvGraphicFramePr>
        <p:xfrm>
          <a:off x="4054475" y="4876800"/>
          <a:ext cx="519113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" name="Equation" r:id="rId9" imgW="381000" imgH="228600" progId="Equation.DSMT4">
                  <p:embed/>
                </p:oleObj>
              </mc:Choice>
              <mc:Fallback>
                <p:oleObj name="Equation" r:id="rId9" imgW="38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475" y="4876800"/>
                        <a:ext cx="519113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Curved Connector 68"/>
          <p:cNvCxnSpPr/>
          <p:nvPr/>
        </p:nvCxnSpPr>
        <p:spPr>
          <a:xfrm flipV="1">
            <a:off x="4495800" y="3886200"/>
            <a:ext cx="2133600" cy="1143000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21068" y="3690651"/>
            <a:ext cx="24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This will not contribute!</a:t>
            </a:r>
            <a:endParaRPr lang="en-US" b="1" baseline="30000" dirty="0"/>
          </a:p>
        </p:txBody>
      </p:sp>
      <p:sp>
        <p:nvSpPr>
          <p:cNvPr id="72" name="Freeform 71"/>
          <p:cNvSpPr/>
          <p:nvPr/>
        </p:nvSpPr>
        <p:spPr>
          <a:xfrm rot="10800000">
            <a:off x="4800600" y="1600200"/>
            <a:ext cx="506412" cy="266042"/>
          </a:xfrm>
          <a:custGeom>
            <a:avLst/>
            <a:gdLst>
              <a:gd name="connsiteX0" fmla="*/ 506412 w 506412"/>
              <a:gd name="connsiteY0" fmla="*/ 184150 h 355600"/>
              <a:gd name="connsiteX1" fmla="*/ 449262 w 506412"/>
              <a:gd name="connsiteY1" fmla="*/ 69850 h 355600"/>
              <a:gd name="connsiteX2" fmla="*/ 334962 w 506412"/>
              <a:gd name="connsiteY2" fmla="*/ 12700 h 355600"/>
              <a:gd name="connsiteX3" fmla="*/ 249237 w 506412"/>
              <a:gd name="connsiteY3" fmla="*/ 3175 h 355600"/>
              <a:gd name="connsiteX4" fmla="*/ 96837 w 506412"/>
              <a:gd name="connsiteY4" fmla="*/ 31750 h 355600"/>
              <a:gd name="connsiteX5" fmla="*/ 11112 w 506412"/>
              <a:gd name="connsiteY5" fmla="*/ 155575 h 355600"/>
              <a:gd name="connsiteX6" fmla="*/ 30162 w 506412"/>
              <a:gd name="connsiteY6" fmla="*/ 279400 h 355600"/>
              <a:gd name="connsiteX7" fmla="*/ 106362 w 506412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12" h="355600">
                <a:moveTo>
                  <a:pt x="506412" y="184150"/>
                </a:moveTo>
                <a:cubicBezTo>
                  <a:pt x="492124" y="141287"/>
                  <a:pt x="477837" y="98425"/>
                  <a:pt x="449262" y="69850"/>
                </a:cubicBezTo>
                <a:cubicBezTo>
                  <a:pt x="420687" y="41275"/>
                  <a:pt x="368299" y="23812"/>
                  <a:pt x="334962" y="12700"/>
                </a:cubicBezTo>
                <a:cubicBezTo>
                  <a:pt x="301625" y="1588"/>
                  <a:pt x="288924" y="0"/>
                  <a:pt x="249237" y="3175"/>
                </a:cubicBezTo>
                <a:cubicBezTo>
                  <a:pt x="209550" y="6350"/>
                  <a:pt x="136525" y="6350"/>
                  <a:pt x="96837" y="31750"/>
                </a:cubicBezTo>
                <a:cubicBezTo>
                  <a:pt x="57150" y="57150"/>
                  <a:pt x="22224" y="114300"/>
                  <a:pt x="11112" y="155575"/>
                </a:cubicBezTo>
                <a:cubicBezTo>
                  <a:pt x="0" y="196850"/>
                  <a:pt x="14287" y="246063"/>
                  <a:pt x="30162" y="279400"/>
                </a:cubicBezTo>
                <a:cubicBezTo>
                  <a:pt x="46037" y="312737"/>
                  <a:pt x="76199" y="334168"/>
                  <a:pt x="106362" y="35560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2110" name="Object 14"/>
          <p:cNvGraphicFramePr>
            <a:graphicFrameLocks noChangeAspect="1"/>
          </p:cNvGraphicFramePr>
          <p:nvPr/>
        </p:nvGraphicFramePr>
        <p:xfrm>
          <a:off x="5418138" y="1447800"/>
          <a:ext cx="3635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6" name="Equation" r:id="rId11" imgW="266584" imgH="228501" progId="Equation.DSMT4">
                  <p:embed/>
                </p:oleObj>
              </mc:Choice>
              <mc:Fallback>
                <p:oleObj name="Equation" r:id="rId11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447800"/>
                        <a:ext cx="363537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5" name="Object 15"/>
          <p:cNvGraphicFramePr>
            <a:graphicFrameLocks noChangeAspect="1"/>
          </p:cNvGraphicFramePr>
          <p:nvPr/>
        </p:nvGraphicFramePr>
        <p:xfrm>
          <a:off x="1825625" y="5715000"/>
          <a:ext cx="24955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" name="Equation" r:id="rId13" imgW="1016000" imgH="228600" progId="Equation.DSMT4">
                  <p:embed/>
                </p:oleObj>
              </mc:Choice>
              <mc:Fallback>
                <p:oleObj name="Equation" r:id="rId13" imgW="1016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5715000"/>
                        <a:ext cx="2495550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91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70" grpId="0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  <a:solidFill>
            <a:srgbClr val="0070C0">
              <a:alpha val="15000"/>
            </a:srgbClr>
          </a:solidFill>
        </p:spPr>
        <p:txBody>
          <a:bodyPr>
            <a:noAutofit/>
          </a:bodyPr>
          <a:lstStyle/>
          <a:p>
            <a:r>
              <a:rPr lang="en-US" sz="2800" b="1" dirty="0"/>
              <a:t>Equation of motion of a Rigid body: Euler’s equation</a:t>
            </a:r>
          </a:p>
        </p:txBody>
      </p:sp>
      <p:graphicFrame>
        <p:nvGraphicFramePr>
          <p:cNvPr id="133135" name="Object 15"/>
          <p:cNvGraphicFramePr>
            <a:graphicFrameLocks noChangeAspect="1"/>
          </p:cNvGraphicFramePr>
          <p:nvPr/>
        </p:nvGraphicFramePr>
        <p:xfrm>
          <a:off x="3886200" y="990600"/>
          <a:ext cx="4927601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" name="Equation" r:id="rId3" imgW="2006600" imgH="228600" progId="Equation.DSMT4">
                  <p:embed/>
                </p:oleObj>
              </mc:Choice>
              <mc:Fallback>
                <p:oleObj name="Equation" r:id="rId3" imgW="2006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990600"/>
                        <a:ext cx="4927601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0" name="Object 16"/>
          <p:cNvGraphicFramePr>
            <a:graphicFrameLocks noChangeAspect="1"/>
          </p:cNvGraphicFramePr>
          <p:nvPr/>
        </p:nvGraphicFramePr>
        <p:xfrm>
          <a:off x="3638550" y="3149600"/>
          <a:ext cx="52705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5" name="Equation" r:id="rId5" imgW="2145369" imgH="393529" progId="Equation.DSMT4">
                  <p:embed/>
                </p:oleObj>
              </mc:Choice>
              <mc:Fallback>
                <p:oleObj name="Equation" r:id="rId5" imgW="214536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3149600"/>
                        <a:ext cx="5270500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191000" y="1905000"/>
            <a:ext cx="353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Dividing by       and taking the limit </a:t>
            </a:r>
            <a:endParaRPr lang="en-US" b="1" baseline="30000" dirty="0"/>
          </a:p>
        </p:txBody>
      </p:sp>
      <p:graphicFrame>
        <p:nvGraphicFramePr>
          <p:cNvPr id="134161" name="Object 17"/>
          <p:cNvGraphicFramePr>
            <a:graphicFrameLocks noChangeAspect="1"/>
          </p:cNvGraphicFramePr>
          <p:nvPr/>
        </p:nvGraphicFramePr>
        <p:xfrm>
          <a:off x="5334000" y="1927034"/>
          <a:ext cx="3270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6" name="Equation" r:id="rId7" imgW="190335" imgH="177646" progId="Equation.DSMT4">
                  <p:embed/>
                </p:oleObj>
              </mc:Choice>
              <mc:Fallback>
                <p:oleObj name="Equation" r:id="rId7" imgW="190335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27034"/>
                        <a:ext cx="3270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3" name="Object 19"/>
          <p:cNvGraphicFramePr>
            <a:graphicFrameLocks noChangeAspect="1"/>
          </p:cNvGraphicFramePr>
          <p:nvPr/>
        </p:nvGraphicFramePr>
        <p:xfrm>
          <a:off x="7553325" y="1925638"/>
          <a:ext cx="828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" name="Equation" r:id="rId9" imgW="482181" imgH="177646" progId="Equation.DSMT4">
                  <p:embed/>
                </p:oleObj>
              </mc:Choice>
              <mc:Fallback>
                <p:oleObj name="Equation" r:id="rId9" imgW="482181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325" y="1925638"/>
                        <a:ext cx="828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4" name="Object 20"/>
          <p:cNvGraphicFramePr>
            <a:graphicFrameLocks noChangeAspect="1"/>
          </p:cNvGraphicFramePr>
          <p:nvPr/>
        </p:nvGraphicFramePr>
        <p:xfrm>
          <a:off x="4140200" y="4267200"/>
          <a:ext cx="430371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8" name="Equation" r:id="rId11" imgW="1752600" imgH="393700" progId="Equation.DSMT4">
                  <p:embed/>
                </p:oleObj>
              </mc:Choice>
              <mc:Fallback>
                <p:oleObj name="Equation" r:id="rId11" imgW="175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267200"/>
                        <a:ext cx="4303713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454075" y="261137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7075" y="352577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777675" y="2763779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1021112" y="2833684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970947" y="1969513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978245" y="1966690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 rot="19989134">
            <a:off x="869489" y="969607"/>
            <a:ext cx="2362200" cy="2438400"/>
            <a:chOff x="3270096" y="2362200"/>
            <a:chExt cx="2362200" cy="243840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Magnetic Disk 40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2" name="Object 12"/>
          <p:cNvGraphicFramePr>
            <a:graphicFrameLocks noChangeAspect="1"/>
          </p:cNvGraphicFramePr>
          <p:nvPr/>
        </p:nvGraphicFramePr>
        <p:xfrm>
          <a:off x="1143000" y="3581400"/>
          <a:ext cx="3460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" name="Equation" r:id="rId13" imgW="253890" imgH="228501" progId="Equation.DSMT4">
                  <p:embed/>
                </p:oleObj>
              </mc:Choice>
              <mc:Fallback>
                <p:oleObj name="Equation" r:id="rId13" imgW="253890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81400"/>
                        <a:ext cx="346075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6"/>
          <p:cNvGraphicFramePr>
            <a:graphicFrameLocks noChangeAspect="1"/>
          </p:cNvGraphicFramePr>
          <p:nvPr/>
        </p:nvGraphicFramePr>
        <p:xfrm>
          <a:off x="2725738" y="2362200"/>
          <a:ext cx="381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0" name="Equation" r:id="rId15" imgW="279400" imgH="228600" progId="Equation.DSMT4">
                  <p:embed/>
                </p:oleObj>
              </mc:Choice>
              <mc:Fallback>
                <p:oleObj name="Equation" r:id="rId15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8" y="2362200"/>
                        <a:ext cx="381000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6"/>
          <p:cNvGraphicFramePr>
            <a:graphicFrameLocks noChangeAspect="1"/>
          </p:cNvGraphicFramePr>
          <p:nvPr/>
        </p:nvGraphicFramePr>
        <p:xfrm>
          <a:off x="1600200" y="838200"/>
          <a:ext cx="3635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1" name="Equation" r:id="rId17" imgW="266584" imgH="228501" progId="Equation.DSMT4">
                  <p:embed/>
                </p:oleObj>
              </mc:Choice>
              <mc:Fallback>
                <p:oleObj name="Equation" r:id="rId17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838200"/>
                        <a:ext cx="363538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828800" y="990600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Freeform 45"/>
          <p:cNvSpPr/>
          <p:nvPr/>
        </p:nvSpPr>
        <p:spPr>
          <a:xfrm rot="16697199">
            <a:off x="2792104" y="2680219"/>
            <a:ext cx="693106" cy="236286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flipV="1">
            <a:off x="914400" y="3200400"/>
            <a:ext cx="693106" cy="3048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524000" y="1524000"/>
            <a:ext cx="693106" cy="1524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  <a:solidFill>
            <a:srgbClr val="0070C0">
              <a:alpha val="15000"/>
            </a:srgbClr>
          </a:solidFill>
        </p:spPr>
        <p:txBody>
          <a:bodyPr>
            <a:noAutofit/>
          </a:bodyPr>
          <a:lstStyle/>
          <a:p>
            <a:r>
              <a:rPr lang="en-US" sz="2800" b="1" dirty="0"/>
              <a:t>Equation of motion of a Rigid body: Euler’s equation</a:t>
            </a:r>
          </a:p>
        </p:txBody>
      </p:sp>
      <p:graphicFrame>
        <p:nvGraphicFramePr>
          <p:cNvPr id="134164" name="Object 20"/>
          <p:cNvGraphicFramePr>
            <a:graphicFrameLocks noChangeAspect="1"/>
          </p:cNvGraphicFramePr>
          <p:nvPr/>
        </p:nvGraphicFramePr>
        <p:xfrm>
          <a:off x="4038600" y="1295400"/>
          <a:ext cx="430371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" name="Equation" r:id="rId3" imgW="1752600" imgH="393700" progId="Equation.DSMT4">
                  <p:embed/>
                </p:oleObj>
              </mc:Choice>
              <mc:Fallback>
                <p:oleObj name="Equation" r:id="rId3" imgW="175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95400"/>
                        <a:ext cx="4303713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8" name="Object 10"/>
          <p:cNvGraphicFramePr>
            <a:graphicFrameLocks noChangeAspect="1"/>
          </p:cNvGraphicFramePr>
          <p:nvPr/>
        </p:nvGraphicFramePr>
        <p:xfrm>
          <a:off x="4100513" y="2743200"/>
          <a:ext cx="433387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1" name="Equation" r:id="rId5" imgW="1765300" imgH="393700" progId="Equation.DSMT4">
                  <p:embed/>
                </p:oleObj>
              </mc:Choice>
              <mc:Fallback>
                <p:oleObj name="Equation" r:id="rId5" imgW="1765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513" y="2743200"/>
                        <a:ext cx="4333875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9" name="Object 11"/>
          <p:cNvGraphicFramePr>
            <a:graphicFrameLocks noChangeAspect="1"/>
          </p:cNvGraphicFramePr>
          <p:nvPr/>
        </p:nvGraphicFramePr>
        <p:xfrm>
          <a:off x="4129088" y="4191000"/>
          <a:ext cx="430371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" name="Equation" r:id="rId7" imgW="1752600" imgH="393700" progId="Equation.DSMT4">
                  <p:embed/>
                </p:oleObj>
              </mc:Choice>
              <mc:Fallback>
                <p:oleObj name="Equation" r:id="rId7" imgW="175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4191000"/>
                        <a:ext cx="4303712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454075" y="261137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7075" y="352577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77675" y="2763779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021112" y="2833684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970947" y="1969513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978245" y="1966690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19989134">
            <a:off x="869489" y="969607"/>
            <a:ext cx="2362200" cy="2438400"/>
            <a:chOff x="3270096" y="2362200"/>
            <a:chExt cx="2362200" cy="2438400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lowchart: Magnetic Disk 38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0" name="Object 12"/>
          <p:cNvGraphicFramePr>
            <a:graphicFrameLocks noChangeAspect="1"/>
          </p:cNvGraphicFramePr>
          <p:nvPr/>
        </p:nvGraphicFramePr>
        <p:xfrm>
          <a:off x="1143000" y="3581400"/>
          <a:ext cx="3460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" name="Equation" r:id="rId9" imgW="253890" imgH="228501" progId="Equation.DSMT4">
                  <p:embed/>
                </p:oleObj>
              </mc:Choice>
              <mc:Fallback>
                <p:oleObj name="Equation" r:id="rId9" imgW="253890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81400"/>
                        <a:ext cx="346075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"/>
          <p:cNvGraphicFramePr>
            <a:graphicFrameLocks noChangeAspect="1"/>
          </p:cNvGraphicFramePr>
          <p:nvPr/>
        </p:nvGraphicFramePr>
        <p:xfrm>
          <a:off x="2725738" y="2362200"/>
          <a:ext cx="381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4" name="Equation" r:id="rId11" imgW="279400" imgH="228600" progId="Equation.DSMT4">
                  <p:embed/>
                </p:oleObj>
              </mc:Choice>
              <mc:Fallback>
                <p:oleObj name="Equation" r:id="rId11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8" y="2362200"/>
                        <a:ext cx="381000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6"/>
          <p:cNvGraphicFramePr>
            <a:graphicFrameLocks noChangeAspect="1"/>
          </p:cNvGraphicFramePr>
          <p:nvPr/>
        </p:nvGraphicFramePr>
        <p:xfrm>
          <a:off x="1600200" y="838200"/>
          <a:ext cx="3635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" name="Equation" r:id="rId13" imgW="266584" imgH="228501" progId="Equation.DSMT4">
                  <p:embed/>
                </p:oleObj>
              </mc:Choice>
              <mc:Fallback>
                <p:oleObj name="Equation" r:id="rId13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838200"/>
                        <a:ext cx="363538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828800" y="990600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4" name="Freeform 43"/>
          <p:cNvSpPr/>
          <p:nvPr/>
        </p:nvSpPr>
        <p:spPr>
          <a:xfrm rot="16697199">
            <a:off x="2792104" y="2680219"/>
            <a:ext cx="693106" cy="236286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flipV="1">
            <a:off x="914400" y="3200400"/>
            <a:ext cx="693106" cy="3048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524000" y="1524000"/>
            <a:ext cx="693106" cy="1524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[video-to-gif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989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  <a:solidFill>
            <a:srgbClr val="0070C0">
              <a:alpha val="15000"/>
            </a:srgbClr>
          </a:solidFill>
        </p:spPr>
        <p:txBody>
          <a:bodyPr>
            <a:noAutofit/>
          </a:bodyPr>
          <a:lstStyle/>
          <a:p>
            <a:r>
              <a:rPr lang="en-US" sz="2800" b="1" dirty="0"/>
              <a:t>Equation of motion of a Rigid body: Euler’s equation</a:t>
            </a:r>
          </a:p>
        </p:txBody>
      </p:sp>
      <p:graphicFrame>
        <p:nvGraphicFramePr>
          <p:cNvPr id="134164" name="Object 20"/>
          <p:cNvGraphicFramePr>
            <a:graphicFrameLocks noChangeAspect="1"/>
          </p:cNvGraphicFramePr>
          <p:nvPr/>
        </p:nvGraphicFramePr>
        <p:xfrm>
          <a:off x="4178300" y="1295400"/>
          <a:ext cx="4022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3" imgW="1637589" imgH="393529" progId="Equation.DSMT4">
                  <p:embed/>
                </p:oleObj>
              </mc:Choice>
              <mc:Fallback>
                <p:oleObj name="Equation" r:id="rId3" imgW="163758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8300" y="1295400"/>
                        <a:ext cx="4022725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8" name="Object 10"/>
          <p:cNvGraphicFramePr>
            <a:graphicFrameLocks noChangeAspect="1"/>
          </p:cNvGraphicFramePr>
          <p:nvPr/>
        </p:nvGraphicFramePr>
        <p:xfrm>
          <a:off x="4240213" y="2743200"/>
          <a:ext cx="405288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5" imgW="1651000" imgH="393700" progId="Equation.DSMT4">
                  <p:embed/>
                </p:oleObj>
              </mc:Choice>
              <mc:Fallback>
                <p:oleObj name="Equation" r:id="rId5" imgW="1651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2743200"/>
                        <a:ext cx="4052887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9" name="Object 11"/>
          <p:cNvGraphicFramePr>
            <a:graphicFrameLocks noChangeAspect="1"/>
          </p:cNvGraphicFramePr>
          <p:nvPr/>
        </p:nvGraphicFramePr>
        <p:xfrm>
          <a:off x="4268788" y="4191000"/>
          <a:ext cx="402431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7" imgW="1637589" imgH="393529" progId="Equation.DSMT4">
                  <p:embed/>
                </p:oleObj>
              </mc:Choice>
              <mc:Fallback>
                <p:oleObj name="Equation" r:id="rId7" imgW="163758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788" y="4191000"/>
                        <a:ext cx="4024312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152400" y="5638800"/>
            <a:ext cx="8763000" cy="56356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Euler’s Equations of rigid body motion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4075" y="29072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7075" y="38216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777675" y="30596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021112" y="31295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970947" y="22654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978245" y="22625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 rot="19989134">
            <a:off x="869489" y="1265496"/>
            <a:ext cx="2362200" cy="2438400"/>
            <a:chOff x="3270096" y="2362200"/>
            <a:chExt cx="2362200" cy="2438400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owchart: Magnetic Disk 39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1" name="Object 12"/>
          <p:cNvGraphicFramePr>
            <a:graphicFrameLocks noChangeAspect="1"/>
          </p:cNvGraphicFramePr>
          <p:nvPr/>
        </p:nvGraphicFramePr>
        <p:xfrm>
          <a:off x="1143000" y="3877289"/>
          <a:ext cx="3460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9" imgW="253890" imgH="228501" progId="Equation.DSMT4">
                  <p:embed/>
                </p:oleObj>
              </mc:Choice>
              <mc:Fallback>
                <p:oleObj name="Equation" r:id="rId9" imgW="253890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877289"/>
                        <a:ext cx="346075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6"/>
          <p:cNvGraphicFramePr>
            <a:graphicFrameLocks noChangeAspect="1"/>
          </p:cNvGraphicFramePr>
          <p:nvPr/>
        </p:nvGraphicFramePr>
        <p:xfrm>
          <a:off x="2725738" y="2658089"/>
          <a:ext cx="381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Equation" r:id="rId11" imgW="279400" imgH="228600" progId="Equation.DSMT4">
                  <p:embed/>
                </p:oleObj>
              </mc:Choice>
              <mc:Fallback>
                <p:oleObj name="Equation" r:id="rId11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8" y="2658089"/>
                        <a:ext cx="381000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6"/>
          <p:cNvGraphicFramePr>
            <a:graphicFrameLocks noChangeAspect="1"/>
          </p:cNvGraphicFramePr>
          <p:nvPr/>
        </p:nvGraphicFramePr>
        <p:xfrm>
          <a:off x="1600200" y="1134089"/>
          <a:ext cx="3635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13" imgW="266584" imgH="228501" progId="Equation.DSMT4">
                  <p:embed/>
                </p:oleObj>
              </mc:Choice>
              <mc:Fallback>
                <p:oleObj name="Equation" r:id="rId13" imgW="26658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34089"/>
                        <a:ext cx="363538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828800" y="12864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Freeform 44"/>
          <p:cNvSpPr/>
          <p:nvPr/>
        </p:nvSpPr>
        <p:spPr>
          <a:xfrm rot="16697199">
            <a:off x="2792104" y="2976108"/>
            <a:ext cx="693106" cy="236286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V="1">
            <a:off x="914400" y="3496289"/>
            <a:ext cx="693106" cy="3048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524000" y="1819889"/>
            <a:ext cx="693106" cy="1524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A MATHEMATICAL APPROACH!</a:t>
            </a:r>
          </a:p>
        </p:txBody>
      </p:sp>
    </p:spTree>
    <p:extLst>
      <p:ext uri="{BB962C8B-B14F-4D97-AF65-F5344CB8AC3E}">
        <p14:creationId xmlns:p14="http://schemas.microsoft.com/office/powerpoint/2010/main" val="34846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46696" y="31358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9696" y="40502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870296" y="32882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113733" y="33581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063568" y="24940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070866" y="24911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13"/>
          <p:cNvGrpSpPr/>
          <p:nvPr/>
        </p:nvGrpSpPr>
        <p:grpSpPr>
          <a:xfrm rot="19989134">
            <a:off x="3962110" y="1494096"/>
            <a:ext cx="2362200" cy="2438400"/>
            <a:chOff x="3270096" y="2362200"/>
            <a:chExt cx="2362200" cy="24384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Magnetic Disk 26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21421" y="15150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Lab frame Vs Body frame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066800"/>
            <a:ext cx="12954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4876800" y="1600200"/>
            <a:ext cx="16002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6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Euler’s equation: Mathematical approach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229452"/>
              </p:ext>
            </p:extLst>
          </p:nvPr>
        </p:nvGraphicFramePr>
        <p:xfrm>
          <a:off x="3406775" y="1458913"/>
          <a:ext cx="24526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" name="Equation" r:id="rId3" imgW="1333500" imgH="254000" progId="Equation.DSMT4">
                  <p:embed/>
                </p:oleObj>
              </mc:Choice>
              <mc:Fallback>
                <p:oleObj name="Equation" r:id="rId3" imgW="1333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775" y="1458913"/>
                        <a:ext cx="2452688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969081"/>
              </p:ext>
            </p:extLst>
          </p:nvPr>
        </p:nvGraphicFramePr>
        <p:xfrm>
          <a:off x="5904367" y="5474149"/>
          <a:ext cx="2133600" cy="1232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7" name="Equation" r:id="rId5" imgW="723586" imgH="418918" progId="Equation.DSMT4">
                  <p:embed/>
                </p:oleObj>
              </mc:Choice>
              <mc:Fallback>
                <p:oleObj name="Equation" r:id="rId5" imgW="723586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367" y="5474149"/>
                        <a:ext cx="2133600" cy="1232659"/>
                      </a:xfrm>
                      <a:prstGeom prst="rect">
                        <a:avLst/>
                      </a:prstGeom>
                      <a:solidFill>
                        <a:srgbClr val="9933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04650"/>
              </p:ext>
            </p:extLst>
          </p:nvPr>
        </p:nvGraphicFramePr>
        <p:xfrm>
          <a:off x="457200" y="5474149"/>
          <a:ext cx="5278437" cy="943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8" name="Equation" r:id="rId7" imgW="2692080" imgH="482400" progId="Equation.DSMT4">
                  <p:embed/>
                </p:oleObj>
              </mc:Choice>
              <mc:Fallback>
                <p:oleObj name="Equation" r:id="rId7" imgW="2692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74149"/>
                        <a:ext cx="5278437" cy="94346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1910096" y="3510434"/>
            <a:ext cx="1617618" cy="22045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00" y="2438400"/>
            <a:ext cx="558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dirty="0"/>
              <a:t>can change due to two reasons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 Changes in the body frame   (dotted line)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 Rotation of the body relative to lab frame (bold line)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88496" y="1458913"/>
            <a:ext cx="2332402" cy="172896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4521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19498"/>
              </p:ext>
            </p:extLst>
          </p:nvPr>
        </p:nvGraphicFramePr>
        <p:xfrm>
          <a:off x="6280432" y="781062"/>
          <a:ext cx="213518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9" name="Equation" r:id="rId9" imgW="901440" imgH="444240" progId="Equation.DSMT4">
                  <p:embed/>
                </p:oleObj>
              </mc:Choice>
              <mc:Fallback>
                <p:oleObj name="Equation" r:id="rId9" imgW="901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0432" y="781062"/>
                        <a:ext cx="2135188" cy="10509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3"/>
          <p:cNvGrpSpPr/>
          <p:nvPr/>
        </p:nvGrpSpPr>
        <p:grpSpPr>
          <a:xfrm rot="19989134">
            <a:off x="6693596" y="2484713"/>
            <a:ext cx="2362200" cy="2438400"/>
            <a:chOff x="3270096" y="2362200"/>
            <a:chExt cx="2362200" cy="2438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Magnetic Disk 23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250596"/>
              </p:ext>
            </p:extLst>
          </p:nvPr>
        </p:nvGraphicFramePr>
        <p:xfrm>
          <a:off x="4394200" y="2362199"/>
          <a:ext cx="635000" cy="64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0"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362199"/>
                        <a:ext cx="635000" cy="64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075552"/>
              </p:ext>
            </p:extLst>
          </p:nvPr>
        </p:nvGraphicFramePr>
        <p:xfrm>
          <a:off x="6823106" y="4801996"/>
          <a:ext cx="404550" cy="560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1" name="Equation" r:id="rId13" imgW="164880" imgH="228600" progId="Equation.DSMT4">
                  <p:embed/>
                </p:oleObj>
              </mc:Choice>
              <mc:Fallback>
                <p:oleObj name="Equation" r:id="rId13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23106" y="4801996"/>
                        <a:ext cx="404550" cy="560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680296" y="42788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2896" y="50408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613496" y="4285595"/>
            <a:ext cx="1491968" cy="41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856933" y="43487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6814066" y="34817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64621" y="25056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Flowchart: Magnetic Disk 34"/>
          <p:cNvSpPr/>
          <p:nvPr/>
        </p:nvSpPr>
        <p:spPr>
          <a:xfrm rot="19989134">
            <a:off x="7302388" y="3401699"/>
            <a:ext cx="685800" cy="1676400"/>
          </a:xfrm>
          <a:prstGeom prst="flowChartMagneticDisk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597140" y="3035093"/>
            <a:ext cx="1008994" cy="1266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05634"/>
              </p:ext>
            </p:extLst>
          </p:nvPr>
        </p:nvGraphicFramePr>
        <p:xfrm>
          <a:off x="6829806" y="1901236"/>
          <a:ext cx="2039598" cy="94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2" name="Equation" r:id="rId15" imgW="1422360" imgH="660240" progId="Equation.DSMT4">
                  <p:embed/>
                </p:oleObj>
              </mc:Choice>
              <mc:Fallback>
                <p:oleObj name="Equation" r:id="rId15" imgW="14223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29806" y="1901236"/>
                        <a:ext cx="2039598" cy="94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47715"/>
              </p:ext>
            </p:extLst>
          </p:nvPr>
        </p:nvGraphicFramePr>
        <p:xfrm>
          <a:off x="509876" y="3757612"/>
          <a:ext cx="60356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3" name="Equation" r:id="rId17" imgW="3225600" imgH="952200" progId="Equation.DSMT4">
                  <p:embed/>
                </p:oleObj>
              </mc:Choice>
              <mc:Fallback>
                <p:oleObj name="Equation" r:id="rId17" imgW="322560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9876" y="3757612"/>
                        <a:ext cx="6035675" cy="178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7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30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Euler’s equation: Mathematical approach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783829"/>
              </p:ext>
            </p:extLst>
          </p:nvPr>
        </p:nvGraphicFramePr>
        <p:xfrm>
          <a:off x="2333625" y="1706563"/>
          <a:ext cx="40941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4" name="Equation" r:id="rId3" imgW="1701720" imgH="393480" progId="Equation.DSMT4">
                  <p:embed/>
                </p:oleObj>
              </mc:Choice>
              <mc:Fallback>
                <p:oleObj name="Equation" r:id="rId3" imgW="1701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25" y="1706563"/>
                        <a:ext cx="4094163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 flipH="1" flipV="1">
            <a:off x="5700713" y="2438400"/>
            <a:ext cx="242887" cy="536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114800" y="2974931"/>
            <a:ext cx="2090123" cy="1232140"/>
            <a:chOff x="4114800" y="2974931"/>
            <a:chExt cx="2090123" cy="12321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114800" y="2974931"/>
                  <a:ext cx="2090123" cy="12087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                                 </m:t>
                                </m:r>
                              </m:e>
                              <m:e/>
                              <m:e/>
                              <m:e/>
                              <m:e/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2974931"/>
                  <a:ext cx="2090123" cy="120872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97694411"/>
                    </p:ext>
                  </p:extLst>
                </p:nvPr>
              </p:nvGraphicFramePr>
              <p:xfrm>
                <a:off x="4508500" y="3054350"/>
                <a:ext cx="279400" cy="406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05" name="Equation" r:id="rId6" imgW="139680" imgH="228600" progId="Equation.DSMT4">
                        <p:embed/>
                      </p:oleObj>
                    </mc:Choice>
                    <mc:Fallback>
                      <p:oleObj name="Equation" r:id="rId6" imgW="1396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08500" y="3054350"/>
                              <a:ext cx="279400" cy="4064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3522960185"/>
                    </p:ext>
                  </p:extLst>
                </p:nvPr>
              </p:nvGraphicFramePr>
              <p:xfrm>
                <a:off x="4495800" y="3054186"/>
                <a:ext cx="304800" cy="407096"/>
              </p:xfrm>
              <a:graphic>
                <a:graphicData uri="http://schemas.openxmlformats.org/presentationml/2006/ole">
                  <p:oleObj spid="_x0000_s446716" name="Equation" r:id="rId8" imgW="152334" imgH="228501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Object 1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8682232"/>
                    </p:ext>
                  </p:extLst>
                </p:nvPr>
              </p:nvGraphicFramePr>
              <p:xfrm>
                <a:off x="5029200" y="3048000"/>
                <a:ext cx="304800" cy="406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06" name="Equation" r:id="rId9" imgW="152280" imgH="228600" progId="Equation.DSMT4">
                        <p:embed/>
                      </p:oleObj>
                    </mc:Choice>
                    <mc:Fallback>
                      <p:oleObj name="Equation" r:id="rId9" imgW="1522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29200" y="3048000"/>
                              <a:ext cx="304800" cy="4064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7" name="Object 1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621139824"/>
                    </p:ext>
                  </p:extLst>
                </p:nvPr>
              </p:nvGraphicFramePr>
              <p:xfrm>
                <a:off x="5016500" y="3036888"/>
                <a:ext cx="330200" cy="428625"/>
              </p:xfrm>
              <a:graphic>
                <a:graphicData uri="http://schemas.openxmlformats.org/presentationml/2006/ole">
                  <p:oleObj spid="_x0000_s446717" name="Equation" r:id="rId11" imgW="164957" imgH="241091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49630135"/>
                    </p:ext>
                  </p:extLst>
                </p:nvPr>
              </p:nvGraphicFramePr>
              <p:xfrm>
                <a:off x="5562600" y="3048000"/>
                <a:ext cx="304800" cy="406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07" name="Equation" r:id="rId12" imgW="152280" imgH="228600" progId="Equation.DSMT4">
                        <p:embed/>
                      </p:oleObj>
                    </mc:Choice>
                    <mc:Fallback>
                      <p:oleObj name="Equation" r:id="rId12" imgW="1522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62600" y="3048000"/>
                              <a:ext cx="304800" cy="4064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240891216"/>
                    </p:ext>
                  </p:extLst>
                </p:nvPr>
              </p:nvGraphicFramePr>
              <p:xfrm>
                <a:off x="5562600" y="3048000"/>
                <a:ext cx="304800" cy="406400"/>
              </p:xfrm>
              <a:graphic>
                <a:graphicData uri="http://schemas.openxmlformats.org/presentationml/2006/ole">
                  <p:oleObj spid="_x0000_s446718" name="Equation" r:id="rId14" imgW="152334" imgH="228501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Object 1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2996304"/>
                    </p:ext>
                  </p:extLst>
                </p:nvPr>
              </p:nvGraphicFramePr>
              <p:xfrm>
                <a:off x="4494756" y="3402382"/>
                <a:ext cx="367778" cy="342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08" name="Equation" r:id="rId15" imgW="177480" imgH="228600" progId="Equation.DSMT4">
                        <p:embed/>
                      </p:oleObj>
                    </mc:Choice>
                    <mc:Fallback>
                      <p:oleObj name="Equation" r:id="rId15" imgW="1774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94756" y="3402382"/>
                              <a:ext cx="367778" cy="3429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9" name="Object 1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3387926707"/>
                    </p:ext>
                  </p:extLst>
                </p:nvPr>
              </p:nvGraphicFramePr>
              <p:xfrm>
                <a:off x="4494756" y="3402382"/>
                <a:ext cx="367778" cy="342900"/>
              </p:xfrm>
              <a:graphic>
                <a:graphicData uri="http://schemas.openxmlformats.org/presentationml/2006/ole">
                  <p:oleObj spid="_x0000_s446719" name="Equation" r:id="rId17" imgW="177646" imgH="228402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" name="Objec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38513815"/>
                    </p:ext>
                  </p:extLst>
                </p:nvPr>
              </p:nvGraphicFramePr>
              <p:xfrm>
                <a:off x="5029200" y="3415952"/>
                <a:ext cx="393700" cy="342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09" name="Equation" r:id="rId18" imgW="190440" imgH="228600" progId="Equation.DSMT4">
                        <p:embed/>
                      </p:oleObj>
                    </mc:Choice>
                    <mc:Fallback>
                      <p:oleObj name="Equation" r:id="rId18" imgW="19044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29200" y="3415952"/>
                              <a:ext cx="393700" cy="3429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2" name="Objec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271731257"/>
                    </p:ext>
                  </p:extLst>
                </p:nvPr>
              </p:nvGraphicFramePr>
              <p:xfrm>
                <a:off x="5029200" y="3415952"/>
                <a:ext cx="393700" cy="342900"/>
              </p:xfrm>
              <a:graphic>
                <a:graphicData uri="http://schemas.openxmlformats.org/presentationml/2006/ole">
                  <p:oleObj spid="_x0000_s446720" name="Equation" r:id="rId20" imgW="190500" imgH="228600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3" name="Object 2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44772577"/>
                    </p:ext>
                  </p:extLst>
                </p:nvPr>
              </p:nvGraphicFramePr>
              <p:xfrm>
                <a:off x="5549900" y="3429000"/>
                <a:ext cx="393700" cy="342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10" name="Equation" r:id="rId21" imgW="190440" imgH="228600" progId="Equation.DSMT4">
                        <p:embed/>
                      </p:oleObj>
                    </mc:Choice>
                    <mc:Fallback>
                      <p:oleObj name="Equation" r:id="rId21" imgW="19044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49900" y="3429000"/>
                              <a:ext cx="393700" cy="3429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3" name="Object 2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25021293"/>
                    </p:ext>
                  </p:extLst>
                </p:nvPr>
              </p:nvGraphicFramePr>
              <p:xfrm>
                <a:off x="5549900" y="3429000"/>
                <a:ext cx="393700" cy="342900"/>
              </p:xfrm>
              <a:graphic>
                <a:graphicData uri="http://schemas.openxmlformats.org/presentationml/2006/ole">
                  <p:oleObj spid="_x0000_s446721" name="Equation" r:id="rId23" imgW="190500" imgH="228600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4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49554768"/>
                    </p:ext>
                  </p:extLst>
                </p:nvPr>
              </p:nvGraphicFramePr>
              <p:xfrm>
                <a:off x="4495800" y="3809999"/>
                <a:ext cx="304800" cy="37366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11" name="Equation" r:id="rId24" imgW="164880" imgH="228600" progId="Equation.DSMT4">
                        <p:embed/>
                      </p:oleObj>
                    </mc:Choice>
                    <mc:Fallback>
                      <p:oleObj name="Equation" r:id="rId24" imgW="1648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95800" y="3809999"/>
                              <a:ext cx="304800" cy="37366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4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076920347"/>
                    </p:ext>
                  </p:extLst>
                </p:nvPr>
              </p:nvGraphicFramePr>
              <p:xfrm>
                <a:off x="4495800" y="3809999"/>
                <a:ext cx="304800" cy="373661"/>
              </p:xfrm>
              <a:graphic>
                <a:graphicData uri="http://schemas.openxmlformats.org/presentationml/2006/ole">
                  <p:oleObj spid="_x0000_s446722" name="Equation" r:id="rId26" imgW="165028" imgH="228501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bjec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22102697"/>
                    </p:ext>
                  </p:extLst>
                </p:nvPr>
              </p:nvGraphicFramePr>
              <p:xfrm>
                <a:off x="5032375" y="3822700"/>
                <a:ext cx="328613" cy="3730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12" name="Equation" r:id="rId27" imgW="177480" imgH="228600" progId="Equation.DSMT4">
                        <p:embed/>
                      </p:oleObj>
                    </mc:Choice>
                    <mc:Fallback>
                      <p:oleObj name="Equation" r:id="rId27" imgW="1774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32375" y="3822700"/>
                              <a:ext cx="328613" cy="3730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bjec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574566799"/>
                    </p:ext>
                  </p:extLst>
                </p:nvPr>
              </p:nvGraphicFramePr>
              <p:xfrm>
                <a:off x="5032375" y="3822700"/>
                <a:ext cx="328613" cy="373063"/>
              </p:xfrm>
              <a:graphic>
                <a:graphicData uri="http://schemas.openxmlformats.org/presentationml/2006/ole">
                  <p:oleObj spid="_x0000_s446723" name="Equation" r:id="rId29" imgW="177646" imgH="228402" progId="Equation.DSMT4">
                    <p:embed/>
                  </p:oleObj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13693918"/>
                    </p:ext>
                  </p:extLst>
                </p:nvPr>
              </p:nvGraphicFramePr>
              <p:xfrm>
                <a:off x="5550269" y="3834008"/>
                <a:ext cx="328613" cy="3730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4613" name="Equation" r:id="rId30" imgW="177480" imgH="228600" progId="Equation.DSMT4">
                        <p:embed/>
                      </p:oleObj>
                    </mc:Choice>
                    <mc:Fallback>
                      <p:oleObj name="Equation" r:id="rId30" imgW="17748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0269" y="3834008"/>
                              <a:ext cx="328613" cy="3730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709029286"/>
                    </p:ext>
                  </p:extLst>
                </p:nvPr>
              </p:nvGraphicFramePr>
              <p:xfrm>
                <a:off x="5550269" y="3834008"/>
                <a:ext cx="328613" cy="373063"/>
              </p:xfrm>
              <a:graphic>
                <a:graphicData uri="http://schemas.openxmlformats.org/presentationml/2006/ole">
                  <p:oleObj spid="_x0000_s446724" name="Equation" r:id="rId32" imgW="177646" imgH="228402" progId="Equation.DSMT4">
                    <p:embed/>
                  </p:oleObj>
                </a:graphicData>
              </a:graphic>
            </p:graphicFrame>
          </mc:Fallback>
        </mc:AlternateContent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880382"/>
              </p:ext>
            </p:extLst>
          </p:nvPr>
        </p:nvGraphicFramePr>
        <p:xfrm>
          <a:off x="2832100" y="4924425"/>
          <a:ext cx="1371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4" name="Equation" r:id="rId33" imgW="558800" imgH="228600" progId="Equation.DSMT4">
                  <p:embed/>
                </p:oleObj>
              </mc:Choice>
              <mc:Fallback>
                <p:oleObj name="Equation" r:id="rId33" imgW="558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4924425"/>
                        <a:ext cx="1371600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902556"/>
              </p:ext>
            </p:extLst>
          </p:nvPr>
        </p:nvGraphicFramePr>
        <p:xfrm>
          <a:off x="4203700" y="4924425"/>
          <a:ext cx="14970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5" name="Equation" r:id="rId35" imgW="609600" imgH="228600" progId="Equation.DSMT4">
                  <p:embed/>
                </p:oleObj>
              </mc:Choice>
              <mc:Fallback>
                <p:oleObj name="Equation" r:id="rId35" imgW="60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4924425"/>
                        <a:ext cx="1497013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229169"/>
              </p:ext>
            </p:extLst>
          </p:nvPr>
        </p:nvGraphicFramePr>
        <p:xfrm>
          <a:off x="5727700" y="4924425"/>
          <a:ext cx="14351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6" name="Equation" r:id="rId37" imgW="583947" imgH="228501" progId="Equation.DSMT4">
                  <p:embed/>
                </p:oleObj>
              </mc:Choice>
              <mc:Fallback>
                <p:oleObj name="Equation" r:id="rId37" imgW="583947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7700" y="4924425"/>
                        <a:ext cx="1435100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>
            <a:endCxn id="24" idx="1"/>
          </p:cNvCxnSpPr>
          <p:nvPr/>
        </p:nvCxnSpPr>
        <p:spPr>
          <a:xfrm flipV="1">
            <a:off x="3352800" y="3996829"/>
            <a:ext cx="1143000" cy="1032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572000" y="4191000"/>
            <a:ext cx="587861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715000" y="4191000"/>
            <a:ext cx="990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1647"/>
              </p:ext>
            </p:extLst>
          </p:nvPr>
        </p:nvGraphicFramePr>
        <p:xfrm>
          <a:off x="2911610" y="5625743"/>
          <a:ext cx="402907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7" name="Equation" r:id="rId39" imgW="4029246" imgH="980998" progId="Equation.DSMT4">
                  <p:embed/>
                </p:oleObj>
              </mc:Choice>
              <mc:Fallback>
                <p:oleObj name="Equation" r:id="rId39" imgW="4029246" imgH="9809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911610" y="5625743"/>
                        <a:ext cx="4029075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</a:rPr>
              <a:t>EULER’S EQUATION OF</a:t>
            </a:r>
            <a:br>
              <a:rPr lang="en-US" sz="7200" b="1" dirty="0">
                <a:solidFill>
                  <a:srgbClr val="0070C0"/>
                </a:solidFill>
              </a:rPr>
            </a:br>
            <a:r>
              <a:rPr lang="en-US" sz="7200" b="1" dirty="0">
                <a:solidFill>
                  <a:srgbClr val="0070C0"/>
                </a:solidFill>
              </a:rPr>
              <a:t>MOTION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2596" y="4800600"/>
            <a:ext cx="7966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RECAP OF GEOMETRICAL APPROACH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2294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Euler’s equation: Mathematical approach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83394"/>
              </p:ext>
            </p:extLst>
          </p:nvPr>
        </p:nvGraphicFramePr>
        <p:xfrm>
          <a:off x="2514600" y="1927225"/>
          <a:ext cx="4022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Equation" r:id="rId3" imgW="1637589" imgH="393529" progId="Equation.DSMT4">
                  <p:embed/>
                </p:oleObj>
              </mc:Choice>
              <mc:Fallback>
                <p:oleObj name="Equation" r:id="rId3" imgW="163758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27225"/>
                        <a:ext cx="4022725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393978"/>
              </p:ext>
            </p:extLst>
          </p:nvPr>
        </p:nvGraphicFramePr>
        <p:xfrm>
          <a:off x="2576513" y="3375025"/>
          <a:ext cx="405288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Equation" r:id="rId5" imgW="1651000" imgH="393700" progId="Equation.DSMT4">
                  <p:embed/>
                </p:oleObj>
              </mc:Choice>
              <mc:Fallback>
                <p:oleObj name="Equation" r:id="rId5" imgW="1651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513" y="3375025"/>
                        <a:ext cx="4052887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829880"/>
              </p:ext>
            </p:extLst>
          </p:nvPr>
        </p:nvGraphicFramePr>
        <p:xfrm>
          <a:off x="2605088" y="4822825"/>
          <a:ext cx="402431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Equation" r:id="rId7" imgW="1637589" imgH="393529" progId="Equation.DSMT4">
                  <p:embed/>
                </p:oleObj>
              </mc:Choice>
              <mc:Fallback>
                <p:oleObj name="Equation" r:id="rId7" imgW="163758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088" y="4822825"/>
                        <a:ext cx="4024312" cy="968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5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How Euler’s equations are related to stability?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886200"/>
            <a:ext cx="781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Will learn through some Examples………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685800"/>
            <a:ext cx="4426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14368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99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Stability of a book under rotation through its different axis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68564"/>
            <a:ext cx="26384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5715000"/>
            <a:ext cx="5867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Guess which of the above configuration will be stable ??</a:t>
            </a:r>
          </a:p>
        </p:txBody>
      </p:sp>
    </p:spTree>
    <p:extLst>
      <p:ext uri="{BB962C8B-B14F-4D97-AF65-F5344CB8AC3E}">
        <p14:creationId xmlns:p14="http://schemas.microsoft.com/office/powerpoint/2010/main" val="34714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lillil.lillill.li/partial/73_5s_to_2_573_5s_Axes_of_Rotation_Demo_Wood_Bloc.gif?t=_16123582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4"/>
            <a:ext cx="83989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742647"/>
            <a:ext cx="1876425" cy="20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888630" y="5534816"/>
            <a:ext cx="3369170" cy="6578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2141" y="5350150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4203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lliliiil.ililllliliillilliliil.li/partial/89_0s_to_7_989_0s_Axes_of_Rotation_Demo_Wood_Bloc.gif?t=_16123590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3252" name="Picture 4" descr="https://llliliiil.ililllliliillilliliil.li/partial/89_0s_to_7_989_0s_Axes_of_Rotation_Demo_Wood_Bloc.gif?t=_16123590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937"/>
            <a:ext cx="84582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6" y="4836859"/>
            <a:ext cx="1876425" cy="20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676400" y="5350150"/>
            <a:ext cx="3581400" cy="1846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2141" y="5350150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7986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lliliiil.ililllliliillilliliil.li/partial/124_9s_to_7_0124_9s_Axes_of_Rotation_Demo_Wood_Bl.gif?t=_16123595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4276" name="Picture 4" descr="https://llliliiil.ililllliliillilliliil.li/partial/124_9s_to_7_0124_9s_Axes_of_Rotation_Demo_Wood_Bl.gif?t=_16123595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75201"/>
            <a:ext cx="1566091" cy="170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371600" y="5534816"/>
            <a:ext cx="3886200" cy="7135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90457" y="5350150"/>
            <a:ext cx="101200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unstable</a:t>
            </a:r>
          </a:p>
        </p:txBody>
      </p:sp>
    </p:spTree>
    <p:extLst>
      <p:ext uri="{BB962C8B-B14F-4D97-AF65-F5344CB8AC3E}">
        <p14:creationId xmlns:p14="http://schemas.microsoft.com/office/powerpoint/2010/main" val="40206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Book under rotation….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6384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1295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Book is rotated in one of its  axis by applying a torque and quickly released. Lets say it has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4419600"/>
            <a:ext cx="339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Stability of motion is analyzed by </a:t>
            </a:r>
          </a:p>
          <a:p>
            <a:r>
              <a:rPr lang="en-US" b="1" dirty="0">
                <a:solidFill>
                  <a:srgbClr val="0070C0"/>
                </a:solidFill>
              </a:rPr>
              <a:t>Applying Euler’s equation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9194" y="3124200"/>
            <a:ext cx="326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 small perturbation is given …..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14600" y="18288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905000" y="5715000"/>
            <a:ext cx="5867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Guess which of the above configuration will be stable ??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121591"/>
              </p:ext>
            </p:extLst>
          </p:nvPr>
        </p:nvGraphicFramePr>
        <p:xfrm>
          <a:off x="5016674" y="2057400"/>
          <a:ext cx="378301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4" imgW="2324100" imgH="228600" progId="Equation.DSMT4">
                  <p:embed/>
                </p:oleObj>
              </mc:Choice>
              <mc:Fallback>
                <p:oleObj name="Equation" r:id="rId4" imgW="2324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674" y="2057400"/>
                        <a:ext cx="3783013" cy="373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545101"/>
              </p:ext>
            </p:extLst>
          </p:nvPr>
        </p:nvGraphicFramePr>
        <p:xfrm>
          <a:off x="5127625" y="3733800"/>
          <a:ext cx="3576638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Equation" r:id="rId6" imgW="2197100" imgH="228600" progId="Equation.DSMT4">
                  <p:embed/>
                </p:oleObj>
              </mc:Choice>
              <mc:Fallback>
                <p:oleObj name="Equation" r:id="rId6" imgW="2197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3733800"/>
                        <a:ext cx="3576638" cy="373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9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Stability of Rotational motion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6384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7218" name="Object 2"/>
          <p:cNvGraphicFramePr>
            <a:graphicFrameLocks noChangeAspect="1"/>
          </p:cNvGraphicFramePr>
          <p:nvPr/>
        </p:nvGraphicFramePr>
        <p:xfrm>
          <a:off x="5278438" y="717013"/>
          <a:ext cx="26257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Equation" r:id="rId4" imgW="1612900" imgH="393700" progId="Equation.DSMT4">
                  <p:embed/>
                </p:oleObj>
              </mc:Choice>
              <mc:Fallback>
                <p:oleObj name="Equation" r:id="rId4" imgW="1612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717013"/>
                        <a:ext cx="2625725" cy="6413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5268817" y="1414749"/>
          <a:ext cx="26257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2" name="Equation" r:id="rId6" imgW="1612900" imgH="393700" progId="Equation.DSMT4">
                  <p:embed/>
                </p:oleObj>
              </mc:Choice>
              <mc:Fallback>
                <p:oleObj name="Equation" r:id="rId6" imgW="1612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8817" y="1414749"/>
                        <a:ext cx="2625725" cy="6413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0" name="Object 4"/>
          <p:cNvGraphicFramePr>
            <a:graphicFrameLocks noChangeAspect="1"/>
          </p:cNvGraphicFramePr>
          <p:nvPr/>
        </p:nvGraphicFramePr>
        <p:xfrm>
          <a:off x="5278438" y="2121664"/>
          <a:ext cx="26273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3" name="Equation" r:id="rId8" imgW="1612900" imgH="393700" progId="Equation.DSMT4">
                  <p:embed/>
                </p:oleObj>
              </mc:Choice>
              <mc:Fallback>
                <p:oleObj name="Equation" r:id="rId8" imgW="1612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121664"/>
                        <a:ext cx="2627312" cy="6413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1" name="Object 5"/>
          <p:cNvGraphicFramePr>
            <a:graphicFrameLocks noChangeAspect="1"/>
          </p:cNvGraphicFramePr>
          <p:nvPr/>
        </p:nvGraphicFramePr>
        <p:xfrm>
          <a:off x="4483100" y="3314700"/>
          <a:ext cx="177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4" name="Equation" r:id="rId10" imgW="177646" imgH="228402" progId="Equation.DSMT4">
                  <p:embed/>
                </p:oleObj>
              </mc:Choice>
              <mc:Fallback>
                <p:oleObj name="Equation" r:id="rId10" imgW="177646" imgH="2284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100" y="3314700"/>
                        <a:ext cx="177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2" name="Object 6"/>
          <p:cNvGraphicFramePr>
            <a:graphicFrameLocks noChangeAspect="1"/>
          </p:cNvGraphicFramePr>
          <p:nvPr/>
        </p:nvGraphicFramePr>
        <p:xfrm>
          <a:off x="4117975" y="3276600"/>
          <a:ext cx="378301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5" name="Equation" r:id="rId12" imgW="2324100" imgH="228600" progId="Equation.DSMT4">
                  <p:embed/>
                </p:oleObj>
              </mc:Choice>
              <mc:Fallback>
                <p:oleObj name="Equation" r:id="rId12" imgW="2324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75" y="3276600"/>
                        <a:ext cx="3783013" cy="373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/>
        </p:nvGraphicFramePr>
        <p:xfrm>
          <a:off x="609600" y="3962400"/>
          <a:ext cx="29987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6" name="Equation" r:id="rId14" imgW="1841500" imgH="393700" progId="Equation.DSMT4">
                  <p:embed/>
                </p:oleObj>
              </mc:Choice>
              <mc:Fallback>
                <p:oleObj name="Equation" r:id="rId14" imgW="1841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962400"/>
                        <a:ext cx="2998787" cy="6413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535709"/>
              </p:ext>
            </p:extLst>
          </p:nvPr>
        </p:nvGraphicFramePr>
        <p:xfrm>
          <a:off x="5945187" y="4114800"/>
          <a:ext cx="144621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" name="Equation" r:id="rId16" imgW="889000" imgH="228600" progId="Equation.DSMT4">
                  <p:embed/>
                </p:oleObj>
              </mc:Choice>
              <mc:Fallback>
                <p:oleObj name="Equation" r:id="rId16" imgW="889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187" y="4114800"/>
                        <a:ext cx="1446213" cy="373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714131"/>
              </p:ext>
            </p:extLst>
          </p:nvPr>
        </p:nvGraphicFramePr>
        <p:xfrm>
          <a:off x="533400" y="5489575"/>
          <a:ext cx="2955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8" name="Equation" r:id="rId18" imgW="1816100" imgH="419100" progId="Equation.DSMT4">
                  <p:embed/>
                </p:oleObj>
              </mc:Choice>
              <mc:Fallback>
                <p:oleObj name="Equation" r:id="rId18" imgW="18161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489575"/>
                        <a:ext cx="2955925" cy="682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445786"/>
              </p:ext>
            </p:extLst>
          </p:nvPr>
        </p:nvGraphicFramePr>
        <p:xfrm>
          <a:off x="4394200" y="5410200"/>
          <a:ext cx="3617913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9" name="Equation" r:id="rId20" imgW="2222500" imgH="457200" progId="Equation.DSMT4">
                  <p:embed/>
                </p:oleObj>
              </mc:Choice>
              <mc:Fallback>
                <p:oleObj name="Equation" r:id="rId20" imgW="22225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5410200"/>
                        <a:ext cx="3617913" cy="7445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4305300" y="1485900"/>
            <a:ext cx="3048000" cy="2514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4038600"/>
            <a:ext cx="182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Too small……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4800600"/>
            <a:ext cx="8611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Since equations 2 and 3 are coupled, we take second derivative of </a:t>
            </a:r>
            <a:r>
              <a:rPr lang="en-US" b="1" dirty="0" err="1"/>
              <a:t>eqn</a:t>
            </a:r>
            <a:r>
              <a:rPr lang="en-US" b="1" dirty="0"/>
              <a:t> 2 to get equation </a:t>
            </a:r>
          </a:p>
          <a:p>
            <a:r>
              <a:rPr lang="en-US" b="1" dirty="0"/>
              <a:t>of motion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95600" y="2438400"/>
            <a:ext cx="2781300" cy="3276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77200" y="83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7200" y="14478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77200" y="21336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31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Stability of Rotational motion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6384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905000" y="1219200"/>
            <a:ext cx="16764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400300" y="1790700"/>
            <a:ext cx="1676400" cy="685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6583" y="1033749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800100" y="3162300"/>
            <a:ext cx="5334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" y="3429000"/>
            <a:ext cx="105445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Unstable</a:t>
            </a:r>
          </a:p>
        </p:txBody>
      </p:sp>
      <p:graphicFrame>
        <p:nvGraphicFramePr>
          <p:cNvPr id="137227" name="Object 11"/>
          <p:cNvGraphicFramePr>
            <a:graphicFrameLocks noChangeAspect="1"/>
          </p:cNvGraphicFramePr>
          <p:nvPr/>
        </p:nvGraphicFramePr>
        <p:xfrm>
          <a:off x="3548063" y="2209800"/>
          <a:ext cx="33909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5" name="Equation" r:id="rId4" imgW="2082800" imgH="457200" progId="Equation.DSMT4">
                  <p:embed/>
                </p:oleObj>
              </mc:Choice>
              <mc:Fallback>
                <p:oleObj name="Equation" r:id="rId4" imgW="2082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2209800"/>
                        <a:ext cx="3390900" cy="7445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4310063" y="2057400"/>
            <a:ext cx="1981200" cy="990600"/>
          </a:xfrm>
          <a:prstGeom prst="round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7228" name="Object 12"/>
          <p:cNvGraphicFramePr>
            <a:graphicFrameLocks noChangeAspect="1"/>
          </p:cNvGraphicFramePr>
          <p:nvPr/>
        </p:nvGraphicFramePr>
        <p:xfrm>
          <a:off x="7315200" y="2286000"/>
          <a:ext cx="16335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6" name="Equation" r:id="rId6" imgW="1002865" imgH="418918" progId="Equation.DSMT4">
                  <p:embed/>
                </p:oleObj>
              </mc:Choice>
              <mc:Fallback>
                <p:oleObj name="Equation" r:id="rId6" imgW="1002865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286000"/>
                        <a:ext cx="1633537" cy="682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562600" y="4126468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  <p:graphicFrame>
        <p:nvGraphicFramePr>
          <p:cNvPr id="138253" name="Object 13"/>
          <p:cNvGraphicFramePr>
            <a:graphicFrameLocks noChangeAspect="1"/>
          </p:cNvGraphicFramePr>
          <p:nvPr/>
        </p:nvGraphicFramePr>
        <p:xfrm>
          <a:off x="2971800" y="4659868"/>
          <a:ext cx="6191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7" name="Equation" r:id="rId8" imgW="380835" imgH="406224" progId="Equation.DSMT4">
                  <p:embed/>
                </p:oleObj>
              </mc:Choice>
              <mc:Fallback>
                <p:oleObj name="Equation" r:id="rId8" imgW="380835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659868"/>
                        <a:ext cx="619125" cy="6619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>
            <a:endCxn id="30" idx="1"/>
          </p:cNvCxnSpPr>
          <p:nvPr/>
        </p:nvCxnSpPr>
        <p:spPr>
          <a:xfrm flipV="1">
            <a:off x="3581400" y="4311134"/>
            <a:ext cx="1981200" cy="4688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87407" y="5193268"/>
            <a:ext cx="105445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UnStable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581400" y="5204936"/>
            <a:ext cx="1981200" cy="1407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29400" y="4114800"/>
            <a:ext cx="2312877" cy="369332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1</a:t>
            </a:r>
            <a:r>
              <a:rPr lang="en-US" dirty="0"/>
              <a:t> is largest or smallest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49552" y="5181600"/>
            <a:ext cx="1784848" cy="369332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1</a:t>
            </a:r>
            <a:r>
              <a:rPr lang="en-US" dirty="0"/>
              <a:t> is intermediate</a:t>
            </a:r>
          </a:p>
        </p:txBody>
      </p:sp>
      <p:cxnSp>
        <p:nvCxnSpPr>
          <p:cNvPr id="36" name="Curved Connector 35"/>
          <p:cNvCxnSpPr/>
          <p:nvPr/>
        </p:nvCxnSpPr>
        <p:spPr>
          <a:xfrm>
            <a:off x="1905000" y="1676400"/>
            <a:ext cx="5791200" cy="2362200"/>
          </a:xfrm>
          <a:prstGeom prst="curvedConnector3">
            <a:avLst>
              <a:gd name="adj1" fmla="val 99841"/>
            </a:avLst>
          </a:prstGeom>
          <a:ln w="571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>
            <a:off x="2590800" y="3352800"/>
            <a:ext cx="4572000" cy="762000"/>
          </a:xfrm>
          <a:prstGeom prst="curvedConnector3">
            <a:avLst>
              <a:gd name="adj1" fmla="val 99639"/>
            </a:avLst>
          </a:prstGeom>
          <a:ln w="571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>
            <a:off x="1447800" y="2895600"/>
            <a:ext cx="6096000" cy="2743200"/>
          </a:xfrm>
          <a:prstGeom prst="curvedConnector3">
            <a:avLst>
              <a:gd name="adj1" fmla="val -8916"/>
            </a:avLst>
          </a:prstGeom>
          <a:ln w="571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246276"/>
              </p:ext>
            </p:extLst>
          </p:nvPr>
        </p:nvGraphicFramePr>
        <p:xfrm>
          <a:off x="457200" y="5660184"/>
          <a:ext cx="13684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8" name="Equation" r:id="rId10" imgW="495000" imgH="177480" progId="Equation.DSMT4">
                  <p:embed/>
                </p:oleObj>
              </mc:Choice>
              <mc:Fallback>
                <p:oleObj name="Equation" r:id="rId10" imgW="495000" imgH="177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7200" y="5660184"/>
                        <a:ext cx="13684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ight Arrow 22"/>
          <p:cNvSpPr/>
          <p:nvPr/>
        </p:nvSpPr>
        <p:spPr>
          <a:xfrm>
            <a:off x="1918386" y="5828440"/>
            <a:ext cx="759143" cy="24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968066"/>
              </p:ext>
            </p:extLst>
          </p:nvPr>
        </p:nvGraphicFramePr>
        <p:xfrm>
          <a:off x="2800003" y="5620943"/>
          <a:ext cx="144837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9" name="Equation" r:id="rId12" imgW="990360" imgH="419040" progId="Equation.DSMT4">
                  <p:embed/>
                </p:oleObj>
              </mc:Choice>
              <mc:Fallback>
                <p:oleObj name="Equation" r:id="rId12" imgW="990360" imgH="4190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00003" y="5620943"/>
                        <a:ext cx="1448377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ight Arrow 25"/>
          <p:cNvSpPr/>
          <p:nvPr/>
        </p:nvSpPr>
        <p:spPr>
          <a:xfrm>
            <a:off x="4319056" y="5837561"/>
            <a:ext cx="592146" cy="23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449928"/>
              </p:ext>
            </p:extLst>
          </p:nvPr>
        </p:nvGraphicFramePr>
        <p:xfrm>
          <a:off x="4981878" y="5772191"/>
          <a:ext cx="2175166" cy="31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0" name="Equation" r:id="rId14" imgW="1765080" imgH="253800" progId="Equation.DSMT4">
                  <p:embed/>
                </p:oleObj>
              </mc:Choice>
              <mc:Fallback>
                <p:oleObj name="Equation" r:id="rId14" imgW="1765080" imgH="2538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81878" y="5772191"/>
                        <a:ext cx="2175166" cy="312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7235161" y="5772191"/>
            <a:ext cx="1676400" cy="393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 (stable)</a:t>
            </a:r>
            <a:endParaRPr lang="en-IN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825576"/>
              </p:ext>
            </p:extLst>
          </p:nvPr>
        </p:nvGraphicFramePr>
        <p:xfrm>
          <a:off x="482871" y="6313124"/>
          <a:ext cx="1228798" cy="441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1" name="Equation" r:id="rId16" imgW="495000" imgH="177480" progId="Equation.DSMT4">
                  <p:embed/>
                </p:oleObj>
              </mc:Choice>
              <mc:Fallback>
                <p:oleObj name="Equation" r:id="rId16" imgW="495000" imgH="177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2871" y="6313124"/>
                        <a:ext cx="1228798" cy="441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ight Arrow 36"/>
          <p:cNvSpPr/>
          <p:nvPr/>
        </p:nvSpPr>
        <p:spPr>
          <a:xfrm>
            <a:off x="1825625" y="6455872"/>
            <a:ext cx="759143" cy="24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729486"/>
              </p:ext>
            </p:extLst>
          </p:nvPr>
        </p:nvGraphicFramePr>
        <p:xfrm>
          <a:off x="2840208" y="6338436"/>
          <a:ext cx="1408171" cy="595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2" name="Equation" r:id="rId18" imgW="990360" imgH="419040" progId="Equation.DSMT4">
                  <p:embed/>
                </p:oleObj>
              </mc:Choice>
              <mc:Fallback>
                <p:oleObj name="Equation" r:id="rId18" imgW="990360" imgH="419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840208" y="6338436"/>
                        <a:ext cx="1408171" cy="595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ight Arrow 39"/>
          <p:cNvSpPr/>
          <p:nvPr/>
        </p:nvSpPr>
        <p:spPr>
          <a:xfrm>
            <a:off x="4344157" y="6464993"/>
            <a:ext cx="592146" cy="23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896713"/>
              </p:ext>
            </p:extLst>
          </p:nvPr>
        </p:nvGraphicFramePr>
        <p:xfrm>
          <a:off x="5054155" y="6336164"/>
          <a:ext cx="2030611" cy="418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3" name="Equation" r:id="rId20" imgW="1295280" imgH="266400" progId="Equation.DSMT4">
                  <p:embed/>
                </p:oleObj>
              </mc:Choice>
              <mc:Fallback>
                <p:oleObj name="Equation" r:id="rId20" imgW="1295280" imgH="2664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054155" y="6336164"/>
                        <a:ext cx="2030611" cy="418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7235161" y="6274668"/>
            <a:ext cx="1676400" cy="51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Unbound (unstable)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73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7" grpId="0" animBg="1"/>
      <p:bldP spid="30" grpId="0" animBg="1"/>
      <p:bldP spid="28" grpId="0" animBg="1"/>
      <p:bldP spid="33" grpId="0" animBg="1"/>
      <p:bldP spid="34" grpId="0" animBg="1"/>
      <p:bldP spid="23" grpId="0" animBg="1"/>
      <p:bldP spid="26" grpId="0" animBg="1"/>
      <p:bldP spid="32" grpId="0" animBg="1"/>
      <p:bldP spid="37" grpId="0" animBg="1"/>
      <p:bldP spid="40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lillil.lillill.li/partial/73_5s_to_2_573_5s_Axes_of_Rotation_Demo_Wood_Bloc.gif?t=_16123582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4"/>
            <a:ext cx="83989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742647"/>
            <a:ext cx="1876425" cy="20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888630" y="5534816"/>
            <a:ext cx="3369170" cy="6578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2141" y="5350150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3536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What is Euler’s Equation about? 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Euler’s equation derivation- A geometrical approach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Euler’s equation derivation- A mathematical approach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lliliiil.ililllliliillilliliil.li/partial/89_0s_to_7_989_0s_Axes_of_Rotation_Demo_Wood_Bloc.gif?t=_16123590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3252" name="Picture 4" descr="https://llliliiil.ililllliliillilliliil.li/partial/89_0s_to_7_989_0s_Axes_of_Rotation_Demo_Wood_Bloc.gif?t=_16123590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937"/>
            <a:ext cx="84582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6" y="4836859"/>
            <a:ext cx="1876425" cy="20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676400" y="5350150"/>
            <a:ext cx="3581400" cy="1846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2141" y="5350150"/>
            <a:ext cx="78034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4949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lliliiil.ililllliliillilliliil.li/partial/124_9s_to_7_0124_9s_Axes_of_Rotation_Demo_Wood_Bl.gif?t=_16123595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4276" name="Picture 4" descr="https://llliliiil.ililllliliillilliliil.li/partial/124_9s_to_7_0124_9s_Axes_of_Rotation_Demo_Wood_Bl.gif?t=_16123595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75201"/>
            <a:ext cx="1566091" cy="170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371600" y="5534816"/>
            <a:ext cx="3886200" cy="7135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90457" y="5350150"/>
            <a:ext cx="101200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unstable</a:t>
            </a:r>
          </a:p>
        </p:txBody>
      </p:sp>
    </p:spTree>
    <p:extLst>
      <p:ext uri="{BB962C8B-B14F-4D97-AF65-F5344CB8AC3E}">
        <p14:creationId xmlns:p14="http://schemas.microsoft.com/office/powerpoint/2010/main" val="41548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5240"/>
            <a:ext cx="7545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Summary of Euler’s Equation</a:t>
            </a:r>
            <a:endParaRPr lang="en-IN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599" y="830325"/>
            <a:ext cx="6477002" cy="252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COMPLETE ANALYSIS FOR STABILITY OF A RIGID BODY IN MOTION</a:t>
            </a:r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SOLUTION OF EULER’S </a:t>
            </a:r>
            <a:r>
              <a:rPr lang="en-US" sz="1200" b="1" dirty="0" smtClean="0"/>
              <a:t>EQUATIONS GIVES </a:t>
            </a:r>
            <a:r>
              <a:rPr lang="en-US" sz="1200" b="1" dirty="0"/>
              <a:t>WHETHER MOTION OF RIGID BODY IS BOUND OR UNBOUND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BOUND MOTION = STABLE</a:t>
            </a:r>
          </a:p>
          <a:p>
            <a:pPr algn="ctr"/>
            <a:r>
              <a:rPr lang="en-US" sz="1200" b="1" dirty="0"/>
              <a:t>UNBOUND MOTION = </a:t>
            </a:r>
            <a:r>
              <a:rPr lang="en-US" sz="1200" b="1" dirty="0" smtClean="0"/>
              <a:t>UNSTABLE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STABILITY ANALYSIS FROM EULER’S EQUATIONS ARE VALID FOR SMALL PERTURBATIONS ONLY</a:t>
            </a:r>
            <a:endParaRPr lang="en-US" sz="12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00387" y="3376940"/>
          <a:ext cx="26384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Equation" r:id="rId3" imgW="2638442" imgH="657099" progId="Equation.DSMT4">
                  <p:embed/>
                </p:oleObj>
              </mc:Choice>
              <mc:Fallback>
                <p:oleObj name="Equation" r:id="rId3" imgW="2638442" imgH="657099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0387" y="3376940"/>
                        <a:ext cx="263842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4800600" y="3005576"/>
            <a:ext cx="533400" cy="1592163"/>
          </a:xfrm>
          <a:prstGeom prst="ellipse">
            <a:avLst/>
          </a:prstGeom>
          <a:solidFill>
            <a:srgbClr val="4F81BD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0" y="3705552"/>
            <a:ext cx="179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34113" y="3520886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 and negligible</a:t>
            </a:r>
            <a:endParaRPr lang="en-IN" b="1" dirty="0"/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>
            <p:extLst/>
          </p:nvPr>
        </p:nvGraphicFramePr>
        <p:xfrm>
          <a:off x="590549" y="4138494"/>
          <a:ext cx="33909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Equation" r:id="rId5" imgW="2082800" imgH="457200" progId="Equation.DSMT4">
                  <p:embed/>
                </p:oleObj>
              </mc:Choice>
              <mc:Fallback>
                <p:oleObj name="Equation" r:id="rId5" imgW="2082800" imgH="457200" progId="Equation.DSMT4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49" y="4138494"/>
                        <a:ext cx="3390900" cy="7445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212055" y="4025456"/>
            <a:ext cx="1981200" cy="990600"/>
          </a:xfrm>
          <a:prstGeom prst="round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864761" y="4256426"/>
          <a:ext cx="16335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Equation" r:id="rId7" imgW="1002865" imgH="418918" progId="Equation.DSMT4">
                  <p:embed/>
                </p:oleObj>
              </mc:Choice>
              <mc:Fallback>
                <p:oleObj name="Equation" r:id="rId7" imgW="1002865" imgH="418918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761" y="4256426"/>
                        <a:ext cx="1633537" cy="682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15356" y="5397425"/>
          <a:ext cx="13684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Equation" r:id="rId9" imgW="495000" imgH="177480" progId="Equation.DSMT4">
                  <p:embed/>
                </p:oleObj>
              </mc:Choice>
              <mc:Fallback>
                <p:oleObj name="Equation" r:id="rId9" imgW="495000" imgH="177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5356" y="5397425"/>
                        <a:ext cx="13684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>
          <a:xfrm>
            <a:off x="2076542" y="5565681"/>
            <a:ext cx="759143" cy="24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958159" y="5358184"/>
          <a:ext cx="144837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Equation" r:id="rId11" imgW="990360" imgH="419040" progId="Equation.DSMT4">
                  <p:embed/>
                </p:oleObj>
              </mc:Choice>
              <mc:Fallback>
                <p:oleObj name="Equation" r:id="rId11" imgW="990360" imgH="4190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58159" y="5358184"/>
                        <a:ext cx="1448377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4477212" y="5574802"/>
            <a:ext cx="592146" cy="23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5140034" y="5509432"/>
          <a:ext cx="2175166" cy="31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6" name="Equation" r:id="rId13" imgW="1765080" imgH="253800" progId="Equation.DSMT4">
                  <p:embed/>
                </p:oleObj>
              </mc:Choice>
              <mc:Fallback>
                <p:oleObj name="Equation" r:id="rId13" imgW="1765080" imgH="2538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40034" y="5509432"/>
                        <a:ext cx="2175166" cy="312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7393317" y="5384480"/>
            <a:ext cx="1676400" cy="51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 (stable)</a:t>
            </a:r>
            <a:endParaRPr lang="en-IN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41027" y="6050365"/>
          <a:ext cx="1228798" cy="441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Equation" r:id="rId15" imgW="495000" imgH="177480" progId="Equation.DSMT4">
                  <p:embed/>
                </p:oleObj>
              </mc:Choice>
              <mc:Fallback>
                <p:oleObj name="Equation" r:id="rId15" imgW="495000" imgH="177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1027" y="6050365"/>
                        <a:ext cx="1228798" cy="441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/>
          <p:nvPr/>
        </p:nvSpPr>
        <p:spPr>
          <a:xfrm>
            <a:off x="1983781" y="6193113"/>
            <a:ext cx="759143" cy="24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2998364" y="6075677"/>
          <a:ext cx="1408171" cy="595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8" name="Equation" r:id="rId17" imgW="990360" imgH="419040" progId="Equation.DSMT4">
                  <p:embed/>
                </p:oleObj>
              </mc:Choice>
              <mc:Fallback>
                <p:oleObj name="Equation" r:id="rId17" imgW="990360" imgH="419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98364" y="6075677"/>
                        <a:ext cx="1408171" cy="595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ight Arrow 22"/>
          <p:cNvSpPr/>
          <p:nvPr/>
        </p:nvSpPr>
        <p:spPr>
          <a:xfrm>
            <a:off x="4502313" y="6202234"/>
            <a:ext cx="592146" cy="23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5212311" y="6073405"/>
          <a:ext cx="2030611" cy="418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9" name="Equation" r:id="rId19" imgW="1295280" imgH="266400" progId="Equation.DSMT4">
                  <p:embed/>
                </p:oleObj>
              </mc:Choice>
              <mc:Fallback>
                <p:oleObj name="Equation" r:id="rId19" imgW="1295280" imgH="2664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212311" y="6073405"/>
                        <a:ext cx="2030611" cy="418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7393317" y="6011909"/>
            <a:ext cx="1676400" cy="51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Unbound (unstable)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16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What is Euler’s equation about?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286000"/>
            <a:ext cx="7467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COMPLETE ANALYSIS FOR STABILITY OF A RIGID BODY IN MOTION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SOLUTION OF EULER’S EQUATION GIVES WHETHER MOTION OF RIGID BODY IS BOUND OR UNBOUND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BOUND MOTION = STABLE</a:t>
            </a:r>
          </a:p>
          <a:p>
            <a:pPr algn="ctr"/>
            <a:r>
              <a:rPr lang="en-US" sz="2000" b="1" dirty="0"/>
              <a:t>UNBOUND MOTION = UNSTABLE</a:t>
            </a:r>
          </a:p>
        </p:txBody>
      </p:sp>
    </p:spTree>
    <p:extLst>
      <p:ext uri="{BB962C8B-B14F-4D97-AF65-F5344CB8AC3E}">
        <p14:creationId xmlns:p14="http://schemas.microsoft.com/office/powerpoint/2010/main" val="34039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 thought experiment!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To understand and derive Euler equations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3439180"/>
            <a:ext cx="5003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GEOMETRICAL APPROACH…….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4763869"/>
            <a:ext cx="537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‘ROTATION OF A CYLINDER’</a:t>
            </a:r>
          </a:p>
        </p:txBody>
      </p:sp>
    </p:spTree>
    <p:extLst>
      <p:ext uri="{BB962C8B-B14F-4D97-AF65-F5344CB8AC3E}">
        <p14:creationId xmlns:p14="http://schemas.microsoft.com/office/powerpoint/2010/main" val="9866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Another thought experiment!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0892" y="32882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3892" y="42026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474492" y="34406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1717929" y="35105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667764" y="26464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Magnetic Disk 8"/>
          <p:cNvSpPr/>
          <p:nvPr/>
        </p:nvSpPr>
        <p:spPr>
          <a:xfrm>
            <a:off x="2169692" y="2590800"/>
            <a:ext cx="685800" cy="1676400"/>
          </a:xfrm>
          <a:prstGeom prst="flowChartMagneticDisk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675062" y="26435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25617" y="16674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8" name="Group 13"/>
          <p:cNvGrpSpPr/>
          <p:nvPr/>
        </p:nvGrpSpPr>
        <p:grpSpPr>
          <a:xfrm rot="19989134">
            <a:off x="1566306" y="1646496"/>
            <a:ext cx="2362200" cy="2438400"/>
            <a:chOff x="3270096" y="2362200"/>
            <a:chExt cx="2362200" cy="2438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Magnetic Disk 21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744620" y="3415605"/>
            <a:ext cx="4399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In the time interval </a:t>
            </a:r>
            <a:r>
              <a:rPr lang="en-US" sz="2800" b="1" dirty="0" err="1">
                <a:solidFill>
                  <a:srgbClr val="002060"/>
                </a:solidFill>
              </a:rPr>
              <a:t>Δt</a:t>
            </a:r>
            <a:r>
              <a:rPr lang="en-US" sz="2800" b="1" dirty="0">
                <a:solidFill>
                  <a:srgbClr val="002060"/>
                </a:solidFill>
              </a:rPr>
              <a:t>, the principal axes rotate away from the 1, 2, 3 axes.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" y="4953000"/>
            <a:ext cx="8001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are the changes in angular momentum in 1,2 and 3 axis?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Δ</a:t>
            </a:r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baseline="-25000" dirty="0">
                <a:solidFill>
                  <a:schemeClr val="bg1"/>
                </a:solidFill>
              </a:rPr>
              <a:t>1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>Δ</a:t>
            </a:r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b="1" dirty="0">
                <a:solidFill>
                  <a:schemeClr val="bg1"/>
                </a:solidFill>
              </a:rPr>
              <a:t>Δ</a:t>
            </a:r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graphicFrame>
        <p:nvGraphicFramePr>
          <p:cNvPr id="442451" name="Object 83"/>
          <p:cNvGraphicFramePr>
            <a:graphicFrameLocks noChangeAspect="1"/>
          </p:cNvGraphicFramePr>
          <p:nvPr/>
        </p:nvGraphicFramePr>
        <p:xfrm>
          <a:off x="4495800" y="1905000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3" imgW="558800" imgH="228600" progId="Equation.DSMT4">
                  <p:embed/>
                </p:oleObj>
              </mc:Choice>
              <mc:Fallback>
                <p:oleObj name="Equation" r:id="rId3" imgW="558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1371600" cy="558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452" name="Object 84"/>
          <p:cNvGraphicFramePr>
            <a:graphicFrameLocks noChangeAspect="1"/>
          </p:cNvGraphicFramePr>
          <p:nvPr/>
        </p:nvGraphicFramePr>
        <p:xfrm>
          <a:off x="6108700" y="1905000"/>
          <a:ext cx="1485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5" imgW="609600" imgH="228600" progId="Equation.DSMT4">
                  <p:embed/>
                </p:oleObj>
              </mc:Choice>
              <mc:Fallback>
                <p:oleObj name="Equation" r:id="rId5" imgW="60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1905000"/>
                        <a:ext cx="1485900" cy="558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453" name="Object 85"/>
          <p:cNvGraphicFramePr>
            <a:graphicFrameLocks noChangeAspect="1"/>
          </p:cNvGraphicFramePr>
          <p:nvPr/>
        </p:nvGraphicFramePr>
        <p:xfrm>
          <a:off x="5435600" y="2667000"/>
          <a:ext cx="1435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7" imgW="583947" imgH="228501" progId="Equation.DSMT4">
                  <p:embed/>
                </p:oleObj>
              </mc:Choice>
              <mc:Fallback>
                <p:oleObj name="Equation" r:id="rId7" imgW="583947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667000"/>
                        <a:ext cx="1435100" cy="558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29000" y="1339583"/>
            <a:ext cx="297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Initial Conditions…</a:t>
            </a:r>
          </a:p>
        </p:txBody>
      </p:sp>
    </p:spTree>
    <p:extLst>
      <p:ext uri="{BB962C8B-B14F-4D97-AF65-F5344CB8AC3E}">
        <p14:creationId xmlns:p14="http://schemas.microsoft.com/office/powerpoint/2010/main" val="4839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b="1" dirty="0"/>
              <a:t>Δ</a:t>
            </a:r>
            <a:r>
              <a:rPr lang="en-US" dirty="0"/>
              <a:t>L</a:t>
            </a:r>
            <a:r>
              <a:rPr lang="en-US" baseline="-25000" dirty="0"/>
              <a:t>1 </a:t>
            </a:r>
            <a:r>
              <a:rPr lang="en-US" dirty="0"/>
              <a:t>due to rotation along ‘1’ axis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46696" y="32882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9696" y="42026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70296" y="34406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4113733" y="35105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4063568" y="26464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Magnetic Disk 8"/>
          <p:cNvSpPr/>
          <p:nvPr/>
        </p:nvSpPr>
        <p:spPr>
          <a:xfrm>
            <a:off x="4565496" y="2590800"/>
            <a:ext cx="685800" cy="1676400"/>
          </a:xfrm>
          <a:prstGeom prst="flowChartMagneticDisk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070866" y="26435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21421" y="16674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5" name="Group 13"/>
          <p:cNvGrpSpPr/>
          <p:nvPr/>
        </p:nvGrpSpPr>
        <p:grpSpPr>
          <a:xfrm rot="19989134">
            <a:off x="4319941" y="1561091"/>
            <a:ext cx="1981200" cy="2426732"/>
            <a:chOff x="3651096" y="2362200"/>
            <a:chExt cx="1981200" cy="242673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3955896" y="3962400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lowchart: Magnetic Disk 28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601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136815"/>
              </p:ext>
            </p:extLst>
          </p:nvPr>
        </p:nvGraphicFramePr>
        <p:xfrm>
          <a:off x="5748604" y="3021904"/>
          <a:ext cx="34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Equation" r:id="rId3" imgW="253890" imgH="228501" progId="Equation.DSMT4">
                  <p:embed/>
                </p:oleObj>
              </mc:Choice>
              <mc:Fallback>
                <p:oleObj name="Equation" r:id="rId3" imgW="253890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604" y="3021904"/>
                        <a:ext cx="342900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110418"/>
              </p:ext>
            </p:extLst>
          </p:nvPr>
        </p:nvGraphicFramePr>
        <p:xfrm>
          <a:off x="4453204" y="2209800"/>
          <a:ext cx="34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Equation" r:id="rId5" imgW="253890" imgH="228501" progId="Equation.DSMT4">
                  <p:embed/>
                </p:oleObj>
              </mc:Choice>
              <mc:Fallback>
                <p:oleObj name="Equation" r:id="rId5" imgW="253890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204" y="2209800"/>
                        <a:ext cx="342900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5" name="Object 7"/>
          <p:cNvGraphicFramePr>
            <a:graphicFrameLocks noChangeAspect="1"/>
          </p:cNvGraphicFramePr>
          <p:nvPr/>
        </p:nvGraphicFramePr>
        <p:xfrm>
          <a:off x="4419600" y="4724400"/>
          <a:ext cx="1828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Equation" r:id="rId6" imgW="749300" imgH="228600" progId="Equation.DSMT4">
                  <p:embed/>
                </p:oleObj>
              </mc:Choice>
              <mc:Fallback>
                <p:oleObj name="Equation" r:id="rId6" imgW="749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724400"/>
                        <a:ext cx="1828800" cy="558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29"/>
          <p:cNvSpPr/>
          <p:nvPr/>
        </p:nvSpPr>
        <p:spPr>
          <a:xfrm flipH="1" flipV="1">
            <a:off x="3919804" y="3810000"/>
            <a:ext cx="762000" cy="533400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b="1" dirty="0"/>
              <a:t>Δ</a:t>
            </a:r>
            <a:r>
              <a:rPr lang="en-US" dirty="0"/>
              <a:t>L</a:t>
            </a:r>
            <a:r>
              <a:rPr lang="en-US" baseline="-25000" dirty="0"/>
              <a:t>1 </a:t>
            </a:r>
            <a:r>
              <a:rPr lang="en-US" dirty="0"/>
              <a:t>due to rotation along ‘2’ axis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4296" y="36692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7296" y="4583668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717896" y="3821668"/>
            <a:ext cx="1676400" cy="108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3961333" y="3891573"/>
            <a:ext cx="839058" cy="6975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911168" y="3027402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Magnetic Disk 8"/>
          <p:cNvSpPr/>
          <p:nvPr/>
        </p:nvSpPr>
        <p:spPr>
          <a:xfrm>
            <a:off x="4413096" y="2971800"/>
            <a:ext cx="685800" cy="1676400"/>
          </a:xfrm>
          <a:prstGeom prst="flowChartMagneticDisk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918466" y="3024579"/>
            <a:ext cx="161266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69021" y="2048489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graphicFrame>
        <p:nvGraphicFramePr>
          <p:cNvPr id="5601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442386"/>
              </p:ext>
            </p:extLst>
          </p:nvPr>
        </p:nvGraphicFramePr>
        <p:xfrm>
          <a:off x="4054742" y="4648200"/>
          <a:ext cx="3778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3" imgW="279400" imgH="228600" progId="Equation.DSMT4">
                  <p:embed/>
                </p:oleObj>
              </mc:Choice>
              <mc:Fallback>
                <p:oleObj name="Equation" r:id="rId3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42" y="4648200"/>
                        <a:ext cx="377825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084129"/>
              </p:ext>
            </p:extLst>
          </p:nvPr>
        </p:nvGraphicFramePr>
        <p:xfrm>
          <a:off x="4284929" y="2590800"/>
          <a:ext cx="3762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5" imgW="279400" imgH="228600" progId="Equation.DSMT4">
                  <p:embed/>
                </p:oleObj>
              </mc:Choice>
              <mc:Fallback>
                <p:oleObj name="Equation" r:id="rId5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929" y="2590800"/>
                        <a:ext cx="376238" cy="3048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3"/>
          <p:cNvGrpSpPr/>
          <p:nvPr/>
        </p:nvGrpSpPr>
        <p:grpSpPr>
          <a:xfrm rot="19989134">
            <a:off x="3879526" y="2320011"/>
            <a:ext cx="1066800" cy="2438400"/>
            <a:chOff x="3270096" y="2362200"/>
            <a:chExt cx="1066800" cy="2438400"/>
          </a:xfrm>
        </p:grpSpPr>
        <p:cxnSp>
          <p:nvCxnSpPr>
            <p:cNvPr id="22" name="Straight Arrow Connector 21"/>
            <p:cNvCxnSpPr/>
            <p:nvPr/>
          </p:nvCxnSpPr>
          <p:spPr>
            <a:xfrm rot="5400000">
              <a:off x="3199333" y="4032305"/>
              <a:ext cx="839058" cy="69753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3149168" y="3168134"/>
              <a:ext cx="1612662" cy="79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Magnetic Disk 23"/>
            <p:cNvSpPr/>
            <p:nvPr/>
          </p:nvSpPr>
          <p:spPr>
            <a:xfrm>
              <a:off x="3651096" y="3112532"/>
              <a:ext cx="685800" cy="1676400"/>
            </a:xfrm>
            <a:prstGeom prst="flowChartMagneticDisk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 rot="16697199" flipH="1" flipV="1">
            <a:off x="5549414" y="3841366"/>
            <a:ext cx="796433" cy="123097"/>
          </a:xfrm>
          <a:custGeom>
            <a:avLst/>
            <a:gdLst>
              <a:gd name="connsiteX0" fmla="*/ 68893 w 693106"/>
              <a:gd name="connsiteY0" fmla="*/ 0 h 273485"/>
              <a:gd name="connsiteX1" fmla="*/ 6263 w 693106"/>
              <a:gd name="connsiteY1" fmla="*/ 125261 h 273485"/>
              <a:gd name="connsiteX2" fmla="*/ 106471 w 693106"/>
              <a:gd name="connsiteY2" fmla="*/ 237995 h 273485"/>
              <a:gd name="connsiteX3" fmla="*/ 244257 w 693106"/>
              <a:gd name="connsiteY3" fmla="*/ 263047 h 273485"/>
              <a:gd name="connsiteX4" fmla="*/ 444674 w 693106"/>
              <a:gd name="connsiteY4" fmla="*/ 263047 h 273485"/>
              <a:gd name="connsiteX5" fmla="*/ 594986 w 693106"/>
              <a:gd name="connsiteY5" fmla="*/ 263047 h 273485"/>
              <a:gd name="connsiteX6" fmla="*/ 682668 w 693106"/>
              <a:gd name="connsiteY6" fmla="*/ 200417 h 273485"/>
              <a:gd name="connsiteX7" fmla="*/ 657616 w 693106"/>
              <a:gd name="connsiteY7" fmla="*/ 87682 h 273485"/>
              <a:gd name="connsiteX8" fmla="*/ 557408 w 693106"/>
              <a:gd name="connsiteY8" fmla="*/ 50104 h 2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106" h="273485">
                <a:moveTo>
                  <a:pt x="68893" y="0"/>
                </a:moveTo>
                <a:cubicBezTo>
                  <a:pt x="34446" y="42797"/>
                  <a:pt x="0" y="85595"/>
                  <a:pt x="6263" y="125261"/>
                </a:cubicBezTo>
                <a:cubicBezTo>
                  <a:pt x="12526" y="164927"/>
                  <a:pt x="66805" y="215031"/>
                  <a:pt x="106471" y="237995"/>
                </a:cubicBezTo>
                <a:cubicBezTo>
                  <a:pt x="146137" y="260959"/>
                  <a:pt x="187890" y="258872"/>
                  <a:pt x="244257" y="263047"/>
                </a:cubicBezTo>
                <a:cubicBezTo>
                  <a:pt x="300624" y="267222"/>
                  <a:pt x="444674" y="263047"/>
                  <a:pt x="444674" y="263047"/>
                </a:cubicBezTo>
                <a:cubicBezTo>
                  <a:pt x="503129" y="263047"/>
                  <a:pt x="555320" y="273485"/>
                  <a:pt x="594986" y="263047"/>
                </a:cubicBezTo>
                <a:cubicBezTo>
                  <a:pt x="634652" y="252609"/>
                  <a:pt x="672230" y="229644"/>
                  <a:pt x="682668" y="200417"/>
                </a:cubicBezTo>
                <a:cubicBezTo>
                  <a:pt x="693106" y="171190"/>
                  <a:pt x="678493" y="112734"/>
                  <a:pt x="657616" y="87682"/>
                </a:cubicBezTo>
                <a:cubicBezTo>
                  <a:pt x="636739" y="62630"/>
                  <a:pt x="597073" y="56367"/>
                  <a:pt x="557408" y="50104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arallelogram 53"/>
          <p:cNvSpPr/>
          <p:nvPr/>
        </p:nvSpPr>
        <p:spPr>
          <a:xfrm rot="8067005">
            <a:off x="3041359" y="2018089"/>
            <a:ext cx="2895600" cy="1447800"/>
          </a:xfrm>
          <a:prstGeom prst="parallelogram">
            <a:avLst>
              <a:gd name="adj" fmla="val 94657"/>
            </a:avLst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199"/>
            <a:ext cx="8991600" cy="990599"/>
          </a:xfrm>
          <a:solidFill>
            <a:srgbClr val="0070C0">
              <a:alpha val="15000"/>
            </a:srgbClr>
          </a:solidFill>
        </p:spPr>
        <p:txBody>
          <a:bodyPr>
            <a:noAutofit/>
          </a:bodyPr>
          <a:lstStyle/>
          <a:p>
            <a:r>
              <a:rPr lang="en-US" sz="3200" b="1" dirty="0"/>
              <a:t>ΔL</a:t>
            </a:r>
            <a:r>
              <a:rPr lang="en-US" sz="3200" b="1" baseline="-25000" dirty="0"/>
              <a:t>1 </a:t>
            </a:r>
            <a:r>
              <a:rPr lang="en-US" sz="3200" b="1" dirty="0"/>
              <a:t>due to rotation along ‘2’ axis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810000" y="1066800"/>
            <a:ext cx="3276600" cy="4038603"/>
            <a:chOff x="3733800" y="2514600"/>
            <a:chExt cx="3276600" cy="4038603"/>
          </a:xfrm>
        </p:grpSpPr>
        <p:sp>
          <p:nvSpPr>
            <p:cNvPr id="9" name="TextBox 8"/>
            <p:cNvSpPr txBox="1"/>
            <p:nvPr/>
          </p:nvSpPr>
          <p:spPr>
            <a:xfrm>
              <a:off x="5049396" y="2819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969663" y="4550593"/>
              <a:ext cx="1676400" cy="1087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3941768" y="3525832"/>
              <a:ext cx="2045632" cy="2316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3450998" y="5010365"/>
              <a:ext cx="1978040" cy="110763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V="1">
              <a:off x="4084183" y="3688217"/>
              <a:ext cx="1316106" cy="49287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3619500" y="4686300"/>
              <a:ext cx="1447800" cy="1219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553200" y="434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38600" y="53456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45" name="Arc 44"/>
          <p:cNvSpPr/>
          <p:nvPr/>
        </p:nvSpPr>
        <p:spPr>
          <a:xfrm rot="12996619">
            <a:off x="4875271" y="1914277"/>
            <a:ext cx="509841" cy="674631"/>
          </a:xfrm>
          <a:prstGeom prst="arc">
            <a:avLst>
              <a:gd name="adj1" fmla="val 16614917"/>
              <a:gd name="adj2" fmla="val 1194496"/>
            </a:avLst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55675"/>
              </p:ext>
            </p:extLst>
          </p:nvPr>
        </p:nvGraphicFramePr>
        <p:xfrm>
          <a:off x="4953000" y="2292767"/>
          <a:ext cx="458244" cy="37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name="Equation" r:id="rId3" imgW="279400" imgH="228600" progId="Equation.DSMT4">
                  <p:embed/>
                </p:oleObj>
              </mc:Choice>
              <mc:Fallback>
                <p:oleObj name="Equation" r:id="rId3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92767"/>
                        <a:ext cx="458244" cy="37423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2"/>
          <p:cNvGraphicFramePr>
            <a:graphicFrameLocks noChangeAspect="1"/>
          </p:cNvGraphicFramePr>
          <p:nvPr/>
        </p:nvGraphicFramePr>
        <p:xfrm>
          <a:off x="4419600" y="3733800"/>
          <a:ext cx="381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" name="Equation" r:id="rId5" imgW="279400" imgH="228600" progId="Equation.DSMT4">
                  <p:embed/>
                </p:oleObj>
              </mc:Choice>
              <mc:Fallback>
                <p:oleObj name="Equation" r:id="rId5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733800"/>
                        <a:ext cx="381000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Arc 47"/>
          <p:cNvSpPr/>
          <p:nvPr/>
        </p:nvSpPr>
        <p:spPr>
          <a:xfrm rot="8080368">
            <a:off x="4420363" y="3129119"/>
            <a:ext cx="509841" cy="674631"/>
          </a:xfrm>
          <a:prstGeom prst="arc">
            <a:avLst>
              <a:gd name="adj1" fmla="val 18123122"/>
              <a:gd name="adj2" fmla="val 20589083"/>
            </a:avLst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rot="5400000">
            <a:off x="4412815" y="1352289"/>
            <a:ext cx="635696" cy="469726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2107" name="Object 11"/>
          <p:cNvGraphicFramePr>
            <a:graphicFrameLocks noChangeAspect="1"/>
          </p:cNvGraphicFramePr>
          <p:nvPr/>
        </p:nvGraphicFramePr>
        <p:xfrm>
          <a:off x="4343400" y="1295400"/>
          <a:ext cx="5540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Equation" r:id="rId7" imgW="406224" imgH="228501" progId="Equation.DSMT4">
                  <p:embed/>
                </p:oleObj>
              </mc:Choice>
              <mc:Fallback>
                <p:oleObj name="Equation" r:id="rId7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295400"/>
                        <a:ext cx="554038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8" name="Object 12"/>
          <p:cNvGraphicFramePr>
            <a:graphicFrameLocks noChangeAspect="1"/>
          </p:cNvGraphicFramePr>
          <p:nvPr/>
        </p:nvGraphicFramePr>
        <p:xfrm>
          <a:off x="712788" y="5943600"/>
          <a:ext cx="22463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Equation" r:id="rId9" imgW="914400" imgH="228600" progId="Equation.DSMT4">
                  <p:embed/>
                </p:oleObj>
              </mc:Choice>
              <mc:Fallback>
                <p:oleObj name="Equation" r:id="rId9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943600"/>
                        <a:ext cx="2246312" cy="561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16200000" flipH="1">
            <a:off x="3581400" y="4800600"/>
            <a:ext cx="685800" cy="76200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11"/>
          <p:cNvGraphicFramePr>
            <a:graphicFrameLocks noChangeAspect="1"/>
          </p:cNvGraphicFramePr>
          <p:nvPr/>
        </p:nvGraphicFramePr>
        <p:xfrm>
          <a:off x="3352800" y="4724400"/>
          <a:ext cx="5365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Equation" r:id="rId11" imgW="393529" imgH="228501" progId="Equation.DSMT4">
                  <p:embed/>
                </p:oleObj>
              </mc:Choice>
              <mc:Fallback>
                <p:oleObj name="Equation" r:id="rId11" imgW="393529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24400"/>
                        <a:ext cx="536575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Curved Connector 68"/>
          <p:cNvCxnSpPr/>
          <p:nvPr/>
        </p:nvCxnSpPr>
        <p:spPr>
          <a:xfrm flipV="1">
            <a:off x="4114800" y="3657600"/>
            <a:ext cx="2514600" cy="1295400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21068" y="3462051"/>
            <a:ext cx="24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This will not contribute!</a:t>
            </a:r>
            <a:endParaRPr lang="en-US" b="1" baseline="30000" dirty="0"/>
          </a:p>
        </p:txBody>
      </p:sp>
      <p:sp>
        <p:nvSpPr>
          <p:cNvPr id="72" name="Freeform 71"/>
          <p:cNvSpPr/>
          <p:nvPr/>
        </p:nvSpPr>
        <p:spPr>
          <a:xfrm rot="15943977" flipV="1">
            <a:off x="6006859" y="2937112"/>
            <a:ext cx="506412" cy="291256"/>
          </a:xfrm>
          <a:custGeom>
            <a:avLst/>
            <a:gdLst>
              <a:gd name="connsiteX0" fmla="*/ 506412 w 506412"/>
              <a:gd name="connsiteY0" fmla="*/ 184150 h 355600"/>
              <a:gd name="connsiteX1" fmla="*/ 449262 w 506412"/>
              <a:gd name="connsiteY1" fmla="*/ 69850 h 355600"/>
              <a:gd name="connsiteX2" fmla="*/ 334962 w 506412"/>
              <a:gd name="connsiteY2" fmla="*/ 12700 h 355600"/>
              <a:gd name="connsiteX3" fmla="*/ 249237 w 506412"/>
              <a:gd name="connsiteY3" fmla="*/ 3175 h 355600"/>
              <a:gd name="connsiteX4" fmla="*/ 96837 w 506412"/>
              <a:gd name="connsiteY4" fmla="*/ 31750 h 355600"/>
              <a:gd name="connsiteX5" fmla="*/ 11112 w 506412"/>
              <a:gd name="connsiteY5" fmla="*/ 155575 h 355600"/>
              <a:gd name="connsiteX6" fmla="*/ 30162 w 506412"/>
              <a:gd name="connsiteY6" fmla="*/ 279400 h 355600"/>
              <a:gd name="connsiteX7" fmla="*/ 106362 w 506412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412" h="355600">
                <a:moveTo>
                  <a:pt x="506412" y="184150"/>
                </a:moveTo>
                <a:cubicBezTo>
                  <a:pt x="492124" y="141287"/>
                  <a:pt x="477837" y="98425"/>
                  <a:pt x="449262" y="69850"/>
                </a:cubicBezTo>
                <a:cubicBezTo>
                  <a:pt x="420687" y="41275"/>
                  <a:pt x="368299" y="23812"/>
                  <a:pt x="334962" y="12700"/>
                </a:cubicBezTo>
                <a:cubicBezTo>
                  <a:pt x="301625" y="1588"/>
                  <a:pt x="288924" y="0"/>
                  <a:pt x="249237" y="3175"/>
                </a:cubicBezTo>
                <a:cubicBezTo>
                  <a:pt x="209550" y="6350"/>
                  <a:pt x="136525" y="6350"/>
                  <a:pt x="96837" y="31750"/>
                </a:cubicBezTo>
                <a:cubicBezTo>
                  <a:pt x="57150" y="57150"/>
                  <a:pt x="22224" y="114300"/>
                  <a:pt x="11112" y="155575"/>
                </a:cubicBezTo>
                <a:cubicBezTo>
                  <a:pt x="0" y="196850"/>
                  <a:pt x="14287" y="246063"/>
                  <a:pt x="30162" y="279400"/>
                </a:cubicBezTo>
                <a:cubicBezTo>
                  <a:pt x="46037" y="312737"/>
                  <a:pt x="76199" y="334168"/>
                  <a:pt x="106362" y="35560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2110" name="Object 14"/>
          <p:cNvGraphicFramePr>
            <a:graphicFrameLocks noChangeAspect="1"/>
          </p:cNvGraphicFramePr>
          <p:nvPr/>
        </p:nvGraphicFramePr>
        <p:xfrm>
          <a:off x="6019800" y="2514600"/>
          <a:ext cx="381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Equation" r:id="rId13" imgW="279400" imgH="228600" progId="Equation.DSMT4">
                  <p:embed/>
                </p:oleObj>
              </mc:Choice>
              <mc:Fallback>
                <p:oleObj name="Equation" r:id="rId13" imgW="27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514600"/>
                        <a:ext cx="381000" cy="311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Parallelogram 52"/>
          <p:cNvSpPr/>
          <p:nvPr/>
        </p:nvSpPr>
        <p:spPr>
          <a:xfrm>
            <a:off x="3861148" y="3124200"/>
            <a:ext cx="2895600" cy="1447800"/>
          </a:xfrm>
          <a:prstGeom prst="parallelogram">
            <a:avLst>
              <a:gd name="adj" fmla="val 83573"/>
            </a:avLst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5" grpId="0" animBg="1"/>
      <p:bldP spid="48" grpId="0" animBg="1"/>
      <p:bldP spid="70" grpId="0"/>
      <p:bldP spid="72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5830</TotalTime>
  <Words>535</Words>
  <Application>Microsoft Office PowerPoint</Application>
  <PresentationFormat>On-screen Show (4:3)</PresentationFormat>
  <Paragraphs>133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Office Theme</vt:lpstr>
      <vt:lpstr>Equation</vt:lpstr>
      <vt:lpstr>Highlights of the course</vt:lpstr>
      <vt:lpstr>EULER’S EQUATION OF MOTION</vt:lpstr>
      <vt:lpstr>PowerPoint Presentation</vt:lpstr>
      <vt:lpstr>What is Euler’s equation about?</vt:lpstr>
      <vt:lpstr>A thought experiment! To understand and derive Euler equations </vt:lpstr>
      <vt:lpstr>Another thought experiment!</vt:lpstr>
      <vt:lpstr>ΔL1 due to rotation along ‘1’ axis</vt:lpstr>
      <vt:lpstr>ΔL1 due to rotation along ‘2’ axis</vt:lpstr>
      <vt:lpstr>ΔL1 due to rotation along ‘2’ axis</vt:lpstr>
      <vt:lpstr>ΔL1 due to rotation along ‘3’ axis</vt:lpstr>
      <vt:lpstr>ΔL1 due to rotation along ‘3’ axis</vt:lpstr>
      <vt:lpstr>Equation of motion of a Rigid body: Euler’s equation</vt:lpstr>
      <vt:lpstr>Equation of motion of a Rigid body: Euler’s equation</vt:lpstr>
      <vt:lpstr>PowerPoint Presentation</vt:lpstr>
      <vt:lpstr>Equation of motion of a Rigid body: Euler’s equation</vt:lpstr>
      <vt:lpstr>A MATHEMATICAL APPROACH!</vt:lpstr>
      <vt:lpstr>Lab frame Vs Body frame</vt:lpstr>
      <vt:lpstr>Euler’s equation: Mathematical approach</vt:lpstr>
      <vt:lpstr>Euler’s equation: Mathematical approach</vt:lpstr>
      <vt:lpstr>Euler’s equation: Mathematical approach</vt:lpstr>
      <vt:lpstr>How Euler’s equations are related to stability?</vt:lpstr>
      <vt:lpstr>Example1</vt:lpstr>
      <vt:lpstr>PowerPoint Presentation</vt:lpstr>
      <vt:lpstr>PowerPoint Presentation</vt:lpstr>
      <vt:lpstr>PowerPoint Presentation</vt:lpstr>
      <vt:lpstr>Book under rotation….</vt:lpstr>
      <vt:lpstr>Stability of Rotational motion</vt:lpstr>
      <vt:lpstr>Stability of Rotational motion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Recap</dc:title>
  <dc:creator>iitp</dc:creator>
  <cp:lastModifiedBy>HP</cp:lastModifiedBy>
  <cp:revision>103</cp:revision>
  <dcterms:created xsi:type="dcterms:W3CDTF">2019-10-16T15:56:44Z</dcterms:created>
  <dcterms:modified xsi:type="dcterms:W3CDTF">2022-02-01T03:16:34Z</dcterms:modified>
</cp:coreProperties>
</file>