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52" r:id="rId2"/>
    <p:sldId id="432" r:id="rId3"/>
    <p:sldId id="445" r:id="rId4"/>
    <p:sldId id="274" r:id="rId5"/>
    <p:sldId id="266" r:id="rId6"/>
    <p:sldId id="273" r:id="rId7"/>
    <p:sldId id="276" r:id="rId8"/>
    <p:sldId id="275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461" r:id="rId20"/>
    <p:sldId id="453" r:id="rId21"/>
    <p:sldId id="463" r:id="rId22"/>
    <p:sldId id="448" r:id="rId23"/>
    <p:sldId id="466" r:id="rId24"/>
    <p:sldId id="449" r:id="rId25"/>
    <p:sldId id="455" r:id="rId26"/>
    <p:sldId id="465" r:id="rId27"/>
    <p:sldId id="456" r:id="rId28"/>
    <p:sldId id="457" r:id="rId29"/>
    <p:sldId id="458" r:id="rId30"/>
    <p:sldId id="459" r:id="rId31"/>
    <p:sldId id="460" r:id="rId32"/>
    <p:sldId id="464" r:id="rId33"/>
    <p:sldId id="450" r:id="rId34"/>
    <p:sldId id="462" r:id="rId35"/>
    <p:sldId id="451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 varScale="1">
        <p:scale>
          <a:sx n="73" d="100"/>
          <a:sy n="73" d="100"/>
        </p:scale>
        <p:origin x="5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C1DB2-6831-448E-92BB-B1A0E58080C1}" type="datetimeFigureOut">
              <a:rPr lang="en-IN" smtClean="0"/>
              <a:t>02-03-2022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AAFE5-986A-4192-8F73-68C292D2119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48528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C1DB2-6831-448E-92BB-B1A0E58080C1}" type="datetimeFigureOut">
              <a:rPr lang="en-IN" smtClean="0"/>
              <a:t>02-03-2022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AAFE5-986A-4192-8F73-68C292D2119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50509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C1DB2-6831-448E-92BB-B1A0E58080C1}" type="datetimeFigureOut">
              <a:rPr lang="en-IN" smtClean="0"/>
              <a:t>02-03-2022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AAFE5-986A-4192-8F73-68C292D2119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88374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C1DB2-6831-448E-92BB-B1A0E58080C1}" type="datetimeFigureOut">
              <a:rPr lang="en-IN" smtClean="0"/>
              <a:t>02-03-2022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AAFE5-986A-4192-8F73-68C292D2119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7706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C1DB2-6831-448E-92BB-B1A0E58080C1}" type="datetimeFigureOut">
              <a:rPr lang="en-IN" smtClean="0"/>
              <a:t>02-03-2022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AAFE5-986A-4192-8F73-68C292D2119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8303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C1DB2-6831-448E-92BB-B1A0E58080C1}" type="datetimeFigureOut">
              <a:rPr lang="en-IN" smtClean="0"/>
              <a:t>02-03-2022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AAFE5-986A-4192-8F73-68C292D2119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03665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C1DB2-6831-448E-92BB-B1A0E58080C1}" type="datetimeFigureOut">
              <a:rPr lang="en-IN" smtClean="0"/>
              <a:t>02-03-2022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AAFE5-986A-4192-8F73-68C292D2119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86009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C1DB2-6831-448E-92BB-B1A0E58080C1}" type="datetimeFigureOut">
              <a:rPr lang="en-IN" smtClean="0"/>
              <a:t>02-03-2022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AAFE5-986A-4192-8F73-68C292D2119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0097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C1DB2-6831-448E-92BB-B1A0E58080C1}" type="datetimeFigureOut">
              <a:rPr lang="en-IN" smtClean="0"/>
              <a:t>02-03-2022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AAFE5-986A-4192-8F73-68C292D2119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26028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C1DB2-6831-448E-92BB-B1A0E58080C1}" type="datetimeFigureOut">
              <a:rPr lang="en-IN" smtClean="0"/>
              <a:t>02-03-2022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AAFE5-986A-4192-8F73-68C292D2119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8980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C1DB2-6831-448E-92BB-B1A0E58080C1}" type="datetimeFigureOut">
              <a:rPr lang="en-IN" smtClean="0"/>
              <a:t>02-03-2022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AAFE5-986A-4192-8F73-68C292D2119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87445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C1DB2-6831-448E-92BB-B1A0E58080C1}" type="datetimeFigureOut">
              <a:rPr lang="en-IN" smtClean="0"/>
              <a:t>02-03-2022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AAFE5-986A-4192-8F73-68C292D2119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34635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26.w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wmf"/><Relationship Id="rId9" Type="http://schemas.openxmlformats.org/officeDocument/2006/relationships/image" Target="../media/image4.w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8170" y="458982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sz="96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The Final Touch</a:t>
            </a:r>
            <a:endParaRPr lang="en-IN" sz="96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3129" y="-117566"/>
            <a:ext cx="905408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Quantum Physics</a:t>
            </a:r>
            <a:endParaRPr lang="en-IN" sz="88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950" y="1328984"/>
            <a:ext cx="6327049" cy="415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04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IIT\Downloads\IMG_02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4320" y="1714490"/>
            <a:ext cx="6300192" cy="4071965"/>
          </a:xfrm>
          <a:prstGeom prst="rect">
            <a:avLst/>
          </a:prstGeom>
          <a:noFill/>
        </p:spPr>
      </p:pic>
      <p:pic>
        <p:nvPicPr>
          <p:cNvPr id="5" name="Picture 6" descr="Montage exp"/>
          <p:cNvPicPr>
            <a:picLocks noChangeAspect="1" noChangeArrowheads="1"/>
          </p:cNvPicPr>
          <p:nvPr/>
        </p:nvPicPr>
        <p:blipFill>
          <a:blip r:embed="rId3" cstate="print">
            <a:lum bright="20000" contrast="-20000"/>
          </a:blip>
          <a:srcRect/>
          <a:stretch>
            <a:fillRect/>
          </a:stretch>
        </p:blipFill>
        <p:spPr bwMode="auto">
          <a:xfrm>
            <a:off x="1524000" y="1705496"/>
            <a:ext cx="3498824" cy="408095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37206" y="326346"/>
            <a:ext cx="116547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b="1" dirty="0">
                <a:solidFill>
                  <a:srgbClr val="1F497D"/>
                </a:solidFill>
              </a:rPr>
              <a:t>Experimental set </a:t>
            </a:r>
            <a:r>
              <a:rPr lang="en-IN" sz="3600" b="1" dirty="0" smtClean="0">
                <a:solidFill>
                  <a:srgbClr val="1F497D"/>
                </a:solidFill>
              </a:rPr>
              <a:t>ups I worked during my PhD and Research </a:t>
            </a:r>
          </a:p>
          <a:p>
            <a:r>
              <a:rPr lang="en-IN" sz="3600" b="1" dirty="0" smtClean="0">
                <a:solidFill>
                  <a:srgbClr val="1F497D"/>
                </a:solidFill>
              </a:rPr>
              <a:t>Scientist </a:t>
            </a:r>
            <a:r>
              <a:rPr lang="en-IN" sz="3600" b="1" dirty="0">
                <a:solidFill>
                  <a:srgbClr val="1F497D"/>
                </a:solidFill>
              </a:rPr>
              <a:t> </a:t>
            </a:r>
            <a:r>
              <a:rPr lang="en-US" sz="3600" b="1" dirty="0">
                <a:solidFill>
                  <a:srgbClr val="1F497D"/>
                </a:solidFill>
              </a:rPr>
              <a:t>d</a:t>
            </a:r>
            <a:r>
              <a:rPr lang="en-US" sz="3600" b="1" dirty="0" smtClean="0">
                <a:solidFill>
                  <a:srgbClr val="1F497D"/>
                </a:solidFill>
              </a:rPr>
              <a:t>ays….(2004-2014)</a:t>
            </a:r>
            <a:endParaRPr lang="en-IN" sz="3600" b="1" dirty="0">
              <a:solidFill>
                <a:srgbClr val="1F497D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88762" y="6014653"/>
            <a:ext cx="3910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@ Paris, France, @</a:t>
            </a:r>
            <a:r>
              <a:rPr lang="en-US" b="1" dirty="0" err="1" smtClean="0"/>
              <a:t>Univ</a:t>
            </a:r>
            <a:r>
              <a:rPr lang="en-US" b="1" dirty="0" smtClean="0"/>
              <a:t> of Nottingham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503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2275" y="217061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Book Antiqua" panose="02040602050305030304" pitchFamily="18" charset="0"/>
              </a:rPr>
              <a:t>Captured from some </a:t>
            </a:r>
            <a:r>
              <a:rPr lang="en-US" b="1" dirty="0">
                <a:latin typeface="Book Antiqua" panose="02040602050305030304" pitchFamily="18" charset="0"/>
              </a:rPr>
              <a:t>real </a:t>
            </a:r>
            <a:r>
              <a:rPr lang="en-US" b="1" dirty="0" smtClean="0">
                <a:latin typeface="Book Antiqua" panose="02040602050305030304" pitchFamily="18" charset="0"/>
              </a:rPr>
              <a:t>experiments….</a:t>
            </a:r>
            <a:endParaRPr lang="en-US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97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iitp\Downloads\Magneto-Optical Trap 1s - 11s (v-R6aCkk3KA) 36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1524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25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iitp\Downloads\miniMOT_ achieving a Magneto-Optical Trap (MOT) 8m19s - 8m28s (u-YFhuTRxOg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905000"/>
            <a:ext cx="51816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55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iitp\Downloads\Rubidium_MOT.avi 13s - 22s (eAIDL_2xN8M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00" y="1676400"/>
            <a:ext cx="56896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17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itp\Downloads\MOT to Molasses 7s - 16s (9EZN5UQ8V3I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047750"/>
            <a:ext cx="5181600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57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iitp\Downloads\Single Atoms Trapping (animation) 11s - 21s (pxajuhYB6eM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676400"/>
            <a:ext cx="4648200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24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iitp\Downloads\Single-ion trapping from a cooled_ accelerated cloud of neutral atoms 17s - 27s (Kj8tNVsSBS4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934" y="1676400"/>
            <a:ext cx="6028267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76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iitp\Downloads\The NIST-F2 Atomic Clock_ How does it work_ 24s - 33s (9ikbD7UGzoI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1600200"/>
            <a:ext cx="5046133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71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latin typeface="+mn-lt"/>
              </a:rPr>
              <a:t>What I do at IIT Patna?</a:t>
            </a:r>
            <a:endParaRPr lang="en-IN" sz="6600" b="1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0625" r="27277" b="19554"/>
          <a:stretch/>
        </p:blipFill>
        <p:spPr>
          <a:xfrm>
            <a:off x="838200" y="1528354"/>
            <a:ext cx="9462135" cy="510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4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19498" y="2846660"/>
            <a:ext cx="9144000" cy="2387600"/>
          </a:xfrm>
        </p:spPr>
        <p:txBody>
          <a:bodyPr/>
          <a:lstStyle/>
          <a:p>
            <a:r>
              <a:rPr lang="en-US" b="1" dirty="0">
                <a:latin typeface="Book Antiqua" panose="02040602050305030304" pitchFamily="18" charset="0"/>
              </a:rPr>
              <a:t>1D Harmonic Oscillator</a:t>
            </a:r>
            <a:endParaRPr lang="en-IN" b="1" dirty="0">
              <a:latin typeface="Book Antiqua" panose="0204060205030503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97065" y="2050869"/>
            <a:ext cx="50994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Book Antiqua" panose="02040602050305030304" pitchFamily="18" charset="0"/>
              </a:rPr>
              <a:t>A short Recap</a:t>
            </a:r>
            <a:endParaRPr lang="en-IN" sz="60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23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antum Computers Animated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7463" y="341073"/>
            <a:ext cx="10306594" cy="579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27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68182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A Quantum Adventure | Quantum Fronti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23" y="919162"/>
            <a:ext cx="8538683" cy="481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19582957">
            <a:off x="692331" y="1502230"/>
            <a:ext cx="36720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/>
              <a:t>What I do?</a:t>
            </a:r>
            <a:endParaRPr lang="en-IN" sz="6000" b="1" dirty="0"/>
          </a:p>
        </p:txBody>
      </p:sp>
    </p:spTree>
    <p:extLst>
      <p:ext uri="{BB962C8B-B14F-4D97-AF65-F5344CB8AC3E}">
        <p14:creationId xmlns:p14="http://schemas.microsoft.com/office/powerpoint/2010/main" val="2467367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304800"/>
            <a:ext cx="8229600" cy="1143000"/>
          </a:xfrm>
        </p:spPr>
        <p:txBody>
          <a:bodyPr/>
          <a:lstStyle/>
          <a:p>
            <a:r>
              <a:rPr lang="en-US" b="1" dirty="0" smtClean="0"/>
              <a:t>Quantum Physics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57943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Applications every where….</a:t>
            </a:r>
          </a:p>
          <a:p>
            <a:pPr marL="0" indent="0">
              <a:buNone/>
            </a:pPr>
            <a:r>
              <a:rPr lang="en-US" sz="2400" b="1" dirty="0"/>
              <a:t>Slow Light, Quantum Optics, Quantum Information in my group at IIT Patna… Block 4, Ground floor Optics1 lab</a:t>
            </a:r>
          </a:p>
        </p:txBody>
      </p:sp>
      <p:pic>
        <p:nvPicPr>
          <p:cNvPr id="2088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2" t="4366" r="8739" b="11488"/>
          <a:stretch/>
        </p:blipFill>
        <p:spPr bwMode="auto">
          <a:xfrm>
            <a:off x="1836057" y="1722438"/>
            <a:ext cx="8519886" cy="4679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450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66" y="1071154"/>
            <a:ext cx="11808823" cy="44544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589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4" t="4961" r="9185" b="13473"/>
          <a:stretch/>
        </p:blipFill>
        <p:spPr bwMode="auto">
          <a:xfrm>
            <a:off x="1752601" y="590794"/>
            <a:ext cx="8763000" cy="5276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3657600" y="2438400"/>
            <a:ext cx="914400" cy="3124200"/>
          </a:xfrm>
          <a:prstGeom prst="ellipse">
            <a:avLst/>
          </a:prstGeom>
          <a:solidFill>
            <a:srgbClr val="4F81BD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124200" y="5791200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4F81BD"/>
                </a:solidFill>
              </a:rPr>
              <a:t>Sumit</a:t>
            </a:r>
            <a:r>
              <a:rPr lang="en-US" sz="2000" b="1" dirty="0">
                <a:solidFill>
                  <a:srgbClr val="4F81BD"/>
                </a:solidFill>
              </a:rPr>
              <a:t> </a:t>
            </a:r>
            <a:r>
              <a:rPr lang="en-US" sz="2000" b="1" dirty="0" err="1">
                <a:solidFill>
                  <a:srgbClr val="4F81BD"/>
                </a:solidFill>
              </a:rPr>
              <a:t>Bhushan</a:t>
            </a:r>
            <a:endParaRPr lang="en-US" sz="2000" b="1" dirty="0">
              <a:solidFill>
                <a:srgbClr val="4F81BD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 rot="19184885">
            <a:off x="1551683" y="2858957"/>
            <a:ext cx="2438400" cy="1843525"/>
          </a:xfrm>
          <a:prstGeom prst="roundRect">
            <a:avLst/>
          </a:prstGeom>
          <a:solidFill>
            <a:srgbClr val="4F81B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Currently Post Doc @</a:t>
            </a: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National Institute of Standards and Technology (NIST)</a:t>
            </a: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Maryland</a:t>
            </a: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USA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" name="Right Brace 6"/>
          <p:cNvSpPr/>
          <p:nvPr/>
        </p:nvSpPr>
        <p:spPr>
          <a:xfrm rot="16200000">
            <a:off x="6057900" y="2019300"/>
            <a:ext cx="533400" cy="1524000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134101" y="2057400"/>
            <a:ext cx="2042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 PhD’s on going…..</a:t>
            </a:r>
            <a:endParaRPr lang="en-US" b="1" dirty="0"/>
          </a:p>
        </p:txBody>
      </p:sp>
      <p:sp>
        <p:nvSpPr>
          <p:cNvPr id="2" name="Oval 1"/>
          <p:cNvSpPr/>
          <p:nvPr/>
        </p:nvSpPr>
        <p:spPr>
          <a:xfrm>
            <a:off x="6038851" y="2978940"/>
            <a:ext cx="571499" cy="2743199"/>
          </a:xfrm>
          <a:prstGeom prst="ellipse">
            <a:avLst/>
          </a:prstGeom>
          <a:solidFill>
            <a:srgbClr val="4F81BD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9" name="Straight Arrow Connector 8"/>
          <p:cNvCxnSpPr>
            <a:stCxn id="2" idx="4"/>
          </p:cNvCxnSpPr>
          <p:nvPr/>
        </p:nvCxnSpPr>
        <p:spPr>
          <a:xfrm>
            <a:off x="6324601" y="5722138"/>
            <a:ext cx="285749" cy="6024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867401" y="6208248"/>
            <a:ext cx="3005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Vikas</a:t>
            </a:r>
            <a:r>
              <a:rPr lang="en-US" b="1" dirty="0"/>
              <a:t> </a:t>
            </a:r>
            <a:r>
              <a:rPr lang="en-US" b="1" dirty="0"/>
              <a:t>– </a:t>
            </a:r>
            <a:r>
              <a:rPr lang="en-US" b="1" dirty="0" smtClean="0"/>
              <a:t>Working </a:t>
            </a:r>
            <a:r>
              <a:rPr lang="en-US" b="1" dirty="0"/>
              <a:t>@</a:t>
            </a:r>
            <a:r>
              <a:rPr lang="en-US" b="1" dirty="0" smtClean="0"/>
              <a:t> IMS Japan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250385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  <p:bldP spid="6" grpId="0" animBg="1"/>
      <p:bldP spid="7" grpId="0" animBg="1"/>
      <p:bldP spid="8" grpId="0"/>
      <p:bldP spid="2" grpId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1066800"/>
            <a:ext cx="8229600" cy="1143000"/>
          </a:xfrm>
        </p:spPr>
        <p:txBody>
          <a:bodyPr/>
          <a:lstStyle/>
          <a:p>
            <a:r>
              <a:rPr lang="en-US" b="1" dirty="0" smtClean="0"/>
              <a:t>Vision: </a:t>
            </a:r>
            <a:r>
              <a:rPr lang="en-US" b="1" dirty="0" smtClean="0">
                <a:solidFill>
                  <a:srgbClr val="002060"/>
                </a:solidFill>
              </a:rPr>
              <a:t>Quantum Technology</a:t>
            </a:r>
            <a:endParaRPr lang="en-IN" b="1" dirty="0">
              <a:solidFill>
                <a:srgbClr val="00206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429000" y="2667000"/>
            <a:ext cx="5410200" cy="13716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Quantum Memory, Slow Light, EIT, Broad Band EIT </a:t>
            </a:r>
            <a:r>
              <a:rPr lang="en-US" dirty="0" err="1"/>
              <a:t>etc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8171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Quantum Computing through Comics | Hackaday.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529" y="431482"/>
            <a:ext cx="7426351" cy="624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42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Quantum Memory (QM)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1446989" y="1514565"/>
            <a:ext cx="2240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Flying </a:t>
            </a:r>
            <a:r>
              <a:rPr lang="en-US" sz="2400" b="1" dirty="0" err="1"/>
              <a:t>QuBit</a:t>
            </a:r>
            <a:endParaRPr lang="en-US" sz="2400" b="1" dirty="0"/>
          </a:p>
          <a:p>
            <a:r>
              <a:rPr lang="en-US" sz="2400" b="1" dirty="0"/>
              <a:t>(photonic quantum state)</a:t>
            </a:r>
            <a:endParaRPr lang="en-IN" sz="2400" b="1" dirty="0"/>
          </a:p>
        </p:txBody>
      </p:sp>
      <p:sp>
        <p:nvSpPr>
          <p:cNvPr id="3" name="Oval 2"/>
          <p:cNvSpPr/>
          <p:nvPr/>
        </p:nvSpPr>
        <p:spPr>
          <a:xfrm>
            <a:off x="4657436" y="2145268"/>
            <a:ext cx="2743200" cy="2438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ight Arrow 5"/>
          <p:cNvSpPr/>
          <p:nvPr/>
        </p:nvSpPr>
        <p:spPr>
          <a:xfrm>
            <a:off x="1524000" y="3202832"/>
            <a:ext cx="1828800" cy="6096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Connector 7"/>
          <p:cNvCxnSpPr/>
          <p:nvPr/>
        </p:nvCxnSpPr>
        <p:spPr>
          <a:xfrm>
            <a:off x="5343236" y="2983468"/>
            <a:ext cx="12954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343236" y="3745468"/>
            <a:ext cx="12954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6619586" y="2678668"/>
          <a:ext cx="40005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0" name="Equation" r:id="rId3" imgW="190440" imgH="253800" progId="Equation.DSMT4">
                  <p:embed/>
                </p:oleObj>
              </mc:Choice>
              <mc:Fallback>
                <p:oleObj name="Equation" r:id="rId3" imgW="190440" imgH="2538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619586" y="2678668"/>
                        <a:ext cx="400050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6641812" y="3440668"/>
          <a:ext cx="45402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1" name="Equation" r:id="rId5" imgW="215640" imgH="253800" progId="Equation.DSMT4">
                  <p:embed/>
                </p:oleObj>
              </mc:Choice>
              <mc:Fallback>
                <p:oleObj name="Equation" r:id="rId5" imgW="215640" imgH="25380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41812" y="3440668"/>
                        <a:ext cx="454025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 flipH="1">
            <a:off x="4953000" y="914401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Stationary </a:t>
            </a:r>
            <a:r>
              <a:rPr lang="en-US" sz="2400" b="1" dirty="0" err="1"/>
              <a:t>QuBit</a:t>
            </a:r>
            <a:endParaRPr lang="en-US" sz="2400" b="1" dirty="0"/>
          </a:p>
          <a:p>
            <a:r>
              <a:rPr lang="en-US" sz="2400" b="1" dirty="0" err="1"/>
              <a:t>i.e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rgbClr val="0070C0"/>
                </a:solidFill>
              </a:rPr>
              <a:t>QUANTUM MEMORY</a:t>
            </a:r>
          </a:p>
          <a:p>
            <a:r>
              <a:rPr lang="en-US" sz="2400" b="1" dirty="0"/>
              <a:t>(</a:t>
            </a:r>
            <a:r>
              <a:rPr lang="en-US" sz="2400" b="1" dirty="0" err="1"/>
              <a:t>Eg</a:t>
            </a:r>
            <a:r>
              <a:rPr lang="en-US" sz="2400" b="1" dirty="0"/>
              <a:t> an atom)</a:t>
            </a:r>
            <a:endParaRPr lang="en-IN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419436" y="4583668"/>
            <a:ext cx="220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ATOM + LIGHT</a:t>
            </a:r>
          </a:p>
          <a:p>
            <a:r>
              <a:rPr lang="en-US" b="1" dirty="0"/>
              <a:t>Dressed atomic and light quantum states</a:t>
            </a:r>
            <a:endParaRPr lang="en-IN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674750" y="3829127"/>
            <a:ext cx="1783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LIGHT </a:t>
            </a:r>
          </a:p>
          <a:p>
            <a:r>
              <a:rPr lang="en-US" b="1" dirty="0"/>
              <a:t>(Quantum Information)</a:t>
            </a:r>
            <a:endParaRPr lang="en-IN" b="1" dirty="0"/>
          </a:p>
        </p:txBody>
      </p:sp>
      <p:sp>
        <p:nvSpPr>
          <p:cNvPr id="16" name="TextBox 15"/>
          <p:cNvSpPr txBox="1"/>
          <p:nvPr/>
        </p:nvSpPr>
        <p:spPr>
          <a:xfrm flipH="1">
            <a:off x="8624189" y="1874326"/>
            <a:ext cx="2240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Flying </a:t>
            </a:r>
            <a:r>
              <a:rPr lang="en-US" sz="2400" b="1" dirty="0" err="1"/>
              <a:t>QuBit</a:t>
            </a:r>
            <a:endParaRPr lang="en-US" sz="2400" b="1" dirty="0"/>
          </a:p>
          <a:p>
            <a:r>
              <a:rPr lang="en-US" sz="2400" b="1" dirty="0"/>
              <a:t>(photonic quantum state)</a:t>
            </a:r>
            <a:endParaRPr lang="en-IN" sz="2400" b="1" dirty="0"/>
          </a:p>
        </p:txBody>
      </p:sp>
      <p:sp>
        <p:nvSpPr>
          <p:cNvPr id="17" name="Right Arrow 16"/>
          <p:cNvSpPr/>
          <p:nvPr/>
        </p:nvSpPr>
        <p:spPr>
          <a:xfrm>
            <a:off x="8732518" y="3124200"/>
            <a:ext cx="1828800" cy="6096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TextBox 17"/>
          <p:cNvSpPr txBox="1"/>
          <p:nvPr/>
        </p:nvSpPr>
        <p:spPr>
          <a:xfrm>
            <a:off x="8961118" y="3593069"/>
            <a:ext cx="1478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LIGHT</a:t>
            </a:r>
          </a:p>
          <a:p>
            <a:r>
              <a:rPr lang="en-US" b="1" dirty="0"/>
              <a:t>(Quantum Information)</a:t>
            </a:r>
            <a:endParaRPr lang="en-IN" b="1" dirty="0"/>
          </a:p>
          <a:p>
            <a:endParaRPr lang="en-IN" b="1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3505200" y="3505200"/>
            <a:ext cx="9144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535682" y="3048000"/>
            <a:ext cx="1112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storage</a:t>
            </a:r>
            <a:endParaRPr lang="en-IN" b="1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7650482" y="3429000"/>
            <a:ext cx="9144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498082" y="3059668"/>
            <a:ext cx="1112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 </a:t>
            </a:r>
            <a:r>
              <a:rPr lang="en-IN" b="1" dirty="0"/>
              <a:t>read-out</a:t>
            </a:r>
            <a:endParaRPr lang="en-IN" b="1" dirty="0"/>
          </a:p>
        </p:txBody>
      </p:sp>
      <p:sp>
        <p:nvSpPr>
          <p:cNvPr id="26" name="TextBox 25"/>
          <p:cNvSpPr txBox="1"/>
          <p:nvPr/>
        </p:nvSpPr>
        <p:spPr>
          <a:xfrm flipH="1">
            <a:off x="1752600" y="5897941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dirty="0">
                <a:solidFill>
                  <a:srgbClr val="FF0000"/>
                </a:solidFill>
              </a:rPr>
              <a:t>EIT (Electromagnetically Induced Transparency)</a:t>
            </a:r>
            <a:endParaRPr lang="en-IN" sz="3200" b="1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7239000" y="4267200"/>
            <a:ext cx="914400" cy="10668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772400" y="5334001"/>
            <a:ext cx="1188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RESEARCH</a:t>
            </a:r>
          </a:p>
          <a:p>
            <a:r>
              <a:rPr lang="en-IN" b="1" dirty="0"/>
              <a:t>WORK</a:t>
            </a:r>
            <a:endParaRPr lang="en-IN" b="1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1568580" y="2754322"/>
          <a:ext cx="1528375" cy="343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2" name="Equation" r:id="rId7" imgW="1130040" imgH="253800" progId="Equation.DSMT4">
                  <p:embed/>
                </p:oleObj>
              </mc:Choice>
              <mc:Fallback>
                <p:oleObj name="Equation" r:id="rId7" imgW="1130040" imgH="2538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68580" y="2754322"/>
                        <a:ext cx="1528375" cy="3434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981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/>
      <p:bldP spid="14" grpId="0"/>
      <p:bldP spid="16" grpId="0"/>
      <p:bldP spid="17" grpId="0" animBg="1"/>
      <p:bldP spid="18" grpId="0"/>
      <p:bldP spid="23" grpId="0"/>
      <p:bldP spid="25" grpId="0"/>
      <p:bldP spid="26" grpId="0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n 9"/>
          <p:cNvSpPr/>
          <p:nvPr/>
        </p:nvSpPr>
        <p:spPr>
          <a:xfrm rot="16200000">
            <a:off x="6073225" y="2145073"/>
            <a:ext cx="1459940" cy="2551820"/>
          </a:xfrm>
          <a:prstGeom prst="can">
            <a:avLst/>
          </a:prstGeom>
          <a:solidFill>
            <a:schemeClr val="accent1">
              <a:lumMod val="60000"/>
              <a:lumOff val="40000"/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877905" y="3864114"/>
            <a:ext cx="8130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Input </a:t>
            </a:r>
          </a:p>
          <a:p>
            <a:pPr algn="ctr"/>
            <a:r>
              <a:rPr lang="en-US" sz="2000" b="1" dirty="0"/>
              <a:t> </a:t>
            </a:r>
            <a:r>
              <a:rPr lang="en-US" sz="2000" b="1" dirty="0"/>
              <a:t>Pulse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3866582" y="2790784"/>
            <a:ext cx="1315019" cy="1143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398899" y="2207854"/>
            <a:ext cx="1240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Rb</a:t>
            </a:r>
            <a:r>
              <a:rPr lang="en-US" sz="2000" b="1" dirty="0"/>
              <a:t> atoms </a:t>
            </a:r>
            <a:endParaRPr lang="en-US" sz="2000" b="1" dirty="0"/>
          </a:p>
        </p:txBody>
      </p:sp>
      <p:sp>
        <p:nvSpPr>
          <p:cNvPr id="16" name="Freeform 15"/>
          <p:cNvSpPr/>
          <p:nvPr/>
        </p:nvSpPr>
        <p:spPr>
          <a:xfrm>
            <a:off x="3742227" y="3025894"/>
            <a:ext cx="1524000" cy="685800"/>
          </a:xfrm>
          <a:custGeom>
            <a:avLst/>
            <a:gdLst>
              <a:gd name="connsiteX0" fmla="*/ 0 w 3755922"/>
              <a:gd name="connsiteY0" fmla="*/ 1229264 h 1229264"/>
              <a:gd name="connsiteX1" fmla="*/ 589935 w 3755922"/>
              <a:gd name="connsiteY1" fmla="*/ 1199767 h 1229264"/>
              <a:gd name="connsiteX2" fmla="*/ 589935 w 3755922"/>
              <a:gd name="connsiteY2" fmla="*/ 1199767 h 1229264"/>
              <a:gd name="connsiteX3" fmla="*/ 1061884 w 3755922"/>
              <a:gd name="connsiteY3" fmla="*/ 1101445 h 1229264"/>
              <a:gd name="connsiteX4" fmla="*/ 1897626 w 3755922"/>
              <a:gd name="connsiteY4" fmla="*/ 59225 h 1229264"/>
              <a:gd name="connsiteX5" fmla="*/ 2340077 w 3755922"/>
              <a:gd name="connsiteY5" fmla="*/ 236206 h 1229264"/>
              <a:gd name="connsiteX6" fmla="*/ 2900516 w 3755922"/>
              <a:gd name="connsiteY6" fmla="*/ 1130941 h 1229264"/>
              <a:gd name="connsiteX7" fmla="*/ 3755922 w 3755922"/>
              <a:gd name="connsiteY7" fmla="*/ 1189935 h 1229264"/>
              <a:gd name="connsiteX8" fmla="*/ 3755922 w 3755922"/>
              <a:gd name="connsiteY8" fmla="*/ 1189935 h 122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55922" h="1229264">
                <a:moveTo>
                  <a:pt x="0" y="1229264"/>
                </a:moveTo>
                <a:lnTo>
                  <a:pt x="589935" y="1199767"/>
                </a:lnTo>
                <a:lnTo>
                  <a:pt x="589935" y="1199767"/>
                </a:lnTo>
                <a:cubicBezTo>
                  <a:pt x="668593" y="1183380"/>
                  <a:pt x="843936" y="1291535"/>
                  <a:pt x="1061884" y="1101445"/>
                </a:cubicBezTo>
                <a:cubicBezTo>
                  <a:pt x="1279832" y="911355"/>
                  <a:pt x="1684594" y="203432"/>
                  <a:pt x="1897626" y="59225"/>
                </a:cubicBezTo>
                <a:cubicBezTo>
                  <a:pt x="2110658" y="-84982"/>
                  <a:pt x="2172929" y="57587"/>
                  <a:pt x="2340077" y="236206"/>
                </a:cubicBezTo>
                <a:cubicBezTo>
                  <a:pt x="2507225" y="414825"/>
                  <a:pt x="2664542" y="971986"/>
                  <a:pt x="2900516" y="1130941"/>
                </a:cubicBezTo>
                <a:cubicBezTo>
                  <a:pt x="3136490" y="1289896"/>
                  <a:pt x="3755922" y="1189935"/>
                  <a:pt x="3755922" y="1189935"/>
                </a:cubicBezTo>
                <a:lnTo>
                  <a:pt x="3755922" y="1189935"/>
                </a:lnTo>
              </a:path>
            </a:pathLst>
          </a:custGeom>
          <a:ln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ounded Rectangle 1"/>
          <p:cNvSpPr/>
          <p:nvPr/>
        </p:nvSpPr>
        <p:spPr>
          <a:xfrm>
            <a:off x="6096001" y="4267200"/>
            <a:ext cx="1543879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Alkali atomic gas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3305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n 9"/>
          <p:cNvSpPr/>
          <p:nvPr/>
        </p:nvSpPr>
        <p:spPr>
          <a:xfrm rot="16200000">
            <a:off x="6073225" y="2145073"/>
            <a:ext cx="1459940" cy="2551820"/>
          </a:xfrm>
          <a:prstGeom prst="can">
            <a:avLst/>
          </a:prstGeom>
          <a:solidFill>
            <a:schemeClr val="accent1">
              <a:lumMod val="60000"/>
              <a:lumOff val="40000"/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398899" y="2207854"/>
            <a:ext cx="12986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Rb</a:t>
            </a:r>
            <a:r>
              <a:rPr lang="en-US" sz="2000" b="1" dirty="0"/>
              <a:t>  atoms </a:t>
            </a:r>
            <a:endParaRPr lang="en-US" sz="2000" b="1" dirty="0"/>
          </a:p>
        </p:txBody>
      </p:sp>
      <p:sp>
        <p:nvSpPr>
          <p:cNvPr id="28" name="Freeform 27"/>
          <p:cNvSpPr/>
          <p:nvPr/>
        </p:nvSpPr>
        <p:spPr>
          <a:xfrm>
            <a:off x="6629401" y="3025894"/>
            <a:ext cx="448773" cy="685800"/>
          </a:xfrm>
          <a:custGeom>
            <a:avLst/>
            <a:gdLst>
              <a:gd name="connsiteX0" fmla="*/ 0 w 3755922"/>
              <a:gd name="connsiteY0" fmla="*/ 1229264 h 1229264"/>
              <a:gd name="connsiteX1" fmla="*/ 589935 w 3755922"/>
              <a:gd name="connsiteY1" fmla="*/ 1199767 h 1229264"/>
              <a:gd name="connsiteX2" fmla="*/ 589935 w 3755922"/>
              <a:gd name="connsiteY2" fmla="*/ 1199767 h 1229264"/>
              <a:gd name="connsiteX3" fmla="*/ 1061884 w 3755922"/>
              <a:gd name="connsiteY3" fmla="*/ 1101445 h 1229264"/>
              <a:gd name="connsiteX4" fmla="*/ 1897626 w 3755922"/>
              <a:gd name="connsiteY4" fmla="*/ 59225 h 1229264"/>
              <a:gd name="connsiteX5" fmla="*/ 2340077 w 3755922"/>
              <a:gd name="connsiteY5" fmla="*/ 236206 h 1229264"/>
              <a:gd name="connsiteX6" fmla="*/ 2900516 w 3755922"/>
              <a:gd name="connsiteY6" fmla="*/ 1130941 h 1229264"/>
              <a:gd name="connsiteX7" fmla="*/ 3755922 w 3755922"/>
              <a:gd name="connsiteY7" fmla="*/ 1189935 h 1229264"/>
              <a:gd name="connsiteX8" fmla="*/ 3755922 w 3755922"/>
              <a:gd name="connsiteY8" fmla="*/ 1189935 h 122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55922" h="1229264">
                <a:moveTo>
                  <a:pt x="0" y="1229264"/>
                </a:moveTo>
                <a:lnTo>
                  <a:pt x="589935" y="1199767"/>
                </a:lnTo>
                <a:lnTo>
                  <a:pt x="589935" y="1199767"/>
                </a:lnTo>
                <a:cubicBezTo>
                  <a:pt x="668593" y="1183380"/>
                  <a:pt x="843936" y="1291535"/>
                  <a:pt x="1061884" y="1101445"/>
                </a:cubicBezTo>
                <a:cubicBezTo>
                  <a:pt x="1279832" y="911355"/>
                  <a:pt x="1684594" y="203432"/>
                  <a:pt x="1897626" y="59225"/>
                </a:cubicBezTo>
                <a:cubicBezTo>
                  <a:pt x="2110658" y="-84982"/>
                  <a:pt x="2172929" y="57587"/>
                  <a:pt x="2340077" y="236206"/>
                </a:cubicBezTo>
                <a:cubicBezTo>
                  <a:pt x="2507225" y="414825"/>
                  <a:pt x="2664542" y="971986"/>
                  <a:pt x="2900516" y="1130941"/>
                </a:cubicBezTo>
                <a:cubicBezTo>
                  <a:pt x="3136490" y="1289896"/>
                  <a:pt x="3755922" y="1189935"/>
                  <a:pt x="3755922" y="1189935"/>
                </a:cubicBezTo>
                <a:lnTo>
                  <a:pt x="3755922" y="1189935"/>
                </a:lnTo>
              </a:path>
            </a:pathLst>
          </a:custGeom>
          <a:ln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521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106687" y="1796959"/>
          <a:ext cx="3902871" cy="19869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42" name="Equation" r:id="rId3" imgW="1396800" imgH="711000" progId="Equation.DSMT4">
                  <p:embed/>
                </p:oleObj>
              </mc:Choice>
              <mc:Fallback>
                <p:oleObj name="Equation" r:id="rId3" imgW="1396800" imgH="7110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06687" y="1796959"/>
                        <a:ext cx="3902871" cy="19869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090796" y="4361681"/>
          <a:ext cx="3994962" cy="1676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43" name="Equation" r:id="rId5" imgW="1028520" imgH="431640" progId="Equation.DSMT4">
                  <p:embed/>
                </p:oleObj>
              </mc:Choice>
              <mc:Fallback>
                <p:oleObj name="Equation" r:id="rId5" imgW="1028520" imgH="43164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90796" y="4361681"/>
                        <a:ext cx="3994962" cy="16768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FE9C302B-3DFE-4050-A8D5-6A61C6661D0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125" t="47500" r="74453" b="19305"/>
          <a:stretch/>
        </p:blipFill>
        <p:spPr>
          <a:xfrm>
            <a:off x="6300090" y="574766"/>
            <a:ext cx="5628608" cy="6032455"/>
          </a:xfrm>
          <a:prstGeom prst="rect">
            <a:avLst/>
          </a:prstGeom>
          <a:ln w="57150" cmpd="thinThick">
            <a:solidFill>
              <a:schemeClr val="accent1"/>
            </a:solidFill>
          </a:ln>
        </p:spPr>
      </p:pic>
      <p:graphicFrame>
        <p:nvGraphicFramePr>
          <p:cNvPr id="7" name="Object 2">
            <a:extLst>
              <a:ext uri="{FF2B5EF4-FFF2-40B4-BE49-F238E27FC236}">
                <a16:creationId xmlns:a16="http://schemas.microsoft.com/office/drawing/2014/main" id="{B421CFDD-2B5D-4212-A905-A5495425364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2788" y="200025"/>
          <a:ext cx="4648200" cy="144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44" name="Equation" r:id="rId8" imgW="1218960" imgH="393480" progId="Equation.DSMT4">
                  <p:embed/>
                </p:oleObj>
              </mc:Choice>
              <mc:Fallback>
                <p:oleObj name="Equation" r:id="rId8" imgW="1218960" imgH="393480" progId="Equation.DSMT4">
                  <p:embed/>
                  <p:pic>
                    <p:nvPicPr>
                      <p:cNvPr id="7" name="Object 2">
                        <a:extLst>
                          <a:ext uri="{FF2B5EF4-FFF2-40B4-BE49-F238E27FC236}">
                            <a16:creationId xmlns:a16="http://schemas.microsoft.com/office/drawing/2014/main" id="{B421CFDD-2B5D-4212-A905-A5495425364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788" y="200025"/>
                        <a:ext cx="4648200" cy="1446213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0731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527285" y="1567131"/>
            <a:ext cx="2702315" cy="956441"/>
            <a:chOff x="42901" y="10510"/>
            <a:chExt cx="12192000" cy="956441"/>
          </a:xfrm>
        </p:grpSpPr>
        <p:sp>
          <p:nvSpPr>
            <p:cNvPr id="5" name="Rectangle 4"/>
            <p:cNvSpPr/>
            <p:nvPr/>
          </p:nvSpPr>
          <p:spPr>
            <a:xfrm>
              <a:off x="42901" y="10510"/>
              <a:ext cx="12192000" cy="956441"/>
            </a:xfrm>
            <a:prstGeom prst="rect">
              <a:avLst/>
            </a:prstGeom>
            <a:solidFill>
              <a:srgbClr val="002060"/>
            </a:solidFill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0"/>
            </a:effectLst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2901" y="134787"/>
              <a:ext cx="1117093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/>
                <a:t> </a:t>
              </a:r>
              <a:r>
                <a:rPr lang="en-US" sz="4000" b="1" dirty="0">
                  <a:solidFill>
                    <a:schemeClr val="bg1"/>
                  </a:solidFill>
                </a:rPr>
                <a:t>Slow Light</a:t>
              </a:r>
              <a:endParaRPr lang="en-US" sz="4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Can 9"/>
          <p:cNvSpPr/>
          <p:nvPr/>
        </p:nvSpPr>
        <p:spPr>
          <a:xfrm rot="16200000">
            <a:off x="6073225" y="2145073"/>
            <a:ext cx="1459940" cy="2551820"/>
          </a:xfrm>
          <a:prstGeom prst="can">
            <a:avLst/>
          </a:prstGeom>
          <a:solidFill>
            <a:schemeClr val="accent1">
              <a:lumMod val="60000"/>
              <a:lumOff val="40000"/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6629401" y="3025894"/>
            <a:ext cx="448773" cy="685800"/>
          </a:xfrm>
          <a:custGeom>
            <a:avLst/>
            <a:gdLst>
              <a:gd name="connsiteX0" fmla="*/ 0 w 3755922"/>
              <a:gd name="connsiteY0" fmla="*/ 1229264 h 1229264"/>
              <a:gd name="connsiteX1" fmla="*/ 589935 w 3755922"/>
              <a:gd name="connsiteY1" fmla="*/ 1199767 h 1229264"/>
              <a:gd name="connsiteX2" fmla="*/ 589935 w 3755922"/>
              <a:gd name="connsiteY2" fmla="*/ 1199767 h 1229264"/>
              <a:gd name="connsiteX3" fmla="*/ 1061884 w 3755922"/>
              <a:gd name="connsiteY3" fmla="*/ 1101445 h 1229264"/>
              <a:gd name="connsiteX4" fmla="*/ 1897626 w 3755922"/>
              <a:gd name="connsiteY4" fmla="*/ 59225 h 1229264"/>
              <a:gd name="connsiteX5" fmla="*/ 2340077 w 3755922"/>
              <a:gd name="connsiteY5" fmla="*/ 236206 h 1229264"/>
              <a:gd name="connsiteX6" fmla="*/ 2900516 w 3755922"/>
              <a:gd name="connsiteY6" fmla="*/ 1130941 h 1229264"/>
              <a:gd name="connsiteX7" fmla="*/ 3755922 w 3755922"/>
              <a:gd name="connsiteY7" fmla="*/ 1189935 h 1229264"/>
              <a:gd name="connsiteX8" fmla="*/ 3755922 w 3755922"/>
              <a:gd name="connsiteY8" fmla="*/ 1189935 h 122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55922" h="1229264">
                <a:moveTo>
                  <a:pt x="0" y="1229264"/>
                </a:moveTo>
                <a:lnTo>
                  <a:pt x="589935" y="1199767"/>
                </a:lnTo>
                <a:lnTo>
                  <a:pt x="589935" y="1199767"/>
                </a:lnTo>
                <a:cubicBezTo>
                  <a:pt x="668593" y="1183380"/>
                  <a:pt x="843936" y="1291535"/>
                  <a:pt x="1061884" y="1101445"/>
                </a:cubicBezTo>
                <a:cubicBezTo>
                  <a:pt x="1279832" y="911355"/>
                  <a:pt x="1684594" y="203432"/>
                  <a:pt x="1897626" y="59225"/>
                </a:cubicBezTo>
                <a:cubicBezTo>
                  <a:pt x="2110658" y="-84982"/>
                  <a:pt x="2172929" y="57587"/>
                  <a:pt x="2340077" y="236206"/>
                </a:cubicBezTo>
                <a:cubicBezTo>
                  <a:pt x="2507225" y="414825"/>
                  <a:pt x="2664542" y="971986"/>
                  <a:pt x="2900516" y="1130941"/>
                </a:cubicBezTo>
                <a:cubicBezTo>
                  <a:pt x="3136490" y="1289896"/>
                  <a:pt x="3755922" y="1189935"/>
                  <a:pt x="3755922" y="1189935"/>
                </a:cubicBezTo>
                <a:lnTo>
                  <a:pt x="3755922" y="1189935"/>
                </a:lnTo>
              </a:path>
            </a:pathLst>
          </a:custGeom>
          <a:ln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extBox 1"/>
          <p:cNvSpPr txBox="1"/>
          <p:nvPr/>
        </p:nvSpPr>
        <p:spPr>
          <a:xfrm>
            <a:off x="5775655" y="4485836"/>
            <a:ext cx="2303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Store the information </a:t>
            </a:r>
          </a:p>
          <a:p>
            <a:r>
              <a:rPr lang="en-US" b="1" dirty="0"/>
              <a:t>Quantum Memory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150016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n 9"/>
          <p:cNvSpPr/>
          <p:nvPr/>
        </p:nvSpPr>
        <p:spPr>
          <a:xfrm rot="16200000">
            <a:off x="6073225" y="2145073"/>
            <a:ext cx="1459940" cy="2551820"/>
          </a:xfrm>
          <a:prstGeom prst="can">
            <a:avLst/>
          </a:prstGeom>
          <a:solidFill>
            <a:schemeClr val="accent1">
              <a:lumMod val="60000"/>
              <a:lumOff val="40000"/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8959086" y="2546598"/>
            <a:ext cx="1315019" cy="1143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398899" y="2207854"/>
            <a:ext cx="1183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Rb</a:t>
            </a:r>
            <a:r>
              <a:rPr lang="en-US" sz="2000" b="1" dirty="0"/>
              <a:t> atoms</a:t>
            </a:r>
            <a:endParaRPr lang="en-US" sz="20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9036942" y="3559314"/>
            <a:ext cx="12110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Retrieved</a:t>
            </a:r>
          </a:p>
          <a:p>
            <a:pPr algn="ctr"/>
            <a:r>
              <a:rPr lang="en-US" sz="2000" b="1" dirty="0"/>
              <a:t> </a:t>
            </a:r>
            <a:r>
              <a:rPr lang="en-US" sz="2000" b="1" dirty="0"/>
              <a:t>Pulse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123092" y="6474378"/>
            <a:ext cx="26316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Hau</a:t>
            </a:r>
            <a:r>
              <a:rPr lang="en-US" sz="1200" dirty="0"/>
              <a:t> </a:t>
            </a:r>
            <a:r>
              <a:rPr lang="en-US" sz="1200" dirty="0"/>
              <a:t>et al. </a:t>
            </a:r>
            <a:r>
              <a:rPr lang="en-US" sz="1200" i="1" dirty="0"/>
              <a:t>Nature,</a:t>
            </a:r>
            <a:r>
              <a:rPr lang="en-US" sz="1200" dirty="0"/>
              <a:t> </a:t>
            </a:r>
            <a:r>
              <a:rPr lang="en-US" sz="1200" b="1" dirty="0"/>
              <a:t>397</a:t>
            </a:r>
            <a:r>
              <a:rPr lang="en-US" sz="1200" dirty="0"/>
              <a:t>, 594-598, (1999</a:t>
            </a:r>
            <a:r>
              <a:rPr lang="en-US" sz="1200" dirty="0"/>
              <a:t>)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8763000" y="2895600"/>
            <a:ext cx="1524000" cy="685800"/>
          </a:xfrm>
          <a:custGeom>
            <a:avLst/>
            <a:gdLst>
              <a:gd name="connsiteX0" fmla="*/ 0 w 3755922"/>
              <a:gd name="connsiteY0" fmla="*/ 1229264 h 1229264"/>
              <a:gd name="connsiteX1" fmla="*/ 589935 w 3755922"/>
              <a:gd name="connsiteY1" fmla="*/ 1199767 h 1229264"/>
              <a:gd name="connsiteX2" fmla="*/ 589935 w 3755922"/>
              <a:gd name="connsiteY2" fmla="*/ 1199767 h 1229264"/>
              <a:gd name="connsiteX3" fmla="*/ 1061884 w 3755922"/>
              <a:gd name="connsiteY3" fmla="*/ 1101445 h 1229264"/>
              <a:gd name="connsiteX4" fmla="*/ 1897626 w 3755922"/>
              <a:gd name="connsiteY4" fmla="*/ 59225 h 1229264"/>
              <a:gd name="connsiteX5" fmla="*/ 2340077 w 3755922"/>
              <a:gd name="connsiteY5" fmla="*/ 236206 h 1229264"/>
              <a:gd name="connsiteX6" fmla="*/ 2900516 w 3755922"/>
              <a:gd name="connsiteY6" fmla="*/ 1130941 h 1229264"/>
              <a:gd name="connsiteX7" fmla="*/ 3755922 w 3755922"/>
              <a:gd name="connsiteY7" fmla="*/ 1189935 h 1229264"/>
              <a:gd name="connsiteX8" fmla="*/ 3755922 w 3755922"/>
              <a:gd name="connsiteY8" fmla="*/ 1189935 h 122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55922" h="1229264">
                <a:moveTo>
                  <a:pt x="0" y="1229264"/>
                </a:moveTo>
                <a:lnTo>
                  <a:pt x="589935" y="1199767"/>
                </a:lnTo>
                <a:lnTo>
                  <a:pt x="589935" y="1199767"/>
                </a:lnTo>
                <a:cubicBezTo>
                  <a:pt x="668593" y="1183380"/>
                  <a:pt x="843936" y="1291535"/>
                  <a:pt x="1061884" y="1101445"/>
                </a:cubicBezTo>
                <a:cubicBezTo>
                  <a:pt x="1279832" y="911355"/>
                  <a:pt x="1684594" y="203432"/>
                  <a:pt x="1897626" y="59225"/>
                </a:cubicBezTo>
                <a:cubicBezTo>
                  <a:pt x="2110658" y="-84982"/>
                  <a:pt x="2172929" y="57587"/>
                  <a:pt x="2340077" y="236206"/>
                </a:cubicBezTo>
                <a:cubicBezTo>
                  <a:pt x="2507225" y="414825"/>
                  <a:pt x="2664542" y="971986"/>
                  <a:pt x="2900516" y="1130941"/>
                </a:cubicBezTo>
                <a:cubicBezTo>
                  <a:pt x="3136490" y="1289896"/>
                  <a:pt x="3755922" y="1189935"/>
                  <a:pt x="3755922" y="1189935"/>
                </a:cubicBezTo>
                <a:lnTo>
                  <a:pt x="3755922" y="1189935"/>
                </a:lnTo>
              </a:path>
            </a:pathLst>
          </a:custGeom>
          <a:ln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8915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youtube.com/watch?v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632222"/>
            <a:ext cx="9645649" cy="542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89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202" t="63919" r="29136" b="13400"/>
          <a:stretch/>
        </p:blipFill>
        <p:spPr>
          <a:xfrm>
            <a:off x="1543051" y="2133600"/>
            <a:ext cx="10388311" cy="2362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9001" y="533400"/>
            <a:ext cx="61432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Research Internships</a:t>
            </a:r>
            <a:endParaRPr lang="en-IN" sz="5400" b="1" dirty="0"/>
          </a:p>
        </p:txBody>
      </p:sp>
    </p:spTree>
    <p:extLst>
      <p:ext uri="{BB962C8B-B14F-4D97-AF65-F5344CB8AC3E}">
        <p14:creationId xmlns:p14="http://schemas.microsoft.com/office/powerpoint/2010/main" val="244959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949" y="250666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600" dirty="0" smtClean="0">
                <a:latin typeface="Book Antiqua" panose="02040602050305030304" pitchFamily="18" charset="0"/>
              </a:rPr>
              <a:t>Ending with a Quote……</a:t>
            </a:r>
            <a:endParaRPr lang="en-IN" sz="66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93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67608" y="258902"/>
            <a:ext cx="7344816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>
                <a:solidFill>
                  <a:srgbClr val="002060"/>
                </a:solidFill>
              </a:rPr>
              <a:t>“What counts, I found, is not what you </a:t>
            </a:r>
            <a:r>
              <a:rPr lang="en-IN" sz="2800" b="1" dirty="0">
                <a:solidFill>
                  <a:srgbClr val="002060"/>
                </a:solidFill>
              </a:rPr>
              <a:t>“cover”</a:t>
            </a:r>
            <a:r>
              <a:rPr lang="en-IN" dirty="0">
                <a:solidFill>
                  <a:srgbClr val="002060"/>
                </a:solidFill>
              </a:rPr>
              <a:t>, in a class, but </a:t>
            </a:r>
            <a:r>
              <a:rPr lang="en-IN" dirty="0">
                <a:solidFill>
                  <a:srgbClr val="002060"/>
                </a:solidFill>
              </a:rPr>
              <a:t>what you </a:t>
            </a:r>
            <a:r>
              <a:rPr lang="en-IN" dirty="0">
                <a:solidFill>
                  <a:srgbClr val="002060"/>
                </a:solidFill>
              </a:rPr>
              <a:t> </a:t>
            </a:r>
            <a:r>
              <a:rPr lang="en-IN" sz="2800" b="1" dirty="0">
                <a:solidFill>
                  <a:srgbClr val="002060"/>
                </a:solidFill>
              </a:rPr>
              <a:t>“uncover”</a:t>
            </a:r>
            <a:endParaRPr lang="en-IN" sz="2800" dirty="0">
              <a:solidFill>
                <a:srgbClr val="002060"/>
              </a:solidFill>
            </a:endParaRPr>
          </a:p>
          <a:p>
            <a:endParaRPr lang="en-IN" dirty="0">
              <a:solidFill>
                <a:srgbClr val="002060"/>
              </a:solidFill>
            </a:endParaRPr>
          </a:p>
          <a:p>
            <a:r>
              <a:rPr lang="en-IN" sz="2800" b="1" dirty="0">
                <a:solidFill>
                  <a:srgbClr val="002060"/>
                </a:solidFill>
              </a:rPr>
              <a:t>c</a:t>
            </a:r>
            <a:r>
              <a:rPr lang="en-IN" sz="2800" b="1" dirty="0">
                <a:solidFill>
                  <a:srgbClr val="002060"/>
                </a:solidFill>
              </a:rPr>
              <a:t>overing</a:t>
            </a:r>
            <a:r>
              <a:rPr lang="en-IN" b="1" dirty="0">
                <a:solidFill>
                  <a:srgbClr val="002060"/>
                </a:solidFill>
              </a:rPr>
              <a:t> </a:t>
            </a:r>
            <a:r>
              <a:rPr lang="en-IN" dirty="0">
                <a:solidFill>
                  <a:srgbClr val="002060"/>
                </a:solidFill>
              </a:rPr>
              <a:t> subjects </a:t>
            </a:r>
            <a:r>
              <a:rPr lang="en-IN" dirty="0">
                <a:solidFill>
                  <a:srgbClr val="002060"/>
                </a:solidFill>
              </a:rPr>
              <a:t>in a class can be a boring exercise, and students feel </a:t>
            </a:r>
            <a:r>
              <a:rPr lang="en-IN" dirty="0">
                <a:solidFill>
                  <a:srgbClr val="002060"/>
                </a:solidFill>
              </a:rPr>
              <a:t>it</a:t>
            </a:r>
            <a:endParaRPr lang="en-IN" dirty="0">
              <a:solidFill>
                <a:srgbClr val="002060"/>
              </a:solidFill>
            </a:endParaRPr>
          </a:p>
          <a:p>
            <a:endParaRPr lang="en-IN" dirty="0">
              <a:solidFill>
                <a:srgbClr val="002060"/>
              </a:solidFill>
            </a:endParaRPr>
          </a:p>
          <a:p>
            <a:r>
              <a:rPr lang="en-IN" sz="2800" b="1" dirty="0">
                <a:solidFill>
                  <a:srgbClr val="002060"/>
                </a:solidFill>
              </a:rPr>
              <a:t>u</a:t>
            </a:r>
            <a:r>
              <a:rPr lang="en-IN" sz="2800" b="1" dirty="0">
                <a:solidFill>
                  <a:srgbClr val="002060"/>
                </a:solidFill>
              </a:rPr>
              <a:t>ncovering</a:t>
            </a:r>
            <a:r>
              <a:rPr lang="en-IN" sz="2800" dirty="0">
                <a:solidFill>
                  <a:srgbClr val="002060"/>
                </a:solidFill>
              </a:rPr>
              <a:t> </a:t>
            </a:r>
            <a:r>
              <a:rPr lang="en-IN" dirty="0">
                <a:solidFill>
                  <a:srgbClr val="002060"/>
                </a:solidFill>
              </a:rPr>
              <a:t>the laws of physics and making them see through the equations, </a:t>
            </a:r>
            <a:r>
              <a:rPr lang="en-IN" dirty="0">
                <a:solidFill>
                  <a:srgbClr val="002060"/>
                </a:solidFill>
              </a:rPr>
              <a:t>with </a:t>
            </a:r>
            <a:r>
              <a:rPr lang="en-IN" dirty="0">
                <a:solidFill>
                  <a:srgbClr val="002060"/>
                </a:solidFill>
              </a:rPr>
              <a:t>all its newness and excitement, and students love being part of it.” </a:t>
            </a:r>
            <a:r>
              <a:rPr lang="en-IN" dirty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en-IN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IN" dirty="0">
                <a:solidFill>
                  <a:prstClr val="black"/>
                </a:solidFill>
              </a:rPr>
              <a:t>―</a:t>
            </a:r>
            <a:r>
              <a:rPr lang="en-IN" sz="2000" b="1" dirty="0">
                <a:solidFill>
                  <a:prstClr val="black"/>
                </a:solidFill>
              </a:rPr>
              <a:t> </a:t>
            </a:r>
            <a:r>
              <a:rPr lang="en-IN" sz="2000" b="1" dirty="0" err="1"/>
              <a:t>Dr.</a:t>
            </a:r>
            <a:r>
              <a:rPr lang="en-IN" sz="2000" b="1" dirty="0"/>
              <a:t> </a:t>
            </a:r>
            <a:r>
              <a:rPr lang="en-IN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Walter Lewin,</a:t>
            </a:r>
            <a:r>
              <a:rPr lang="en-IN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en-IN" i="1" dirty="0"/>
              <a:t> </a:t>
            </a:r>
            <a:r>
              <a:rPr lang="en-IN" b="1" i="1" dirty="0"/>
              <a:t>Professor, MIT, USA</a:t>
            </a:r>
            <a:endParaRPr lang="en-IN" b="1" dirty="0"/>
          </a:p>
        </p:txBody>
      </p:sp>
      <p:pic>
        <p:nvPicPr>
          <p:cNvPr id="43010" name="Picture 2" descr="http://timemilitary.files.wordpress.com/2013/09/1192693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4082774"/>
            <a:ext cx="3874779" cy="244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Image result for BYE BYE  SMILEY GIF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853" name="Picture 5" descr="Related imag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886200"/>
            <a:ext cx="209550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67600" y="5943600"/>
            <a:ext cx="2711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Good Luck, All the best!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57609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9902" y="250743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Book Antiqua" panose="02040602050305030304" pitchFamily="18" charset="0"/>
              </a:rPr>
              <a:t>One highly sophisticated application </a:t>
            </a:r>
            <a:r>
              <a:rPr lang="en-US" b="1" dirty="0">
                <a:latin typeface="Book Antiqua" panose="02040602050305030304" pitchFamily="18" charset="0"/>
              </a:rPr>
              <a:t>of </a:t>
            </a:r>
            <a:r>
              <a:rPr lang="en-US" b="1" dirty="0">
                <a:solidFill>
                  <a:srgbClr val="FF0000"/>
                </a:solidFill>
                <a:latin typeface="Book Antiqua" panose="02040602050305030304" pitchFamily="18" charset="0"/>
              </a:rPr>
              <a:t>Harmonic </a:t>
            </a:r>
            <a:r>
              <a:rPr lang="en-US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Oscillator,  </a:t>
            </a:r>
            <a:r>
              <a:rPr lang="en-US" b="1" dirty="0" smtClean="0">
                <a:latin typeface="Book Antiqua" panose="02040602050305030304" pitchFamily="18" charset="0"/>
              </a:rPr>
              <a:t>I  had worked during</a:t>
            </a:r>
            <a:br>
              <a:rPr lang="en-US" b="1" dirty="0" smtClean="0">
                <a:latin typeface="Book Antiqua" panose="02040602050305030304" pitchFamily="18" charset="0"/>
              </a:rPr>
            </a:br>
            <a:r>
              <a:rPr lang="en-US" b="1" dirty="0" smtClean="0">
                <a:latin typeface="Book Antiqua" panose="02040602050305030304" pitchFamily="18" charset="0"/>
              </a:rPr>
              <a:t>my PhD and Research Scientist days.. …..</a:t>
            </a:r>
            <a:r>
              <a:rPr lang="en-US" b="1" dirty="0" smtClean="0">
                <a:latin typeface="Book Antiqua" panose="02040602050305030304" pitchFamily="18" charset="0"/>
              </a:rPr>
              <a:t/>
            </a:r>
            <a:br>
              <a:rPr lang="en-US" b="1" dirty="0" smtClean="0">
                <a:latin typeface="Book Antiqua" panose="02040602050305030304" pitchFamily="18" charset="0"/>
              </a:rPr>
            </a:br>
            <a:endParaRPr lang="en-IN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62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78778" y="4256314"/>
            <a:ext cx="8229600" cy="1143000"/>
          </a:xfrm>
        </p:spPr>
        <p:txBody>
          <a:bodyPr/>
          <a:lstStyle/>
          <a:p>
            <a:r>
              <a:rPr lang="en-US" b="1" dirty="0"/>
              <a:t>Magnetic trap for atoms?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984" y="744582"/>
            <a:ext cx="4611676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080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5944312"/>
              </p:ext>
            </p:extLst>
          </p:nvPr>
        </p:nvGraphicFramePr>
        <p:xfrm>
          <a:off x="3751537" y="2142308"/>
          <a:ext cx="4521146" cy="318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3" name="Graph" r:id="rId3" imgW="4145280" imgH="2880970" progId="">
                  <p:embed/>
                </p:oleObj>
              </mc:Choice>
              <mc:Fallback>
                <p:oleObj name="Graph" r:id="rId3" imgW="4145280" imgH="2880970" progId="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51537" y="2142308"/>
                        <a:ext cx="4521146" cy="3184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2166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F9CBF-6EAA-4FCA-BECF-9A1A425A2D6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98848" y="836712"/>
            <a:ext cx="8229600" cy="1143000"/>
          </a:xfrm>
        </p:spPr>
        <p:txBody>
          <a:bodyPr>
            <a:normAutofit/>
          </a:bodyPr>
          <a:lstStyle/>
          <a:p>
            <a:r>
              <a:rPr lang="en-IN" sz="3600" b="1" dirty="0">
                <a:latin typeface="+mn-lt"/>
                <a:cs typeface="Times New Roman" pitchFamily="18" charset="0"/>
              </a:rPr>
              <a:t>Quantized levels start appearing…</a:t>
            </a:r>
            <a:br>
              <a:rPr lang="en-IN" sz="3600" b="1" dirty="0">
                <a:latin typeface="+mn-lt"/>
                <a:cs typeface="Times New Roman" pitchFamily="18" charset="0"/>
              </a:rPr>
            </a:br>
            <a:r>
              <a:rPr lang="en-IN" sz="3600" b="1" dirty="0">
                <a:latin typeface="+mn-lt"/>
                <a:cs typeface="Times New Roman" pitchFamily="18" charset="0"/>
              </a:rPr>
              <a:t>Once atoms become quantum particle….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313866" y="2348880"/>
          <a:ext cx="3150287" cy="221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3" name="Graph" r:id="rId3" imgW="4145760" imgH="2881440" progId="">
                  <p:embed/>
                </p:oleObj>
              </mc:Choice>
              <mc:Fallback>
                <p:oleObj name="Graph" r:id="rId3" imgW="4145760" imgH="2881440" progId="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3866" y="2348880"/>
                        <a:ext cx="3150287" cy="2219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5345000" y="4304090"/>
            <a:ext cx="101579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146787" y="4092818"/>
            <a:ext cx="140648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032413" y="3881547"/>
            <a:ext cx="166694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876120" y="3670275"/>
            <a:ext cx="195345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771925" y="3459003"/>
            <a:ext cx="213600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667729" y="3247731"/>
            <a:ext cx="234414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589863" y="3036460"/>
            <a:ext cx="252646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511435" y="2825188"/>
            <a:ext cx="268273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407241" y="2613916"/>
            <a:ext cx="286505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7" idx="0"/>
          </p:cNvCxnSpPr>
          <p:nvPr/>
        </p:nvCxnSpPr>
        <p:spPr>
          <a:xfrm>
            <a:off x="5345000" y="4304090"/>
            <a:ext cx="10362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5199007" y="4074116"/>
            <a:ext cx="339613" cy="215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538620" y="4073810"/>
            <a:ext cx="339613" cy="215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866763" y="4060391"/>
            <a:ext cx="339613" cy="215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161773" y="4064513"/>
            <a:ext cx="339613" cy="215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111975" y="3859396"/>
            <a:ext cx="339613" cy="215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462042" y="3899709"/>
            <a:ext cx="339613" cy="215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856309" y="3886290"/>
            <a:ext cx="339613" cy="215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249085" y="3846365"/>
            <a:ext cx="339613" cy="215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114701" y="3651098"/>
            <a:ext cx="339613" cy="215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990072" y="3672069"/>
            <a:ext cx="339613" cy="215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447978" y="3667949"/>
            <a:ext cx="339613" cy="215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805942" y="3658151"/>
            <a:ext cx="339613" cy="215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450704" y="3644045"/>
            <a:ext cx="339613" cy="215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8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Till how much you do evaporation?</a:t>
            </a:r>
          </a:p>
        </p:txBody>
      </p:sp>
      <p:pic>
        <p:nvPicPr>
          <p:cNvPr id="4" name="Picture 2" descr="evaporative cooling animated gif of Bose-Einstein condensate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800" y="1524000"/>
            <a:ext cx="5413389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94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/>
          <p:cNvGrpSpPr/>
          <p:nvPr/>
        </p:nvGrpSpPr>
        <p:grpSpPr>
          <a:xfrm>
            <a:off x="2133600" y="1905002"/>
            <a:ext cx="4038600" cy="4112727"/>
            <a:chOff x="5133701" y="2420888"/>
            <a:chExt cx="2714799" cy="4397571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3701" y="2420888"/>
              <a:ext cx="2714799" cy="27918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239213" y="6390638"/>
              <a:ext cx="124179" cy="4278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IN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9" name="Picture 2" descr="evaporative cooling animated gif of Bose-Einstein condensate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1" y="1905001"/>
            <a:ext cx="3865200" cy="310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519937" y="1116034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>
                <a:solidFill>
                  <a:srgbClr val="1F497D"/>
                </a:solidFill>
              </a:rPr>
              <a:t>BEC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610816" y="-18256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itchFamily="34" charset="0"/>
                <a:cs typeface="Arial" pitchFamily="34" charset="0"/>
              </a:rPr>
              <a:t>Quantum degeneracy</a:t>
            </a:r>
            <a:endParaRPr lang="en-IN" sz="3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93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1962</TotalTime>
  <Words>333</Words>
  <Application>Microsoft Office PowerPoint</Application>
  <PresentationFormat>Widescreen</PresentationFormat>
  <Paragraphs>68</Paragraphs>
  <Slides>35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Arial</vt:lpstr>
      <vt:lpstr>Book Antiqua</vt:lpstr>
      <vt:lpstr>Calibri</vt:lpstr>
      <vt:lpstr>Calibri Light</vt:lpstr>
      <vt:lpstr>Times New Roman</vt:lpstr>
      <vt:lpstr>Office Theme</vt:lpstr>
      <vt:lpstr>Equation</vt:lpstr>
      <vt:lpstr>Graph</vt:lpstr>
      <vt:lpstr>The Final Touch</vt:lpstr>
      <vt:lpstr>1D Harmonic Oscillator</vt:lpstr>
      <vt:lpstr>PowerPoint Presentation</vt:lpstr>
      <vt:lpstr>One highly sophisticated application of Harmonic Oscillator,  I  had worked during my PhD and Research Scientist days.. ….. </vt:lpstr>
      <vt:lpstr>Magnetic trap for atoms?</vt:lpstr>
      <vt:lpstr>PowerPoint Presentation</vt:lpstr>
      <vt:lpstr>Quantized levels start appearing… Once atoms become quantum particle….</vt:lpstr>
      <vt:lpstr>Till how much you do evaporation?</vt:lpstr>
      <vt:lpstr>Quantum degeneracy</vt:lpstr>
      <vt:lpstr>PowerPoint Presentation</vt:lpstr>
      <vt:lpstr>Captured from some real experiments….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 do at IIT Patna?</vt:lpstr>
      <vt:lpstr>PowerPoint Presentation</vt:lpstr>
      <vt:lpstr>PowerPoint Presentation</vt:lpstr>
      <vt:lpstr>Quantum Physics </vt:lpstr>
      <vt:lpstr>PowerPoint Presentation</vt:lpstr>
      <vt:lpstr>PowerPoint Presentation</vt:lpstr>
      <vt:lpstr>Vision: Quantum Technology</vt:lpstr>
      <vt:lpstr>PowerPoint Presentation</vt:lpstr>
      <vt:lpstr>Quantum Memory (QM)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Harmonic Oscillator</dc:title>
  <dc:creator>HP</dc:creator>
  <cp:lastModifiedBy>HP</cp:lastModifiedBy>
  <cp:revision>60</cp:revision>
  <dcterms:created xsi:type="dcterms:W3CDTF">2022-02-27T15:08:07Z</dcterms:created>
  <dcterms:modified xsi:type="dcterms:W3CDTF">2022-03-03T06:49:35Z</dcterms:modified>
</cp:coreProperties>
</file>