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77" r:id="rId5"/>
    <p:sldId id="410" r:id="rId6"/>
    <p:sldId id="433" r:id="rId7"/>
    <p:sldId id="411" r:id="rId8"/>
    <p:sldId id="412" r:id="rId9"/>
    <p:sldId id="413" r:id="rId10"/>
    <p:sldId id="414" r:id="rId11"/>
    <p:sldId id="415" r:id="rId12"/>
    <p:sldId id="416" r:id="rId13"/>
    <p:sldId id="432" r:id="rId14"/>
    <p:sldId id="472" r:id="rId15"/>
    <p:sldId id="422" r:id="rId16"/>
    <p:sldId id="436" r:id="rId17"/>
    <p:sldId id="442" r:id="rId18"/>
    <p:sldId id="437" r:id="rId19"/>
    <p:sldId id="438" r:id="rId20"/>
    <p:sldId id="439" r:id="rId21"/>
    <p:sldId id="440" r:id="rId22"/>
    <p:sldId id="443" r:id="rId23"/>
    <p:sldId id="441" r:id="rId24"/>
    <p:sldId id="444" r:id="rId25"/>
    <p:sldId id="445" r:id="rId26"/>
    <p:sldId id="446" r:id="rId27"/>
    <p:sldId id="44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2060"/>
    <a:srgbClr val="2F528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7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22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13793" units="1/cm"/>
        </inkml:channelProperties>
      </inkml:inkSource>
      <inkml:timestamp xml:id="ts0" timeString="2022-08-08T13:25:46.0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8706 11757,'25'25,"-25"0,0 0,25-25,-25-25,0 0,-25 25,0-25,1 25,24-24,-25-1,0 25,25-25</inkml:trace>
  <inkml:trace contextRef="#ctx0" brushRef="#br0" timeOffset="3002.41">8706 11708,'50'74,"49"75,0 0,1 0,-26-50,-24-25,-1-24,1 0,-25-26,0 1,24 25,1-25,-25 24,-1-49,1 25,0-25,-25 25,50 0,-26-1,1-24,25 25,-25-25,-1 0,-24 25,50 0,-25 0,74 24,-49-24,-1 25,125 24,-149-74,0 25,-1-25,1 25,0-1,0-24,0 0,24 25,1 25,24 0,25-1,-24 1,24-1,-49 26,-26-50,51-1,24 51,0-26,-24 1,-26-25,51 24,-1 26,-50-50,26 24,24 1,-25-1,50 51,-49-51,24 26,-49-26,-1 1,1-25,24 24,-24-24,-25 25,24-50,1 25,-25 24,24-49,1 25,-25 0,24-25,-49 25,25-25</inkml:trace>
  <inkml:trace contextRef="#ctx0" brushRef="#br0" timeOffset="4402.28">12675 14660,'75'24,"24"51,50-1,-75-24,25-1,50 1,-74 0,-1-26,0 1,1 25,-50-50,24 25,-24-1,25 1,-26-25,1 0,0 25,0-25,0 25,-25 0,49-25,-49 24,25-24,0 0,0 25,-1-25,-24 25,50-25,-25 25,0 0,49-25,-74 25,25-25,0 24,-1-24,1 0,25 25,-25-25,124 50,-100-25,1-25,-25 24,24 1,1-25,-25 25,49 25,-49-50,0 24,49 1,-24 0,-1 0,26 0,-26-1,-24 1,74 25,-49-50,24 49,1-24,-26-25,1 25,0 25,-1-50,-24 0,25 24,-26 1,26-25,-25 25</inkml:trace>
  <inkml:trace contextRef="#ctx0" brushRef="#br0" timeOffset="6344.23">15900 16123,'74'25,"25"24,50 26,-74-26,-1-24,50 50,0-1,-49-24,49-1,-50-24,-24 25,-1-50,-24 25,0-1,0-24,-1 25,26 0,-25 0,24-25,-24 0,25 25,-25-1,24-24,-24 25,0-25,0 0,-1 25,1-25,99 50,-74-50,0 0,-26 24,1-24,25 25,-25-25,-1 25,51-25,-50 0,-1 25,26-25,0 25,-26-25,26 0,0 24,-26-24,26 25,-25-25,24 0,1 25,-25-25,24 25,1-25,25 25,-26-25,26 0,-51 24,26 1,-25-25,24 0,-24 0,25 0,-1 25,-24-25,25 0,-1 0,-24 0,0 0,0 25,24-25,-24 25,0-25,0 24,24-24,-24 0,25 25,-25 0,-1-25,1 0,0 0,0 25,0-25,0 0,-1 0,1 0,0 0,0 25,0-25</inkml:trace>
  <inkml:trace contextRef="#ctx0" brushRef="#br0" timeOffset="10512.09">19571 17413,'50'25,"-1"24,26 1,-26-25,-24 0,25-1,-1-24,-24 25,0-25,-25 25,25-25,-1 0,1 0,0 25,0-25,0 25,-1-25,1 0,25 0,-25 0,24 0,-24 0,0 0,0 0,-1 0,1 0,-25 24,25-24,0 0,0 0,-1 0,1 25,0-25,0 0,0 25,-1-25,1 0,0 0,0 0,-25 25,25-25,0 0,-25 25,24-25,1 0,-25 24,25 1,0-25,0 0,-1 0,-24 25,25-25,0 0,0 0,0 0,-1 0,1 0,-25 25,25-25,0 0,0 0,-1 0,1 0,0 25,0-25,0 0,-1 0,1 0,0 0,-25 24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44.20712" units="1/cm"/>
          <inkml:channelProperty channel="Y" name="resolution" value="44.13793" units="1/cm"/>
        </inkml:channelProperties>
      </inkml:inkSource>
      <inkml:timestamp xml:id="ts0" timeString="2022-08-08T13:25:46.0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8706 11757,'25'25,"-25"0,0 0,25-25,-25-25,0 0,-25 25,0-25,1 25,24-24,-25-1,0 25,25-25</inkml:trace>
  <inkml:trace contextRef="#ctx0" brushRef="#br0" timeOffset="3002.41">8706 11708,'50'74,"49"75,0 0,1 0,-26-50,-24-25,-1-24,1 0,-25-26,0 1,24 25,1-25,-25 24,-1-49,1 25,0-25,-25 25,50 0,-26-1,1-24,25 25,-25-25,-1 0,-24 25,50 0,-25 0,74 24,-49-24,-1 25,125 24,-149-74,0 25,-1-25,1 25,0-1,0-24,0 0,24 25,1 25,24 0,25-1,-24 1,24-1,-49 26,-26-50,51-1,24 51,0-26,-24 1,-26-25,51 24,-1 26,-50-50,26 24,24 1,-25-1,50 51,-49-51,24 26,-49-26,-1 1,1-25,24 24,-24-24,-25 25,24-50,1 25,-25 24,24-49,1 25,-25 0,24-25,-49 25,25-25</inkml:trace>
  <inkml:trace contextRef="#ctx0" brushRef="#br0" timeOffset="4402.28">12675 14660,'75'24,"24"51,50-1,-75-24,25-1,50 1,-74 0,-1-26,0 1,1 25,-50-50,24 25,-24-1,25 1,-26-25,1 0,0 25,0-25,0 25,-25 0,49-25,-49 24,25-24,0 0,0 25,-1-25,-24 25,50-25,-25 25,0 0,49-25,-74 25,25-25,0 24,-1-24,1 0,25 25,-25-25,124 50,-100-25,1-25,-25 24,24 1,1-25,-25 25,49 25,-49-50,0 24,49 1,-24 0,-1 0,26 0,-26-1,-24 1,74 25,-49-50,24 49,1-24,-26-25,1 25,0 25,-1-50,-24 0,25 24,-26 1,26-25,-25 25</inkml:trace>
  <inkml:trace contextRef="#ctx0" brushRef="#br0" timeOffset="6344.23">15900 16123,'74'25,"25"24,50 26,-74-26,-1-24,50 50,0-1,-49-24,49-1,-50-24,-24 25,-1-50,-24 25,0-1,0-24,-1 25,26 0,-25 0,24-25,-24 0,25 25,-25-1,24-24,-24 25,0-25,0 0,-1 25,1-25,99 50,-74-50,0 0,-26 24,1-24,25 25,-25-25,-1 25,51-25,-50 0,-1 25,26-25,0 25,-26-25,26 0,0 24,-26-24,26 25,-25-25,24 0,1 25,-25-25,24 25,1-25,25 25,-26-25,26 0,-51 24,26 1,-25-25,24 0,-24 0,25 0,-1 25,-24-25,25 0,-1 0,-24 0,0 0,0 25,24-25,-24 25,0-25,0 24,24-24,-24 0,25 25,-25 0,-1-25,1 0,0 0,0 25,0-25,0 0,-1 0,1 0,0 0,0 25,0-25</inkml:trace>
  <inkml:trace contextRef="#ctx0" brushRef="#br0" timeOffset="10512.09">19571 17413,'50'25,"-1"24,26 1,-26-25,-24 0,25-1,-1-24,-24 25,0-25,-25 25,25-25,-1 0,1 0,0 25,0-25,0 25,-1-25,1 0,25 0,-25 0,24 0,-24 0,0 0,0 0,-1 0,1 0,-25 24,25-24,0 0,0 0,-1 0,1 25,0-25,0 0,0 25,-1-25,1 0,0 0,0 0,-25 25,25-25,0 0,-25 25,24-25,1 0,-25 24,25 1,0-25,0 0,-1 0,-24 25,25-25,0 0,0 0,0 0,-1 0,1 0,-25 25,25-25,0 0,0 0,-1 0,1 0,0 25,0-25,0 0,-1 0,1 0,0 0,-25 24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2C48-8241-C033-41C0-F392DE5B0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5012A-3B10-C7A3-14A9-EFCF946BE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5D9D6-EACA-BAA1-5526-716D8EC6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D4062-0DF4-5236-CC5A-08E91B065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939E2-55CB-C2F2-3084-034E2D24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130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329-4ABD-E1AE-B1BE-35D715EE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9EB09-E262-E6A3-78F7-4FBA569B2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46476-0AD6-6DD3-E31D-DF8E2142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CB31F-0897-B6F3-4B80-CCB5A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D097-ED75-898D-BF6A-E6F55FC3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286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024E1B-5499-0FAE-CDF6-4743BC84A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07BAC-B7C2-52C0-D32E-C582D1385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5A946-0677-2CD8-556E-DE85347E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318A0-775D-32D6-A387-04A0B8F4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A9BEA-A239-DDF4-D1EE-79CF0F37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863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E5A72-3204-0CDA-14E6-B0A99F33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FF7F2-7A93-1766-E76E-D61318B8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C2A1-6E31-2E1E-3894-288A624B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6AB36-6C3B-6087-7EEF-99D4FB97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9473A-C4D3-7FEF-2DB2-7CD38CF1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56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4931-033E-7FE7-7666-B18FC30E2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96B37-5EF0-AAC9-EB67-410B7DDE0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D1BFE-944E-9175-A26E-68AEF9FC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F8929-1A75-BAA8-3F2B-DAE084AC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6366-6B73-083F-368E-BF28D44A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96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1921-750B-C6D3-2D94-5AAB40C41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AE2D2-8C6E-B766-F95A-7922DAB74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FA28E-C0C7-0CD6-D4C5-A0B91988C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641BC-9AC6-85E0-28F2-57C62F2F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950A0-9287-366A-05C8-7C0421CE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DA8DD-3B7C-65F1-4071-8EB45A2F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490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A4AA-56D0-1C95-0170-A2BB9B23E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2840F-AA52-4B20-3B19-B42B83534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92467-E112-887B-CD99-E30640E4E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45E16-5421-45B8-2627-492A76B81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75E8A-EF31-500B-6A35-5548CF16A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4523C-A892-3C5D-ECCF-5C71AD67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B68014-9227-BD2B-9386-24043D1BC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6636D-2261-A1FF-162B-5EF8D797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557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CC5A-435C-646B-6A95-DFA97409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02E0E0-7473-3837-A110-F7E1AD71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F67DF-5889-512D-BCC4-665ED888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80CCD-0A6C-7DC9-F8B5-18F839B3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3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BB817-CA49-CD6C-98AB-4BB993FA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A42BA4-F433-BF92-12A9-C8708E1A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24DD1-560B-0EC4-B3AC-A96ED845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759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BAF0E-E573-03F0-92DC-7D3673D9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8860D-52F7-E6E7-08B4-C86DF91AF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E7CD-A016-8ABB-ABF4-0CF584210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75B29-30DD-A005-7131-5EADD26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69DC-632A-A254-4361-464651F8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132D6-C4E9-9D58-F2B8-DE11EBE32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398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5B3C-0567-F403-14B2-A32256BF1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1B3F61-F750-9D01-A56D-271828A67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C31AC-1170-44FC-0D1A-645EDBC34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81BF4-A231-8690-C286-44323A4B5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527BC-9F05-E0F5-ED82-86B02B8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3F65F-BE2D-7361-8297-BC73A2FF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33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B3DE3-E19D-4E8D-F5F9-D3BFA836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AFAD8-9A83-49F3-A70C-8C99B3BB5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89FFE-EFEF-7DAC-A631-A594C58C0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57A4-3C9A-4AD5-9B87-320DA9CC1F69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9B0D7-3A21-C92E-35A8-BB0A7ED66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B3A71-BABA-3FA4-646A-C4D856A35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40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54.emf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3.wmf"/><Relationship Id="rId3" Type="http://schemas.openxmlformats.org/officeDocument/2006/relationships/image" Target="../media/image39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6.bin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2.wmf"/><Relationship Id="rId5" Type="http://schemas.openxmlformats.org/officeDocument/2006/relationships/image" Target="../media/image38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9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image" Target="../media/image47.wmf"/><Relationship Id="rId7" Type="http://schemas.openxmlformats.org/officeDocument/2006/relationships/image" Target="../media/image49.wmf"/><Relationship Id="rId2" Type="http://schemas.openxmlformats.org/officeDocument/2006/relationships/oleObject" Target="../embeddings/oleObject5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3.wmf"/><Relationship Id="rId3" Type="http://schemas.openxmlformats.org/officeDocument/2006/relationships/image" Target="../media/image52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6.bin"/><Relationship Id="rId2" Type="http://schemas.openxmlformats.org/officeDocument/2006/relationships/oleObject" Target="../embeddings/oleObject5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7.wmf"/><Relationship Id="rId2" Type="http://schemas.openxmlformats.org/officeDocument/2006/relationships/oleObject" Target="../embeddings/oleObject5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image" Target="../media/image58.wmf"/><Relationship Id="rId7" Type="http://schemas.openxmlformats.org/officeDocument/2006/relationships/image" Target="../media/image60.wmf"/><Relationship Id="rId2" Type="http://schemas.openxmlformats.org/officeDocument/2006/relationships/oleObject" Target="../embeddings/oleObject6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2.wmf"/><Relationship Id="rId5" Type="http://schemas.openxmlformats.org/officeDocument/2006/relationships/image" Target="../media/image59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2.wmf"/><Relationship Id="rId2" Type="http://schemas.openxmlformats.org/officeDocument/2006/relationships/oleObject" Target="../embeddings/oleObject6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61.wmf"/><Relationship Id="rId4" Type="http://schemas.openxmlformats.org/officeDocument/2006/relationships/oleObject" Target="../embeddings/oleObject6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7" Type="http://schemas.openxmlformats.org/officeDocument/2006/relationships/oleObject" Target="../embeddings/oleObject13.bin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54.e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69673" y="1"/>
            <a:ext cx="595400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r>
              <a:rPr lang="en-IN" sz="3600" b="1" dirty="0"/>
              <a:t>Season 2, Lecture 9 (S2,L9): </a:t>
            </a:r>
          </a:p>
          <a:p>
            <a:pPr algn="ctr"/>
            <a:r>
              <a:rPr lang="en-US" sz="3600" b="1" dirty="0"/>
              <a:t> Thermal Diffusion</a:t>
            </a:r>
            <a:endParaRPr lang="en-IN" sz="3600" b="1" dirty="0"/>
          </a:p>
          <a:p>
            <a:pPr algn="ctr"/>
            <a:r>
              <a:rPr lang="en-IN" sz="3600" b="1" dirty="0"/>
              <a:t>Engineering Applications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12EB362A-5841-5245-C4EC-22712F307F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0" b="67590"/>
          <a:stretch/>
        </p:blipFill>
        <p:spPr>
          <a:xfrm>
            <a:off x="3269673" y="0"/>
            <a:ext cx="5954002" cy="332344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69673" y="1590675"/>
            <a:ext cx="5954002" cy="2286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537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3091543" y="624131"/>
            <a:ext cx="4528457" cy="319314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091543" y="193041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3461657" y="158933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3461657" y="235133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3178629" y="287384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3563257" y="330927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3526972" y="284481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3113315" y="243841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222172" y="345441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Oval 12"/>
          <p:cNvSpPr/>
          <p:nvPr/>
        </p:nvSpPr>
        <p:spPr>
          <a:xfrm>
            <a:off x="3715657" y="20175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Oval 13"/>
          <p:cNvSpPr/>
          <p:nvPr/>
        </p:nvSpPr>
        <p:spPr>
          <a:xfrm>
            <a:off x="3664857" y="110310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Oval 14"/>
          <p:cNvSpPr/>
          <p:nvPr/>
        </p:nvSpPr>
        <p:spPr>
          <a:xfrm>
            <a:off x="4020457" y="95795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3817257" y="66767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325257" y="1393388"/>
            <a:ext cx="0" cy="2423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325257" y="624131"/>
            <a:ext cx="595086" cy="7692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20343" y="638645"/>
            <a:ext cx="0" cy="2467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325257" y="3106074"/>
            <a:ext cx="595086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868057" y="251823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Oval 21"/>
          <p:cNvSpPr/>
          <p:nvPr/>
        </p:nvSpPr>
        <p:spPr>
          <a:xfrm>
            <a:off x="3897085" y="165464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Oval 22"/>
          <p:cNvSpPr/>
          <p:nvPr/>
        </p:nvSpPr>
        <p:spPr>
          <a:xfrm>
            <a:off x="3142342" y="15095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Oval 23"/>
          <p:cNvSpPr/>
          <p:nvPr/>
        </p:nvSpPr>
        <p:spPr>
          <a:xfrm>
            <a:off x="3969657" y="331653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Oval 24"/>
          <p:cNvSpPr/>
          <p:nvPr/>
        </p:nvSpPr>
        <p:spPr>
          <a:xfrm>
            <a:off x="3926113" y="296093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/>
          <p:cNvSpPr/>
          <p:nvPr/>
        </p:nvSpPr>
        <p:spPr>
          <a:xfrm>
            <a:off x="3331029" y="109584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7" name="Oval 26"/>
          <p:cNvSpPr/>
          <p:nvPr/>
        </p:nvSpPr>
        <p:spPr>
          <a:xfrm>
            <a:off x="4325257" y="66767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Oval 27"/>
          <p:cNvSpPr/>
          <p:nvPr/>
        </p:nvSpPr>
        <p:spPr>
          <a:xfrm>
            <a:off x="3447142" y="194493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3868057" y="21699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3439897" y="255452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Oval 30"/>
          <p:cNvSpPr/>
          <p:nvPr/>
        </p:nvSpPr>
        <p:spPr>
          <a:xfrm>
            <a:off x="5072725" y="111035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/>
          <p:cNvSpPr/>
          <p:nvPr/>
        </p:nvSpPr>
        <p:spPr>
          <a:xfrm>
            <a:off x="5798451" y="240938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Oval 32"/>
          <p:cNvSpPr/>
          <p:nvPr/>
        </p:nvSpPr>
        <p:spPr>
          <a:xfrm>
            <a:off x="6519580" y="222795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4" name="Oval 33"/>
          <p:cNvSpPr/>
          <p:nvPr/>
        </p:nvSpPr>
        <p:spPr>
          <a:xfrm>
            <a:off x="5087233" y="171995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5" name="Oval 34"/>
          <p:cNvSpPr/>
          <p:nvPr/>
        </p:nvSpPr>
        <p:spPr>
          <a:xfrm>
            <a:off x="5079979" y="2336798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6" name="Oval 35"/>
          <p:cNvSpPr/>
          <p:nvPr/>
        </p:nvSpPr>
        <p:spPr>
          <a:xfrm>
            <a:off x="5544433" y="284481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7" name="Oval 36"/>
          <p:cNvSpPr/>
          <p:nvPr/>
        </p:nvSpPr>
        <p:spPr>
          <a:xfrm>
            <a:off x="5979855" y="171994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8" name="Oval 37"/>
          <p:cNvSpPr/>
          <p:nvPr/>
        </p:nvSpPr>
        <p:spPr>
          <a:xfrm>
            <a:off x="4767925" y="255452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9" name="Oval 38"/>
          <p:cNvSpPr/>
          <p:nvPr/>
        </p:nvSpPr>
        <p:spPr>
          <a:xfrm>
            <a:off x="4659084" y="15603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0" name="Oval 39"/>
          <p:cNvSpPr/>
          <p:nvPr/>
        </p:nvSpPr>
        <p:spPr>
          <a:xfrm>
            <a:off x="4630057" y="219166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1" name="Oval 40"/>
          <p:cNvSpPr/>
          <p:nvPr/>
        </p:nvSpPr>
        <p:spPr>
          <a:xfrm>
            <a:off x="5203371" y="318590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091543" y="3846288"/>
            <a:ext cx="0" cy="265613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525478" y="477520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C</a:t>
            </a:r>
            <a:endParaRPr lang="en-IN" sz="4000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077029" y="6473390"/>
            <a:ext cx="556622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846391" y="6284695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x</a:t>
            </a:r>
            <a:endParaRPr lang="en-IN" sz="4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Ink 48"/>
              <p14:cNvContentPartPr/>
              <p14:nvPr/>
            </p14:nvContentPartPr>
            <p14:xfrm>
              <a:off x="3107520" y="4205880"/>
              <a:ext cx="4572360" cy="2268360"/>
            </p14:xfrm>
          </p:contentPart>
        </mc:Choice>
        <mc:Fallback xmlns="">
          <p:pic>
            <p:nvPicPr>
              <p:cNvPr id="49" name="Ink 4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8160" y="4196520"/>
                <a:ext cx="4591080" cy="2287080"/>
              </a:xfrm>
              <a:prstGeom prst="rect">
                <a:avLst/>
              </a:prstGeom>
            </p:spPr>
          </p:pic>
        </mc:Fallback>
      </mc:AlternateContent>
      <p:cxnSp>
        <p:nvCxnSpPr>
          <p:cNvPr id="51" name="Straight Connector 50"/>
          <p:cNvCxnSpPr/>
          <p:nvPr/>
        </p:nvCxnSpPr>
        <p:spPr>
          <a:xfrm>
            <a:off x="4325257" y="3817274"/>
            <a:ext cx="152400" cy="2656966"/>
          </a:xfrm>
          <a:prstGeom prst="line">
            <a:avLst/>
          </a:prstGeom>
          <a:ln w="5715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4020457" y="6370032"/>
          <a:ext cx="1329880" cy="622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457" y="6370032"/>
                        <a:ext cx="1329880" cy="622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Connector 52"/>
          <p:cNvCxnSpPr/>
          <p:nvPr/>
        </p:nvCxnSpPr>
        <p:spPr>
          <a:xfrm>
            <a:off x="5638777" y="1415162"/>
            <a:ext cx="0" cy="2423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638777" y="645905"/>
            <a:ext cx="595086" cy="7692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233863" y="660419"/>
            <a:ext cx="0" cy="2467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638777" y="3127848"/>
            <a:ext cx="595086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646051" y="3846288"/>
            <a:ext cx="152400" cy="2656966"/>
          </a:xfrm>
          <a:prstGeom prst="line">
            <a:avLst/>
          </a:prstGeom>
          <a:ln w="5715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5377525" y="6359024"/>
          <a:ext cx="1142055" cy="559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525" y="6359024"/>
                        <a:ext cx="1142055" cy="559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319314" y="4093029"/>
            <a:ext cx="2206164" cy="1770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Apply</a:t>
            </a:r>
          </a:p>
          <a:p>
            <a:pPr algn="ctr"/>
            <a:r>
              <a:rPr lang="en-US" sz="2800" b="1" dirty="0"/>
              <a:t>Fick’s </a:t>
            </a:r>
          </a:p>
          <a:p>
            <a:pPr algn="ctr"/>
            <a:r>
              <a:rPr lang="en-US" sz="2800" b="1" dirty="0"/>
              <a:t>Law</a:t>
            </a:r>
            <a:endParaRPr lang="en-IN" sz="2800" b="1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4078513" y="4978400"/>
            <a:ext cx="732971" cy="50468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377525" y="5672285"/>
            <a:ext cx="885375" cy="38297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ight Arrow 61"/>
          <p:cNvSpPr/>
          <p:nvPr/>
        </p:nvSpPr>
        <p:spPr>
          <a:xfrm>
            <a:off x="3969656" y="2307787"/>
            <a:ext cx="994227" cy="8273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4013200" y="2493072"/>
          <a:ext cx="593271" cy="496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63" name="Object 6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13200" y="2493072"/>
                        <a:ext cx="593271" cy="496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ight Arrow 63"/>
          <p:cNvSpPr/>
          <p:nvPr/>
        </p:nvSpPr>
        <p:spPr>
          <a:xfrm>
            <a:off x="5580720" y="2249725"/>
            <a:ext cx="1091260" cy="8853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/>
        </p:nvGraphicFramePr>
        <p:xfrm>
          <a:off x="5595255" y="2467454"/>
          <a:ext cx="11033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30120" imgH="228600" progId="Equation.DSMT4">
                  <p:embed/>
                </p:oleObj>
              </mc:Choice>
              <mc:Fallback>
                <p:oleObj name="Equation" r:id="rId11" imgW="330120" imgH="228600" progId="Equation.DSMT4">
                  <p:embed/>
                  <p:pic>
                    <p:nvPicPr>
                      <p:cNvPr id="65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255" y="2467454"/>
                        <a:ext cx="110331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7210508" y="3839048"/>
            <a:ext cx="49814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How much concentration inside </a:t>
            </a:r>
          </a:p>
          <a:p>
            <a:r>
              <a:rPr lang="en-US" sz="2800" b="1" dirty="0"/>
              <a:t>this volume change with time?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06664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2" grpId="0" animBg="1"/>
      <p:bldP spid="64" grpId="0" animBg="1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7638" y="407988"/>
          <a:ext cx="115443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62160" imgH="228600" progId="Equation.DSMT4">
                  <p:embed/>
                </p:oleObj>
              </mc:Choice>
              <mc:Fallback>
                <p:oleObj name="Equation" r:id="rId2" imgW="396216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7638" y="407988"/>
                        <a:ext cx="11544300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6863" y="1557338"/>
          <a:ext cx="1176178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95680" imgH="228600" progId="Equation.DSMT4">
                  <p:embed/>
                </p:oleObj>
              </mc:Choice>
              <mc:Fallback>
                <p:oleObj name="Equation" r:id="rId4" imgW="4495680" imgH="228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557338"/>
                        <a:ext cx="11761787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76325" y="2946400"/>
          <a:ext cx="10467975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00320" imgH="482400" progId="Equation.DSMT4">
                  <p:embed/>
                </p:oleObj>
              </mc:Choice>
              <mc:Fallback>
                <p:oleObj name="Equation" r:id="rId6" imgW="4000320" imgH="482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2946400"/>
                        <a:ext cx="10467975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65665" y="4686526"/>
          <a:ext cx="7955792" cy="930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71520" imgH="253800" progId="Equation.DSMT4">
                  <p:embed/>
                </p:oleObj>
              </mc:Choice>
              <mc:Fallback>
                <p:oleObj name="Equation" r:id="rId8" imgW="2171520" imgH="253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65665" y="4686526"/>
                        <a:ext cx="7955792" cy="930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931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7488" y="814388"/>
          <a:ext cx="11515725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134040" imgH="393480" progId="Equation.DSMT4">
                  <p:embed/>
                </p:oleObj>
              </mc:Choice>
              <mc:Fallback>
                <p:oleObj name="Equation" r:id="rId2" imgW="613404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7488" y="814388"/>
                        <a:ext cx="11515725" cy="738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42922" y="1742853"/>
          <a:ext cx="4354582" cy="1261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58640" imgH="393480" progId="Equation.DSMT4">
                  <p:embed/>
                </p:oleObj>
              </mc:Choice>
              <mc:Fallback>
                <p:oleObj name="Equation" r:id="rId4" imgW="135864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2922" y="1742853"/>
                        <a:ext cx="4354582" cy="1261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25357" y="3172059"/>
          <a:ext cx="2319338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3600" imgH="393480" progId="Equation.DSMT4">
                  <p:embed/>
                </p:oleObj>
              </mc:Choice>
              <mc:Fallback>
                <p:oleObj name="Equation" r:id="rId6" imgW="723600" imgH="393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357" y="3172059"/>
                        <a:ext cx="2319338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297717" y="4593528"/>
          <a:ext cx="1901372" cy="442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177480" progId="Equation.DSMT4">
                  <p:embed/>
                </p:oleObj>
              </mc:Choice>
              <mc:Fallback>
                <p:oleObj name="Equation" r:id="rId8" imgW="761760" imgH="177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97717" y="4593528"/>
                        <a:ext cx="1901372" cy="442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222875" y="5299075"/>
          <a:ext cx="21971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85800" imgH="393480" progId="Equation.DSMT4">
                  <p:embed/>
                </p:oleObj>
              </mc:Choice>
              <mc:Fallback>
                <p:oleObj name="Equation" r:id="rId10" imgW="685800" imgH="3934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5299075"/>
                        <a:ext cx="21971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7649029" y="5225143"/>
            <a:ext cx="3831771" cy="1161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Fick’s second law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9436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9789" y="378733"/>
          <a:ext cx="21971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800" imgH="393480" progId="Equation.DSMT4">
                  <p:embed/>
                </p:oleObj>
              </mc:Choice>
              <mc:Fallback>
                <p:oleObj name="Equation" r:id="rId2" imgW="685800" imgH="393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789" y="378733"/>
                        <a:ext cx="21971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107363" y="241074"/>
          <a:ext cx="239077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760" imgH="393480" progId="Equation.DSMT4">
                  <p:embed/>
                </p:oleObj>
              </mc:Choice>
              <mc:Fallback>
                <p:oleObj name="Equation" r:id="rId4" imgW="76176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7363" y="241074"/>
                        <a:ext cx="239077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43413" y="1900238"/>
          <a:ext cx="252412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320" imgH="419040" progId="Equation.DSMT4">
                  <p:embed/>
                </p:oleObj>
              </mc:Choice>
              <mc:Fallback>
                <p:oleObj name="Equation" r:id="rId6" imgW="787320" imgH="41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1900238"/>
                        <a:ext cx="2524125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40263" y="3922713"/>
          <a:ext cx="252253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87320" imgH="393480" progId="Equation.DSMT4">
                  <p:embed/>
                </p:oleObj>
              </mc:Choice>
              <mc:Fallback>
                <p:oleObj name="Equation" r:id="rId8" imgW="78732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3922713"/>
                        <a:ext cx="2522537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4122056" y="5413829"/>
            <a:ext cx="3831771" cy="11611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Fick’s second law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49109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8629"/>
            <a:ext cx="12192000" cy="29754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Thermal Diffusion equation: Fick’s Law </a:t>
            </a:r>
            <a:endParaRPr lang="en-IN" sz="4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4625" y="4054475"/>
          <a:ext cx="49022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672840" progId="Equation.DSMT4">
                  <p:embed/>
                </p:oleObj>
              </mc:Choice>
              <mc:Fallback>
                <p:oleObj name="Equation" r:id="rId2" imgW="1562040" imgH="672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" y="4054475"/>
                        <a:ext cx="4902200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649028" y="5558971"/>
            <a:ext cx="3831771" cy="11611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Fick’s second law</a:t>
            </a:r>
            <a:endParaRPr lang="en-IN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20223" y="3614057"/>
            <a:ext cx="58057" cy="3243943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8542338" y="3975100"/>
          <a:ext cx="2524125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7320" imgH="393480" progId="Equation.DSMT4">
                  <p:embed/>
                </p:oleObj>
              </mc:Choice>
              <mc:Fallback>
                <p:oleObj name="Equation" r:id="rId4" imgW="78732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2338" y="3975100"/>
                        <a:ext cx="2524125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78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8629"/>
            <a:ext cx="12192000" cy="29754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Thermal Diffusion equations: Fick’s Law </a:t>
            </a:r>
            <a:endParaRPr lang="en-IN" sz="4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85355"/>
              </p:ext>
            </p:extLst>
          </p:nvPr>
        </p:nvGraphicFramePr>
        <p:xfrm>
          <a:off x="174625" y="4054475"/>
          <a:ext cx="49022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672840" progId="Equation.DSMT4">
                  <p:embed/>
                </p:oleObj>
              </mc:Choice>
              <mc:Fallback>
                <p:oleObj name="Equation" r:id="rId2" imgW="1562040" imgH="67284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" y="4054475"/>
                        <a:ext cx="4902200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649028" y="5558971"/>
            <a:ext cx="3831771" cy="11611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Fick’s second law</a:t>
            </a:r>
            <a:endParaRPr lang="en-IN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20223" y="3614057"/>
            <a:ext cx="58057" cy="3243943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632125"/>
              </p:ext>
            </p:extLst>
          </p:nvPr>
        </p:nvGraphicFramePr>
        <p:xfrm>
          <a:off x="8664575" y="3975100"/>
          <a:ext cx="227965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1000" imgH="393480" progId="Equation.DSMT4">
                  <p:embed/>
                </p:oleObj>
              </mc:Choice>
              <mc:Fallback>
                <p:oleObj name="Equation" r:id="rId4" imgW="7110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4575" y="3975100"/>
                        <a:ext cx="227965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855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69673" y="1"/>
            <a:ext cx="595400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Tutorial 3: Thermal Diffusion</a:t>
            </a:r>
            <a:endParaRPr lang="en-IN" sz="3600" b="1" dirty="0"/>
          </a:p>
          <a:p>
            <a:pPr algn="ctr"/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3313219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Problem 1</a:t>
            </a:r>
            <a:endParaRPr lang="en-IN" sz="6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586182"/>
            <a:ext cx="118395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“A diffusing spherical cloud”</a:t>
            </a:r>
            <a:endParaRPr lang="en-IN" sz="8000" dirty="0"/>
          </a:p>
        </p:txBody>
      </p:sp>
    </p:spTree>
    <p:extLst>
      <p:ext uri="{BB962C8B-B14F-4D97-AF65-F5344CB8AC3E}">
        <p14:creationId xmlns:p14="http://schemas.microsoft.com/office/powerpoint/2010/main" val="2707331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262912" y="2621643"/>
            <a:ext cx="4368800" cy="3871686"/>
          </a:xfrm>
          <a:prstGeom prst="ellipse">
            <a:avLst/>
          </a:prstGeom>
          <a:solidFill>
            <a:srgbClr val="4472C4">
              <a:alpha val="61176"/>
            </a:srgbClr>
          </a:solidFill>
          <a:ln>
            <a:solidFill>
              <a:srgbClr val="2F528F">
                <a:alpha val="40000"/>
              </a:srgb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Oval 3"/>
          <p:cNvSpPr/>
          <p:nvPr/>
        </p:nvSpPr>
        <p:spPr>
          <a:xfrm>
            <a:off x="8229598" y="4339759"/>
            <a:ext cx="435428" cy="42091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58822"/>
              </p:ext>
            </p:extLst>
          </p:nvPr>
        </p:nvGraphicFramePr>
        <p:xfrm>
          <a:off x="542018" y="231775"/>
          <a:ext cx="11009313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29400" imgH="1346040" progId="Equation.DSMT4">
                  <p:embed/>
                </p:oleObj>
              </mc:Choice>
              <mc:Fallback>
                <p:oleObj name="Equation" r:id="rId2" imgW="662940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2018" y="231775"/>
                        <a:ext cx="11009313" cy="223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7518400" y="3526971"/>
            <a:ext cx="711198" cy="8127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665026" y="3396343"/>
            <a:ext cx="696688" cy="9434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738258" y="4557486"/>
            <a:ext cx="1269998" cy="72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846455" y="4513918"/>
            <a:ext cx="160383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282543" y="4766112"/>
            <a:ext cx="947055" cy="8599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773883" y="4760673"/>
            <a:ext cx="994231" cy="703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8447312" y="3135086"/>
            <a:ext cx="0" cy="94342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461824" y="5052765"/>
            <a:ext cx="0" cy="82369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146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4447" y="894426"/>
            <a:ext cx="4368800" cy="3871686"/>
            <a:chOff x="5246932" y="2621643"/>
            <a:chExt cx="4368800" cy="3871686"/>
          </a:xfrm>
        </p:grpSpPr>
        <p:sp>
          <p:nvSpPr>
            <p:cNvPr id="4" name="Oval 3"/>
            <p:cNvSpPr/>
            <p:nvPr/>
          </p:nvSpPr>
          <p:spPr>
            <a:xfrm>
              <a:off x="5246932" y="2621643"/>
              <a:ext cx="4368800" cy="3871686"/>
            </a:xfrm>
            <a:prstGeom prst="ellipse">
              <a:avLst/>
            </a:prstGeom>
            <a:solidFill>
              <a:srgbClr val="4472C4">
                <a:alpha val="61176"/>
              </a:srgbClr>
            </a:solidFill>
            <a:ln>
              <a:solidFill>
                <a:srgbClr val="2F528F">
                  <a:alpha val="40000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Oval 4"/>
            <p:cNvSpPr/>
            <p:nvPr/>
          </p:nvSpPr>
          <p:spPr>
            <a:xfrm>
              <a:off x="7213618" y="4339759"/>
              <a:ext cx="435428" cy="420914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6502420" y="3526971"/>
              <a:ext cx="711198" cy="812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7649046" y="3396343"/>
              <a:ext cx="696688" cy="94341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5722278" y="4557486"/>
              <a:ext cx="1269998" cy="72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830475" y="4513918"/>
              <a:ext cx="16038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6266563" y="4766112"/>
              <a:ext cx="947055" cy="8599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757903" y="4760673"/>
              <a:ext cx="994231" cy="7039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7431332" y="3135086"/>
              <a:ext cx="0" cy="943428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7445844" y="5052765"/>
              <a:ext cx="0" cy="823699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144743"/>
              </p:ext>
            </p:extLst>
          </p:nvPr>
        </p:nvGraphicFramePr>
        <p:xfrm>
          <a:off x="7695291" y="774625"/>
          <a:ext cx="2246993" cy="126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400" imgH="393480" progId="Equation.DSMT4">
                  <p:embed/>
                </p:oleObj>
              </mc:Choice>
              <mc:Fallback>
                <p:oleObj name="Equation" r:id="rId2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95291" y="774625"/>
                        <a:ext cx="2246993" cy="1266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024929"/>
              </p:ext>
            </p:extLst>
          </p:nvPr>
        </p:nvGraphicFramePr>
        <p:xfrm>
          <a:off x="7280956" y="2058723"/>
          <a:ext cx="314642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77760" imgH="393480" progId="Equation.DSMT4">
                  <p:embed/>
                </p:oleObj>
              </mc:Choice>
              <mc:Fallback>
                <p:oleObj name="Equation" r:id="rId4" imgW="97776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956" y="2058723"/>
                        <a:ext cx="314642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950162"/>
              </p:ext>
            </p:extLst>
          </p:nvPr>
        </p:nvGraphicFramePr>
        <p:xfrm>
          <a:off x="7179356" y="3594100"/>
          <a:ext cx="3597275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7440" imgH="419040" progId="Equation.DSMT4">
                  <p:embed/>
                </p:oleObj>
              </mc:Choice>
              <mc:Fallback>
                <p:oleObj name="Equation" r:id="rId6" imgW="1117440" imgH="419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9356" y="3594100"/>
                        <a:ext cx="3597275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512038"/>
              </p:ext>
            </p:extLst>
          </p:nvPr>
        </p:nvGraphicFramePr>
        <p:xfrm>
          <a:off x="7613650" y="5267325"/>
          <a:ext cx="29448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393480" progId="Equation.DSMT4">
                  <p:embed/>
                </p:oleObj>
              </mc:Choice>
              <mc:Fallback>
                <p:oleObj name="Equation" r:id="rId8" imgW="91440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3650" y="5267325"/>
                        <a:ext cx="29448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881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76231"/>
              </p:ext>
            </p:extLst>
          </p:nvPr>
        </p:nvGraphicFramePr>
        <p:xfrm>
          <a:off x="138541" y="156255"/>
          <a:ext cx="8357758" cy="613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59">
                  <a:extLst>
                    <a:ext uri="{9D8B030D-6E8A-4147-A177-3AD203B41FA5}">
                      <a16:colId xmlns:a16="http://schemas.microsoft.com/office/drawing/2014/main" val="653112303"/>
                    </a:ext>
                  </a:extLst>
                </a:gridCol>
                <a:gridCol w="802727">
                  <a:extLst>
                    <a:ext uri="{9D8B030D-6E8A-4147-A177-3AD203B41FA5}">
                      <a16:colId xmlns:a16="http://schemas.microsoft.com/office/drawing/2014/main" val="3917516794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3139677878"/>
                    </a:ext>
                  </a:extLst>
                </a:gridCol>
                <a:gridCol w="525361">
                  <a:extLst>
                    <a:ext uri="{9D8B030D-6E8A-4147-A177-3AD203B41FA5}">
                      <a16:colId xmlns:a16="http://schemas.microsoft.com/office/drawing/2014/main" val="2063426697"/>
                    </a:ext>
                  </a:extLst>
                </a:gridCol>
                <a:gridCol w="684600">
                  <a:extLst>
                    <a:ext uri="{9D8B030D-6E8A-4147-A177-3AD203B41FA5}">
                      <a16:colId xmlns:a16="http://schemas.microsoft.com/office/drawing/2014/main" val="3370971375"/>
                    </a:ext>
                  </a:extLst>
                </a:gridCol>
                <a:gridCol w="725116">
                  <a:extLst>
                    <a:ext uri="{9D8B030D-6E8A-4147-A177-3AD203B41FA5}">
                      <a16:colId xmlns:a16="http://schemas.microsoft.com/office/drawing/2014/main" val="338148188"/>
                    </a:ext>
                  </a:extLst>
                </a:gridCol>
                <a:gridCol w="688653">
                  <a:extLst>
                    <a:ext uri="{9D8B030D-6E8A-4147-A177-3AD203B41FA5}">
                      <a16:colId xmlns:a16="http://schemas.microsoft.com/office/drawing/2014/main" val="221046252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550651410"/>
                    </a:ext>
                  </a:extLst>
                </a:gridCol>
                <a:gridCol w="820809">
                  <a:extLst>
                    <a:ext uri="{9D8B030D-6E8A-4147-A177-3AD203B41FA5}">
                      <a16:colId xmlns:a16="http://schemas.microsoft.com/office/drawing/2014/main" val="2892343483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82151607"/>
                    </a:ext>
                  </a:extLst>
                </a:gridCol>
              </a:tblGrid>
              <a:tr h="409222">
                <a:tc>
                  <a:txBody>
                    <a:bodyPr/>
                    <a:lstStyle/>
                    <a:p>
                      <a:r>
                        <a:rPr lang="en-IN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1914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"2201ph34_dolly" &lt;2201ph34_dolly@iitp.ac.in&gt;;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51535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"Adhila Aslam" &lt;2201ph01_adhila@iitp.ac.in&gt;;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8770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"Aditi Baghel" &lt;2201ph31_aditi@iitp.ac.in&gt;;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7390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"Aditya Kumar" &lt;2201ph02_aditya@iitp.ac.in&gt;;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00FF"/>
                          </a:highlight>
                        </a:rPr>
                        <a:t>p</a:t>
                      </a:r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920595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"Aditya Singh" &lt;2201ph03_aditya@iitp.ac.in&gt;;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06918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"Anil Ram" &lt;2201ph04_anil@iitp.ac.in&gt;;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24514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"Animesh Sharma" &lt;2201ph05_animesh@iitp.ac.in&gt;;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563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"Arun Mishra" &lt;2201ph06_arun@iitp.ac.in&gt;;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4776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"Aryan Raj" &lt;2201ph32_aryan@iitp.ac.in&gt;;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3541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"Ayush Gautam" &lt;2201ph07_ayush@iitp.ac.in&gt;;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88639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"Boda Vishnuwardhan" &lt;2201ph08_boda@iitp.ac.in&gt;;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3823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"Chanchal Tolani" &lt;2201ph09_chanchal@iitp.ac.in&gt;;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6457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"Devansh Srivastava" &lt;2201ph33_devansh@iitp.ac.in&gt;;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71149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"Gaurav Verma" &lt;2201ph10_gaurav@iitp.ac.in&gt;;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02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798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4447" y="894426"/>
            <a:ext cx="4368800" cy="3871686"/>
            <a:chOff x="5246932" y="2621643"/>
            <a:chExt cx="4368800" cy="3871686"/>
          </a:xfrm>
        </p:grpSpPr>
        <p:sp>
          <p:nvSpPr>
            <p:cNvPr id="4" name="Oval 3"/>
            <p:cNvSpPr/>
            <p:nvPr/>
          </p:nvSpPr>
          <p:spPr>
            <a:xfrm>
              <a:off x="5246932" y="2621643"/>
              <a:ext cx="4368800" cy="3871686"/>
            </a:xfrm>
            <a:prstGeom prst="ellipse">
              <a:avLst/>
            </a:prstGeom>
            <a:solidFill>
              <a:srgbClr val="4472C4">
                <a:alpha val="61176"/>
              </a:srgbClr>
            </a:solidFill>
            <a:ln>
              <a:solidFill>
                <a:srgbClr val="2F528F">
                  <a:alpha val="40000"/>
                </a:srgb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Oval 4"/>
            <p:cNvSpPr/>
            <p:nvPr/>
          </p:nvSpPr>
          <p:spPr>
            <a:xfrm>
              <a:off x="7213618" y="4339759"/>
              <a:ext cx="435428" cy="420914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6502420" y="3526971"/>
              <a:ext cx="711198" cy="812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7649046" y="3396343"/>
              <a:ext cx="696688" cy="94341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5722278" y="4557486"/>
              <a:ext cx="1269998" cy="72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830475" y="4513918"/>
              <a:ext cx="16038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6266563" y="4766112"/>
              <a:ext cx="947055" cy="85997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757903" y="4760673"/>
              <a:ext cx="994231" cy="7039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7431332" y="3135086"/>
              <a:ext cx="0" cy="943428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7445844" y="5052765"/>
              <a:ext cx="0" cy="823699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631848"/>
              </p:ext>
            </p:extLst>
          </p:nvPr>
        </p:nvGraphicFramePr>
        <p:xfrm>
          <a:off x="2021133" y="5106081"/>
          <a:ext cx="3679825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3000" imgH="495000" progId="Equation.DSMT4">
                  <p:embed/>
                </p:oleObj>
              </mc:Choice>
              <mc:Fallback>
                <p:oleObj name="Equation" r:id="rId2" imgW="11430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1133" y="5106081"/>
                        <a:ext cx="3679825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614259"/>
              </p:ext>
            </p:extLst>
          </p:nvPr>
        </p:nvGraphicFramePr>
        <p:xfrm>
          <a:off x="7802336" y="141044"/>
          <a:ext cx="29448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393480" progId="Equation.DSMT4">
                  <p:embed/>
                </p:oleObj>
              </mc:Choice>
              <mc:Fallback>
                <p:oleObj name="Equation" r:id="rId4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2336" y="141044"/>
                        <a:ext cx="29448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838709"/>
              </p:ext>
            </p:extLst>
          </p:nvPr>
        </p:nvGraphicFramePr>
        <p:xfrm>
          <a:off x="7709580" y="1727166"/>
          <a:ext cx="253682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320" imgH="228600" progId="Equation.DSMT4">
                  <p:embed/>
                </p:oleObj>
              </mc:Choice>
              <mc:Fallback>
                <p:oleObj name="Equation" r:id="rId6" imgW="78732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9580" y="1727166"/>
                        <a:ext cx="2536825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182309"/>
              </p:ext>
            </p:extLst>
          </p:nvPr>
        </p:nvGraphicFramePr>
        <p:xfrm>
          <a:off x="8465457" y="2733872"/>
          <a:ext cx="1471613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7200" imgH="228600" progId="Equation.DSMT4">
                  <p:embed/>
                </p:oleObj>
              </mc:Choice>
              <mc:Fallback>
                <p:oleObj name="Equation" r:id="rId8" imgW="457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5457" y="2733872"/>
                        <a:ext cx="1471613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731178"/>
              </p:ext>
            </p:extLst>
          </p:nvPr>
        </p:nvGraphicFramePr>
        <p:xfrm>
          <a:off x="7585529" y="3515834"/>
          <a:ext cx="2986088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27000" imgH="393480" progId="Equation.DSMT4">
                  <p:embed/>
                </p:oleObj>
              </mc:Choice>
              <mc:Fallback>
                <p:oleObj name="Equation" r:id="rId10" imgW="927000" imgH="393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5529" y="3515834"/>
                        <a:ext cx="2986088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>
            <a:endCxn id="5" idx="7"/>
          </p:cNvCxnSpPr>
          <p:nvPr/>
        </p:nvCxnSpPr>
        <p:spPr>
          <a:xfrm flipV="1">
            <a:off x="2238847" y="2674183"/>
            <a:ext cx="153947" cy="11251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847999"/>
              </p:ext>
            </p:extLst>
          </p:nvPr>
        </p:nvGraphicFramePr>
        <p:xfrm>
          <a:off x="2695575" y="2224088"/>
          <a:ext cx="7334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95575" y="2224088"/>
                        <a:ext cx="733425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364737"/>
              </p:ext>
            </p:extLst>
          </p:nvPr>
        </p:nvGraphicFramePr>
        <p:xfrm>
          <a:off x="7618186" y="5120595"/>
          <a:ext cx="33131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28520" imgH="393480" progId="Equation.DSMT4">
                  <p:embed/>
                </p:oleObj>
              </mc:Choice>
              <mc:Fallback>
                <p:oleObj name="Equation" r:id="rId14" imgW="102852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8186" y="5120595"/>
                        <a:ext cx="33131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913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526863"/>
              </p:ext>
            </p:extLst>
          </p:nvPr>
        </p:nvGraphicFramePr>
        <p:xfrm>
          <a:off x="1364117" y="741816"/>
          <a:ext cx="245427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61760" imgH="431640" progId="Equation.DSMT4">
                  <p:embed/>
                </p:oleObj>
              </mc:Choice>
              <mc:Fallback>
                <p:oleObj name="Equation" r:id="rId2" imgW="761760" imgH="4316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4117" y="741816"/>
                        <a:ext cx="2454275" cy="138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151972"/>
              </p:ext>
            </p:extLst>
          </p:nvPr>
        </p:nvGraphicFramePr>
        <p:xfrm>
          <a:off x="6206218" y="947284"/>
          <a:ext cx="2986088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000" imgH="393480" progId="Equation.DSMT4">
                  <p:embed/>
                </p:oleObj>
              </mc:Choice>
              <mc:Fallback>
                <p:oleObj name="Equation" r:id="rId4" imgW="92700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218" y="947284"/>
                        <a:ext cx="2986088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3526971" y="2627086"/>
            <a:ext cx="130629" cy="283028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26971" y="5457371"/>
            <a:ext cx="3962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28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 b="1" dirty="0"/>
              <a:t>Problem 2</a:t>
            </a:r>
            <a:endParaRPr lang="en-IN" sz="6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64343" y="2353953"/>
            <a:ext cx="84643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“Medicine storage ”</a:t>
            </a:r>
            <a:endParaRPr lang="en-IN" sz="8000" dirty="0"/>
          </a:p>
        </p:txBody>
      </p:sp>
    </p:spTree>
    <p:extLst>
      <p:ext uri="{BB962C8B-B14F-4D97-AF65-F5344CB8AC3E}">
        <p14:creationId xmlns:p14="http://schemas.microsoft.com/office/powerpoint/2010/main" val="1404869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955674"/>
              </p:ext>
            </p:extLst>
          </p:nvPr>
        </p:nvGraphicFramePr>
        <p:xfrm>
          <a:off x="0" y="263525"/>
          <a:ext cx="12109450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08680" imgH="2514600" progId="Equation.DSMT4">
                  <p:embed/>
                </p:oleObj>
              </mc:Choice>
              <mc:Fallback>
                <p:oleObj name="Equation" r:id="rId2" imgW="7708680" imgH="2514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263525"/>
                        <a:ext cx="12109450" cy="3957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FFABF41F-8CC6-5514-B1C1-0A43CF7AEFF3}"/>
              </a:ext>
            </a:extLst>
          </p:cNvPr>
          <p:cNvGrpSpPr/>
          <p:nvPr/>
        </p:nvGrpSpPr>
        <p:grpSpPr>
          <a:xfrm>
            <a:off x="5114002" y="4300754"/>
            <a:ext cx="4441372" cy="2017486"/>
            <a:chOff x="4238097" y="3585010"/>
            <a:chExt cx="4441372" cy="201748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D94704F-74BF-9BA9-F4EB-214E2ADE0F1A}"/>
                </a:ext>
              </a:extLst>
            </p:cNvPr>
            <p:cNvGrpSpPr/>
            <p:nvPr/>
          </p:nvGrpSpPr>
          <p:grpSpPr>
            <a:xfrm>
              <a:off x="4238097" y="4455867"/>
              <a:ext cx="4441372" cy="1146629"/>
              <a:chOff x="2032000" y="2133599"/>
              <a:chExt cx="4441372" cy="114662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EEC330D-A6DC-767B-AB12-77108B188BFC}"/>
                  </a:ext>
                </a:extLst>
              </p:cNvPr>
              <p:cNvSpPr/>
              <p:nvPr/>
            </p:nvSpPr>
            <p:spPr>
              <a:xfrm>
                <a:off x="2032000" y="2133599"/>
                <a:ext cx="4441372" cy="114662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4175D34-B2C9-6E0D-DF34-D4BABE5560D0}"/>
                  </a:ext>
                </a:extLst>
              </p:cNvPr>
              <p:cNvSpPr/>
              <p:nvPr/>
            </p:nvSpPr>
            <p:spPr>
              <a:xfrm>
                <a:off x="2133600" y="2213427"/>
                <a:ext cx="4238171" cy="9869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7C59942-4A78-8DD3-EC96-60484D4954E4}"/>
                </a:ext>
              </a:extLst>
            </p:cNvPr>
            <p:cNvCxnSpPr/>
            <p:nvPr/>
          </p:nvCxnSpPr>
          <p:spPr>
            <a:xfrm>
              <a:off x="4339697" y="3701126"/>
              <a:ext cx="0" cy="63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336171F-5AB8-39FB-78F8-E900F58C2D0C}"/>
                </a:ext>
              </a:extLst>
            </p:cNvPr>
            <p:cNvCxnSpPr/>
            <p:nvPr/>
          </p:nvCxnSpPr>
          <p:spPr>
            <a:xfrm>
              <a:off x="8287583" y="3585010"/>
              <a:ext cx="29028" cy="8418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B578C68-BFD6-46F9-85F5-D98F77C75297}"/>
              </a:ext>
            </a:extLst>
          </p:cNvPr>
          <p:cNvCxnSpPr/>
          <p:nvPr/>
        </p:nvCxnSpPr>
        <p:spPr>
          <a:xfrm>
            <a:off x="7087945" y="4315270"/>
            <a:ext cx="0" cy="841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100D45E-FBEC-E278-41DA-686A4FE54E14}"/>
              </a:ext>
            </a:extLst>
          </p:cNvPr>
          <p:cNvCxnSpPr/>
          <p:nvPr/>
        </p:nvCxnSpPr>
        <p:spPr>
          <a:xfrm>
            <a:off x="9555374" y="5171611"/>
            <a:ext cx="1030588" cy="14513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44865F62-C068-4133-F98B-3CC8D8C624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568311"/>
              </p:ext>
            </p:extLst>
          </p:nvPr>
        </p:nvGraphicFramePr>
        <p:xfrm>
          <a:off x="10745619" y="4869760"/>
          <a:ext cx="11493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320" imgH="177480" progId="Equation.DSMT4">
                  <p:embed/>
                </p:oleObj>
              </mc:Choice>
              <mc:Fallback>
                <p:oleObj name="Equation" r:id="rId4" imgW="35532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45619" y="4869760"/>
                        <a:ext cx="114935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1F99CB4-8931-5D71-E913-0023049B7950}"/>
              </a:ext>
            </a:extLst>
          </p:cNvPr>
          <p:cNvCxnSpPr/>
          <p:nvPr/>
        </p:nvCxnSpPr>
        <p:spPr>
          <a:xfrm>
            <a:off x="10223030" y="5251439"/>
            <a:ext cx="0" cy="98697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9047F764-B38D-447C-D276-453F673FCB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184276"/>
              </p:ext>
            </p:extLst>
          </p:nvPr>
        </p:nvGraphicFramePr>
        <p:xfrm>
          <a:off x="10368929" y="5458061"/>
          <a:ext cx="11906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8280" imgH="177480" progId="Equation.DSMT4">
                  <p:embed/>
                </p:oleObj>
              </mc:Choice>
              <mc:Fallback>
                <p:oleObj name="Equation" r:id="rId6" imgW="36828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8929" y="5458061"/>
                        <a:ext cx="11906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3B0AAFDC-14A9-6D20-8D0C-D1E8D62CD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119293"/>
              </p:ext>
            </p:extLst>
          </p:nvPr>
        </p:nvGraphicFramePr>
        <p:xfrm>
          <a:off x="7877232" y="4100275"/>
          <a:ext cx="836386" cy="836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8600" imgH="228600" progId="Equation.DSMT4">
                  <p:embed/>
                </p:oleObj>
              </mc:Choice>
              <mc:Fallback>
                <p:oleObj name="Equation" r:id="rId8" imgW="228600" imgH="2286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77232" y="4100275"/>
                        <a:ext cx="836386" cy="836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ADF3B58D-5B54-F731-FC07-5CFE79EE50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644682"/>
              </p:ext>
            </p:extLst>
          </p:nvPr>
        </p:nvGraphicFramePr>
        <p:xfrm>
          <a:off x="7917829" y="5251686"/>
          <a:ext cx="65087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80" imgH="228600" progId="Equation.DSMT4">
                  <p:embed/>
                </p:oleObj>
              </mc:Choice>
              <mc:Fallback>
                <p:oleObj name="Equation" r:id="rId10" imgW="177480" imgH="22860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7829" y="5251686"/>
                        <a:ext cx="65087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833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844107"/>
              </p:ext>
            </p:extLst>
          </p:nvPr>
        </p:nvGraphicFramePr>
        <p:xfrm>
          <a:off x="9204098" y="624097"/>
          <a:ext cx="24923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4360" imgH="393480" progId="Equation.DSMT4">
                  <p:embed/>
                </p:oleObj>
              </mc:Choice>
              <mc:Fallback>
                <p:oleObj name="Equation" r:id="rId2" imgW="77436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4098" y="624097"/>
                        <a:ext cx="24923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899811" y="507981"/>
            <a:ext cx="4441372" cy="2017486"/>
            <a:chOff x="4238097" y="3585010"/>
            <a:chExt cx="4441372" cy="2017486"/>
          </a:xfrm>
        </p:grpSpPr>
        <p:grpSp>
          <p:nvGrpSpPr>
            <p:cNvPr id="5" name="Group 4"/>
            <p:cNvGrpSpPr/>
            <p:nvPr/>
          </p:nvGrpSpPr>
          <p:grpSpPr>
            <a:xfrm>
              <a:off x="4238097" y="4455867"/>
              <a:ext cx="4441372" cy="1146629"/>
              <a:chOff x="2032000" y="2133599"/>
              <a:chExt cx="4441372" cy="114662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032000" y="2133599"/>
                <a:ext cx="4441372" cy="114662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133600" y="2213427"/>
                <a:ext cx="4238171" cy="9869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>
              <a:off x="4339697" y="3701126"/>
              <a:ext cx="0" cy="63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8287583" y="3585010"/>
              <a:ext cx="29028" cy="8418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2873754" y="522497"/>
            <a:ext cx="0" cy="841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41183" y="1378838"/>
            <a:ext cx="1030588" cy="14513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502572"/>
              </p:ext>
            </p:extLst>
          </p:nvPr>
        </p:nvGraphicFramePr>
        <p:xfrm>
          <a:off x="6531428" y="1076987"/>
          <a:ext cx="11493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320" imgH="177480" progId="Equation.DSMT4">
                  <p:embed/>
                </p:oleObj>
              </mc:Choice>
              <mc:Fallback>
                <p:oleObj name="Equation" r:id="rId4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31428" y="1076987"/>
                        <a:ext cx="1149350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>
            <a:off x="6008839" y="1458666"/>
            <a:ext cx="0" cy="98697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849442"/>
              </p:ext>
            </p:extLst>
          </p:nvPr>
        </p:nvGraphicFramePr>
        <p:xfrm>
          <a:off x="6154738" y="1665288"/>
          <a:ext cx="11906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8280" imgH="177480" progId="Equation.DSMT4">
                  <p:embed/>
                </p:oleObj>
              </mc:Choice>
              <mc:Fallback>
                <p:oleObj name="Equation" r:id="rId6" imgW="36828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738" y="1665288"/>
                        <a:ext cx="11906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831999"/>
              </p:ext>
            </p:extLst>
          </p:nvPr>
        </p:nvGraphicFramePr>
        <p:xfrm>
          <a:off x="3663041" y="307502"/>
          <a:ext cx="836386" cy="836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8600" imgH="228600" progId="Equation.DSMT4">
                  <p:embed/>
                </p:oleObj>
              </mc:Choice>
              <mc:Fallback>
                <p:oleObj name="Equation" r:id="rId8" imgW="228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3041" y="307502"/>
                        <a:ext cx="836386" cy="836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13942"/>
              </p:ext>
            </p:extLst>
          </p:nvPr>
        </p:nvGraphicFramePr>
        <p:xfrm>
          <a:off x="3703638" y="1458913"/>
          <a:ext cx="65087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80" imgH="228600" progId="Equation.DSMT4">
                  <p:embed/>
                </p:oleObj>
              </mc:Choice>
              <mc:Fallback>
                <p:oleObj name="Equation" r:id="rId10" imgW="17748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638" y="1458913"/>
                        <a:ext cx="65087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04286"/>
              </p:ext>
            </p:extLst>
          </p:nvPr>
        </p:nvGraphicFramePr>
        <p:xfrm>
          <a:off x="5341183" y="2760664"/>
          <a:ext cx="4376423" cy="1985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91880" imgH="495000" progId="Equation.DSMT4">
                  <p:embed/>
                </p:oleObj>
              </mc:Choice>
              <mc:Fallback>
                <p:oleObj name="Equation" r:id="rId12" imgW="1091880" imgH="495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183" y="2760664"/>
                        <a:ext cx="4376423" cy="1985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859256"/>
              </p:ext>
            </p:extLst>
          </p:nvPr>
        </p:nvGraphicFramePr>
        <p:xfrm>
          <a:off x="5137150" y="4886778"/>
          <a:ext cx="4581525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43000" imgH="393480" progId="Equation.DSMT4">
                  <p:embed/>
                </p:oleObj>
              </mc:Choice>
              <mc:Fallback>
                <p:oleObj name="Equation" r:id="rId14" imgW="1143000" imgH="393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4886778"/>
                        <a:ext cx="4581525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794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003381"/>
              </p:ext>
            </p:extLst>
          </p:nvPr>
        </p:nvGraphicFramePr>
        <p:xfrm>
          <a:off x="4160612" y="400957"/>
          <a:ext cx="3716338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000" imgH="393480" progId="Equation.DSMT4">
                  <p:embed/>
                </p:oleObj>
              </mc:Choice>
              <mc:Fallback>
                <p:oleObj name="Equation" r:id="rId2" imgW="927000" imgH="393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612" y="400957"/>
                        <a:ext cx="3716338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436102"/>
              </p:ext>
            </p:extLst>
          </p:nvPr>
        </p:nvGraphicFramePr>
        <p:xfrm>
          <a:off x="2528888" y="2222500"/>
          <a:ext cx="7227887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03240" imgH="393480" progId="Equation.DSMT4">
                  <p:embed/>
                </p:oleObj>
              </mc:Choice>
              <mc:Fallback>
                <p:oleObj name="Equation" r:id="rId4" imgW="18032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888" y="2222500"/>
                        <a:ext cx="7227887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202461"/>
              </p:ext>
            </p:extLst>
          </p:nvPr>
        </p:nvGraphicFramePr>
        <p:xfrm>
          <a:off x="3533775" y="4154260"/>
          <a:ext cx="45815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43000" imgH="241200" progId="Equation.DSMT4">
                  <p:embed/>
                </p:oleObj>
              </mc:Choice>
              <mc:Fallback>
                <p:oleObj name="Equation" r:id="rId6" imgW="114300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775" y="4154260"/>
                        <a:ext cx="458152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01143" y="5442857"/>
            <a:ext cx="4500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Medicine remains safe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165837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462872"/>
              </p:ext>
            </p:extLst>
          </p:nvPr>
        </p:nvGraphicFramePr>
        <p:xfrm>
          <a:off x="194950" y="6047"/>
          <a:ext cx="10408727" cy="264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51560" imgH="1638000" progId="Equation.DSMT4">
                  <p:embed/>
                </p:oleObj>
              </mc:Choice>
              <mc:Fallback>
                <p:oleObj name="Equation" r:id="rId2" imgW="6451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4950" y="6047"/>
                        <a:ext cx="10408727" cy="26435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125029" y="2656114"/>
            <a:ext cx="1567543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3004457" y="3193143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4390571" y="3323771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5399314" y="3497943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4506685" y="4579257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5631543" y="4318000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6480628" y="3759200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6582228" y="4579256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7112000" y="4579255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/>
          <p:cNvSpPr/>
          <p:nvPr/>
        </p:nvSpPr>
        <p:spPr>
          <a:xfrm>
            <a:off x="7344229" y="3744684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/>
          <p:cNvSpPr/>
          <p:nvPr/>
        </p:nvSpPr>
        <p:spPr>
          <a:xfrm>
            <a:off x="8200570" y="3889828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/>
          <p:cNvSpPr/>
          <p:nvPr/>
        </p:nvSpPr>
        <p:spPr>
          <a:xfrm>
            <a:off x="8534400" y="4470399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9593942" y="4397826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/>
          <p:cNvSpPr/>
          <p:nvPr/>
        </p:nvSpPr>
        <p:spPr>
          <a:xfrm>
            <a:off x="9173028" y="3875310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5399314" y="4811482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3367314" y="5747657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/>
          <p:cNvSpPr/>
          <p:nvPr/>
        </p:nvSpPr>
        <p:spPr>
          <a:xfrm>
            <a:off x="6850742" y="5268684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/>
          <p:cNvSpPr/>
          <p:nvPr/>
        </p:nvSpPr>
        <p:spPr>
          <a:xfrm>
            <a:off x="3418113" y="4368796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1698171" y="3744684"/>
            <a:ext cx="725715" cy="7039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6734628" y="4731656"/>
            <a:ext cx="232229" cy="2612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/>
          <p:cNvSpPr/>
          <p:nvPr/>
        </p:nvSpPr>
        <p:spPr>
          <a:xfrm>
            <a:off x="2061028" y="4942110"/>
            <a:ext cx="725715" cy="7039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Oval 25"/>
          <p:cNvSpPr/>
          <p:nvPr/>
        </p:nvSpPr>
        <p:spPr>
          <a:xfrm>
            <a:off x="4753427" y="3784595"/>
            <a:ext cx="725715" cy="7039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Oval 26"/>
          <p:cNvSpPr/>
          <p:nvPr/>
        </p:nvSpPr>
        <p:spPr>
          <a:xfrm>
            <a:off x="5268685" y="5268683"/>
            <a:ext cx="725715" cy="7039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Oval 27"/>
          <p:cNvSpPr/>
          <p:nvPr/>
        </p:nvSpPr>
        <p:spPr>
          <a:xfrm>
            <a:off x="4034969" y="5395685"/>
            <a:ext cx="725715" cy="7039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410421"/>
              </p:ext>
            </p:extLst>
          </p:nvPr>
        </p:nvGraphicFramePr>
        <p:xfrm>
          <a:off x="4098596" y="2584165"/>
          <a:ext cx="816177" cy="100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5640" imgH="228600" progId="Equation.DSMT4">
                  <p:embed/>
                </p:oleObj>
              </mc:Choice>
              <mc:Fallback>
                <p:oleObj name="Equation" r:id="rId4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98596" y="2584165"/>
                        <a:ext cx="816177" cy="100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820057" y="4782453"/>
            <a:ext cx="725715" cy="7039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343253"/>
              </p:ext>
            </p:extLst>
          </p:nvPr>
        </p:nvGraphicFramePr>
        <p:xfrm>
          <a:off x="522514" y="5704176"/>
          <a:ext cx="1900761" cy="71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83920" imgH="203040" progId="Equation.DSMT4">
                  <p:embed/>
                </p:oleObj>
              </mc:Choice>
              <mc:Fallback>
                <p:oleObj name="Equation" r:id="rId6" imgW="583920" imgH="2030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514" y="5704176"/>
                        <a:ext cx="1900761" cy="71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>
            <a:extLst>
              <a:ext uri="{FF2B5EF4-FFF2-40B4-BE49-F238E27FC236}">
                <a16:creationId xmlns:a16="http://schemas.microsoft.com/office/drawing/2014/main" id="{4F32F9A0-C8FE-0051-CA89-8E609E280546}"/>
              </a:ext>
            </a:extLst>
          </p:cNvPr>
          <p:cNvGrpSpPr/>
          <p:nvPr/>
        </p:nvGrpSpPr>
        <p:grpSpPr>
          <a:xfrm>
            <a:off x="7806716" y="1127104"/>
            <a:ext cx="4424158" cy="1662001"/>
            <a:chOff x="2071909" y="2659207"/>
            <a:chExt cx="6238051" cy="290592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D88FC4C-E4F2-9F1A-4475-6D0992E2E672}"/>
                </a:ext>
              </a:extLst>
            </p:cNvPr>
            <p:cNvSpPr/>
            <p:nvPr/>
          </p:nvSpPr>
          <p:spPr>
            <a:xfrm>
              <a:off x="4594710" y="2659207"/>
              <a:ext cx="980241" cy="2905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122BEE32-2106-895B-FE86-1B7C2F652E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8583" y="4851400"/>
              <a:ext cx="1110026" cy="447614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8E2D672-EF29-D4F5-1126-566A615E9552}"/>
                </a:ext>
              </a:extLst>
            </p:cNvPr>
            <p:cNvSpPr txBox="1"/>
            <p:nvPr/>
          </p:nvSpPr>
          <p:spPr>
            <a:xfrm>
              <a:off x="6812241" y="4513942"/>
              <a:ext cx="1497719" cy="807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err="1"/>
                <a:t>Pd</a:t>
              </a:r>
              <a:r>
                <a:rPr lang="en-US" sz="1200" dirty="0"/>
                <a:t> membrane</a:t>
              </a:r>
            </a:p>
            <a:p>
              <a:pPr algn="ctr"/>
              <a:r>
                <a:rPr lang="en-US" sz="1200" dirty="0"/>
                <a:t>0.005 mm</a:t>
              </a:r>
              <a:endParaRPr lang="en-IN" sz="1200" dirty="0"/>
            </a:p>
          </p:txBody>
        </p:sp>
        <p:sp>
          <p:nvSpPr>
            <p:cNvPr id="49" name="Right Arrow 9">
              <a:extLst>
                <a:ext uri="{FF2B5EF4-FFF2-40B4-BE49-F238E27FC236}">
                  <a16:creationId xmlns:a16="http://schemas.microsoft.com/office/drawing/2014/main" id="{5D6B1C68-C79C-7558-2E8B-5EF751861C3F}"/>
                </a:ext>
              </a:extLst>
            </p:cNvPr>
            <p:cNvSpPr/>
            <p:nvPr/>
          </p:nvSpPr>
          <p:spPr>
            <a:xfrm>
              <a:off x="2071909" y="4176486"/>
              <a:ext cx="2438400" cy="67491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E6B039F-F6DA-8CB4-047B-53E72A33843C}"/>
                </a:ext>
              </a:extLst>
            </p:cNvPr>
            <p:cNvSpPr txBox="1"/>
            <p:nvPr/>
          </p:nvSpPr>
          <p:spPr>
            <a:xfrm>
              <a:off x="2071909" y="3692166"/>
              <a:ext cx="2174613" cy="484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Direction of diffusion</a:t>
              </a:r>
              <a:endParaRPr lang="en-IN" sz="1200" b="1" dirty="0"/>
            </a:p>
          </p:txBody>
        </p:sp>
        <p:graphicFrame>
          <p:nvGraphicFramePr>
            <p:cNvPr id="51" name="Object 50">
              <a:extLst>
                <a:ext uri="{FF2B5EF4-FFF2-40B4-BE49-F238E27FC236}">
                  <a16:creationId xmlns:a16="http://schemas.microsoft.com/office/drawing/2014/main" id="{4CDB8B92-26AD-D568-D38E-F362643E2AC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2860830"/>
                </p:ext>
              </p:extLst>
            </p:nvPr>
          </p:nvGraphicFramePr>
          <p:xfrm>
            <a:off x="2212402" y="3105644"/>
            <a:ext cx="2157413" cy="5191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054080" imgH="253800" progId="Equation.DSMT4">
                    <p:embed/>
                  </p:oleObj>
                </mc:Choice>
                <mc:Fallback>
                  <p:oleObj name="Equation" r:id="rId8" imgW="1054080" imgH="25380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6BA59169-9BDD-FBA6-4C5E-E0FC854BCE5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212402" y="3105644"/>
                          <a:ext cx="2157413" cy="5191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>
              <a:extLst>
                <a:ext uri="{FF2B5EF4-FFF2-40B4-BE49-F238E27FC236}">
                  <a16:creationId xmlns:a16="http://schemas.microsoft.com/office/drawing/2014/main" id="{EA932B05-03AC-58DA-056F-173A9286A17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9954357"/>
                </p:ext>
              </p:extLst>
            </p:nvPr>
          </p:nvGraphicFramePr>
          <p:xfrm>
            <a:off x="5638583" y="3392183"/>
            <a:ext cx="2103438" cy="493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028520" imgH="241200" progId="Equation.DSMT4">
                    <p:embed/>
                  </p:oleObj>
                </mc:Choice>
                <mc:Fallback>
                  <p:oleObj name="Equation" r:id="rId10" imgW="1028520" imgH="24120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ACE4786A-A2C5-7D68-1517-0221E80F561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8583" y="3392183"/>
                          <a:ext cx="2103438" cy="493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2011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613070"/>
              </p:ext>
            </p:extLst>
          </p:nvPr>
        </p:nvGraphicFramePr>
        <p:xfrm>
          <a:off x="1900464" y="466497"/>
          <a:ext cx="7556516" cy="607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27200" imgH="203040" progId="Equation.DSMT4">
                  <p:embed/>
                </p:oleObj>
              </mc:Choice>
              <mc:Fallback>
                <p:oleObj name="Equation" r:id="rId2" imgW="252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00464" y="466497"/>
                        <a:ext cx="7556516" cy="607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557485" y="2659520"/>
            <a:ext cx="1567543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Arrow Connector 6"/>
          <p:cNvCxnSpPr>
            <a:stCxn id="8" idx="1"/>
          </p:cNvCxnSpPr>
          <p:nvPr/>
        </p:nvCxnSpPr>
        <p:spPr>
          <a:xfrm flipH="1">
            <a:off x="6226629" y="5212976"/>
            <a:ext cx="1715530" cy="799774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942159" y="4735922"/>
            <a:ext cx="2273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Pd</a:t>
            </a:r>
            <a:r>
              <a:rPr lang="en-US" sz="2800" dirty="0"/>
              <a:t> membrane</a:t>
            </a:r>
          </a:p>
          <a:p>
            <a:pPr algn="ctr"/>
            <a:r>
              <a:rPr lang="en-US" sz="2800" dirty="0"/>
              <a:t>0.005 mm</a:t>
            </a:r>
            <a:endParaRPr lang="en-IN" sz="2800" dirty="0"/>
          </a:p>
        </p:txBody>
      </p:sp>
      <p:sp>
        <p:nvSpPr>
          <p:cNvPr id="10" name="Right Arrow 9"/>
          <p:cNvSpPr/>
          <p:nvPr/>
        </p:nvSpPr>
        <p:spPr>
          <a:xfrm>
            <a:off x="1596571" y="4176486"/>
            <a:ext cx="2438400" cy="6749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372235" y="3651739"/>
            <a:ext cx="2887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Direction of diffusion</a:t>
            </a:r>
            <a:endParaRPr lang="en-IN" sz="2400" b="1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408941"/>
              </p:ext>
            </p:extLst>
          </p:nvPr>
        </p:nvGraphicFramePr>
        <p:xfrm>
          <a:off x="1475014" y="3132626"/>
          <a:ext cx="21574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080" imgH="253800" progId="Equation.DSMT4">
                  <p:embed/>
                </p:oleObj>
              </mc:Choice>
              <mc:Fallback>
                <p:oleObj name="Equation" r:id="rId4" imgW="1054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5014" y="3132626"/>
                        <a:ext cx="2157413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077208"/>
              </p:ext>
            </p:extLst>
          </p:nvPr>
        </p:nvGraphicFramePr>
        <p:xfrm>
          <a:off x="6619875" y="3157538"/>
          <a:ext cx="210343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28520" imgH="241200" progId="Equation.DSMT4">
                  <p:embed/>
                </p:oleObj>
              </mc:Choice>
              <mc:Fallback>
                <p:oleObj name="Equation" r:id="rId6" imgW="102852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3157538"/>
                        <a:ext cx="2103438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151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23903"/>
              </p:ext>
            </p:extLst>
          </p:nvPr>
        </p:nvGraphicFramePr>
        <p:xfrm>
          <a:off x="138541" y="156255"/>
          <a:ext cx="9827495" cy="587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59">
                  <a:extLst>
                    <a:ext uri="{9D8B030D-6E8A-4147-A177-3AD203B41FA5}">
                      <a16:colId xmlns:a16="http://schemas.microsoft.com/office/drawing/2014/main" val="653112303"/>
                    </a:ext>
                  </a:extLst>
                </a:gridCol>
                <a:gridCol w="802727">
                  <a:extLst>
                    <a:ext uri="{9D8B030D-6E8A-4147-A177-3AD203B41FA5}">
                      <a16:colId xmlns:a16="http://schemas.microsoft.com/office/drawing/2014/main" val="391751679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139677878"/>
                    </a:ext>
                  </a:extLst>
                </a:gridCol>
                <a:gridCol w="525361">
                  <a:extLst>
                    <a:ext uri="{9D8B030D-6E8A-4147-A177-3AD203B41FA5}">
                      <a16:colId xmlns:a16="http://schemas.microsoft.com/office/drawing/2014/main" val="2063426697"/>
                    </a:ext>
                  </a:extLst>
                </a:gridCol>
                <a:gridCol w="684600">
                  <a:extLst>
                    <a:ext uri="{9D8B030D-6E8A-4147-A177-3AD203B41FA5}">
                      <a16:colId xmlns:a16="http://schemas.microsoft.com/office/drawing/2014/main" val="3370971375"/>
                    </a:ext>
                  </a:extLst>
                </a:gridCol>
                <a:gridCol w="725116">
                  <a:extLst>
                    <a:ext uri="{9D8B030D-6E8A-4147-A177-3AD203B41FA5}">
                      <a16:colId xmlns:a16="http://schemas.microsoft.com/office/drawing/2014/main" val="338148188"/>
                    </a:ext>
                  </a:extLst>
                </a:gridCol>
                <a:gridCol w="688653">
                  <a:extLst>
                    <a:ext uri="{9D8B030D-6E8A-4147-A177-3AD203B41FA5}">
                      <a16:colId xmlns:a16="http://schemas.microsoft.com/office/drawing/2014/main" val="221046252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550651410"/>
                    </a:ext>
                  </a:extLst>
                </a:gridCol>
                <a:gridCol w="820808">
                  <a:extLst>
                    <a:ext uri="{9D8B030D-6E8A-4147-A177-3AD203B41FA5}">
                      <a16:colId xmlns:a16="http://schemas.microsoft.com/office/drawing/2014/main" val="2892343483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82151607"/>
                    </a:ext>
                  </a:extLst>
                </a:gridCol>
              </a:tblGrid>
              <a:tr h="409222">
                <a:tc>
                  <a:txBody>
                    <a:bodyPr/>
                    <a:lstStyle/>
                    <a:p>
                      <a:r>
                        <a:rPr lang="en-IN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1914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"Gourav Jha" &lt;2201ph11_gourav@iitp.ac.in&gt;;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8770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"Gurinder Dhillon" &lt;2201ph12_gurinder@iitp.ac.in&gt;;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7390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"Harsh Joshi" &lt;2201ph13_harsh@iitp.ac.in&gt;;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920595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"Himanshu Patel" &lt;2201ph35_himanshu@iitp.ac.in&gt;;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06918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"Jigyasa Agrawal" &lt;2201ph36_jigyasa@iitp.ac.in&gt;;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24514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"Khushal Yadav" &lt;2201ph14_khushal@iitp.ac.in&gt;;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563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"Krishnakant Chourey" &lt;2201ph15_krishnakant@iitp.ac.in&gt;;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4776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"Manas Gupta" &lt;2201ph16_manas@iitp.ac.in&gt;;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3541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"Mohit Saini" &lt;2201ph17_mohit@iitp.ac.in&gt;;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88639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"Mude Naik" &lt;2201ph18_mude@iitp.ac.in&gt;;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3823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"Murari Kumar" &lt;2201ph19_murari@iitp.ac.in&gt;;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6457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"Nishant Yadav" &lt;2201ph20_nishant@iitp.ac.in&gt;;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71149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"Pranitha Moluguri" &lt;2201ph21_pranitha@iitp.ac.in&gt;;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02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51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07350"/>
              </p:ext>
            </p:extLst>
          </p:nvPr>
        </p:nvGraphicFramePr>
        <p:xfrm>
          <a:off x="138541" y="156255"/>
          <a:ext cx="9827495" cy="587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59">
                  <a:extLst>
                    <a:ext uri="{9D8B030D-6E8A-4147-A177-3AD203B41FA5}">
                      <a16:colId xmlns:a16="http://schemas.microsoft.com/office/drawing/2014/main" val="653112303"/>
                    </a:ext>
                  </a:extLst>
                </a:gridCol>
                <a:gridCol w="802727">
                  <a:extLst>
                    <a:ext uri="{9D8B030D-6E8A-4147-A177-3AD203B41FA5}">
                      <a16:colId xmlns:a16="http://schemas.microsoft.com/office/drawing/2014/main" val="391751679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139677878"/>
                    </a:ext>
                  </a:extLst>
                </a:gridCol>
                <a:gridCol w="525361">
                  <a:extLst>
                    <a:ext uri="{9D8B030D-6E8A-4147-A177-3AD203B41FA5}">
                      <a16:colId xmlns:a16="http://schemas.microsoft.com/office/drawing/2014/main" val="2063426697"/>
                    </a:ext>
                  </a:extLst>
                </a:gridCol>
                <a:gridCol w="684600">
                  <a:extLst>
                    <a:ext uri="{9D8B030D-6E8A-4147-A177-3AD203B41FA5}">
                      <a16:colId xmlns:a16="http://schemas.microsoft.com/office/drawing/2014/main" val="3370971375"/>
                    </a:ext>
                  </a:extLst>
                </a:gridCol>
                <a:gridCol w="725116">
                  <a:extLst>
                    <a:ext uri="{9D8B030D-6E8A-4147-A177-3AD203B41FA5}">
                      <a16:colId xmlns:a16="http://schemas.microsoft.com/office/drawing/2014/main" val="338148188"/>
                    </a:ext>
                  </a:extLst>
                </a:gridCol>
                <a:gridCol w="688653">
                  <a:extLst>
                    <a:ext uri="{9D8B030D-6E8A-4147-A177-3AD203B41FA5}">
                      <a16:colId xmlns:a16="http://schemas.microsoft.com/office/drawing/2014/main" val="221046252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550651410"/>
                    </a:ext>
                  </a:extLst>
                </a:gridCol>
                <a:gridCol w="820808">
                  <a:extLst>
                    <a:ext uri="{9D8B030D-6E8A-4147-A177-3AD203B41FA5}">
                      <a16:colId xmlns:a16="http://schemas.microsoft.com/office/drawing/2014/main" val="2892343483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82151607"/>
                    </a:ext>
                  </a:extLst>
                </a:gridCol>
              </a:tblGrid>
              <a:tr h="409222">
                <a:tc>
                  <a:txBody>
                    <a:bodyPr/>
                    <a:lstStyle/>
                    <a:p>
                      <a:r>
                        <a:rPr lang="en-IN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1914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"Premanandh Sigamala" &lt;2201ph22_premanandh@iitp.ac.in&gt;;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highlight>
                            <a:srgbClr val="FF00FF"/>
                          </a:highlight>
                        </a:rPr>
                        <a:t>p</a:t>
                      </a:r>
                      <a:endParaRPr lang="en-IN" sz="1200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8770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"Ruchi Thakur" &lt;2201ph23_ruchi@iitp.ac.in&gt;;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7390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"Satyam Sahoo" &lt;2201ph25_satyam@iitp.ac.in&gt;;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920595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"Satyam Shandilya" &lt;2201ph24_satyam@iitp.ac.in&gt;;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06918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"Shyam Hembram" &lt;2201ph26_shyam@iitp.ac.in&gt;; “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24514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Sougata Saha" &lt;2201ph27_sougata@iitp.ac.in&gt;;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563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"Sumit Rajpoot" &lt;2201ph28_sumit@iitp.ac.in&gt;;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4776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"Suprajit Dewanji" &lt;2201ph29_suprajit@iitp.ac.in&gt;;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3541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"Yepuri Subhash" &lt;2201ph30_yepuri@iitp.ac.in&gt;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88639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3823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6457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71149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0201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863272" y="6031131"/>
            <a:ext cx="4821382" cy="7527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IN"/>
              <a:t>Attendance: 75% mandatory</a:t>
            </a:r>
          </a:p>
        </p:txBody>
      </p:sp>
    </p:spTree>
    <p:extLst>
      <p:ext uri="{BB962C8B-B14F-4D97-AF65-F5344CB8AC3E}">
        <p14:creationId xmlns:p14="http://schemas.microsoft.com/office/powerpoint/2010/main" val="4213230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9143"/>
            <a:ext cx="12192000" cy="29754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Thermal Diffusion equation: Fick’s Laws</a:t>
            </a:r>
          </a:p>
          <a:p>
            <a:pPr algn="ctr"/>
            <a:r>
              <a:rPr lang="en-US" sz="4800" dirty="0"/>
              <a:t>(Kinetic theory)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47974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7371" y="1153886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Flux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77371" y="2373085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Gradient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77371" y="4013199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Law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77371" y="5711370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Material Property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3294743" y="326572"/>
            <a:ext cx="2540000" cy="420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Heat Flow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6117772" y="326572"/>
            <a:ext cx="2540000" cy="420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Charge Flow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9202057" y="326572"/>
            <a:ext cx="2540000" cy="420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Gas/mass Flow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3236685" y="1153886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Heat Flux q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6117772" y="1153886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Charge Flux J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9223829" y="1226458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Molecular/mass Flux J</a:t>
            </a:r>
            <a:endParaRPr lang="en-IN" dirty="0"/>
          </a:p>
        </p:txBody>
      </p:sp>
      <p:grpSp>
        <p:nvGrpSpPr>
          <p:cNvPr id="26" name="Group 25"/>
          <p:cNvGrpSpPr/>
          <p:nvPr/>
        </p:nvGrpSpPr>
        <p:grpSpPr>
          <a:xfrm>
            <a:off x="3294743" y="2467428"/>
            <a:ext cx="2598058" cy="1030514"/>
            <a:chOff x="3294743" y="2467428"/>
            <a:chExt cx="2598058" cy="1030514"/>
          </a:xfrm>
        </p:grpSpPr>
        <p:sp>
          <p:nvSpPr>
            <p:cNvPr id="14" name="Rectangle 13"/>
            <p:cNvSpPr/>
            <p:nvPr/>
          </p:nvSpPr>
          <p:spPr>
            <a:xfrm>
              <a:off x="3294743" y="2467428"/>
              <a:ext cx="2598058" cy="1030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/>
          </p:nvGraphicFramePr>
          <p:xfrm>
            <a:off x="4535714" y="2624024"/>
            <a:ext cx="462788" cy="717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53800" imgH="393480" progId="Equation.DSMT4">
                    <p:embed/>
                  </p:oleObj>
                </mc:Choice>
                <mc:Fallback>
                  <p:oleObj name="Equation" r:id="rId2" imgW="253800" imgH="393480" progId="Equation.DSMT4">
                    <p:embed/>
                    <p:pic>
                      <p:nvPicPr>
                        <p:cNvPr id="15" name="Object 14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535714" y="2624024"/>
                          <a:ext cx="462788" cy="71732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Group 26"/>
          <p:cNvGrpSpPr/>
          <p:nvPr/>
        </p:nvGrpSpPr>
        <p:grpSpPr>
          <a:xfrm>
            <a:off x="6117772" y="2489202"/>
            <a:ext cx="2598058" cy="1030514"/>
            <a:chOff x="6117772" y="2489202"/>
            <a:chExt cx="2598058" cy="1030514"/>
          </a:xfrm>
        </p:grpSpPr>
        <p:sp>
          <p:nvSpPr>
            <p:cNvPr id="16" name="Rectangle 15"/>
            <p:cNvSpPr/>
            <p:nvPr/>
          </p:nvSpPr>
          <p:spPr>
            <a:xfrm>
              <a:off x="6117772" y="2489202"/>
              <a:ext cx="2598058" cy="1030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7289800" y="2686050"/>
            <a:ext cx="487363" cy="71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6400" imgH="393480" progId="Equation.DSMT4">
                    <p:embed/>
                  </p:oleObj>
                </mc:Choice>
                <mc:Fallback>
                  <p:oleObj name="Equation" r:id="rId4" imgW="266400" imgH="393480" progId="Equation.DSMT4">
                    <p:embed/>
                    <p:pic>
                      <p:nvPicPr>
                        <p:cNvPr id="1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89800" y="2686050"/>
                          <a:ext cx="487363" cy="717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oup 27"/>
          <p:cNvGrpSpPr/>
          <p:nvPr/>
        </p:nvGrpSpPr>
        <p:grpSpPr>
          <a:xfrm>
            <a:off x="9223829" y="2525490"/>
            <a:ext cx="2598058" cy="1030514"/>
            <a:chOff x="9223829" y="2525490"/>
            <a:chExt cx="2598058" cy="1030514"/>
          </a:xfrm>
        </p:grpSpPr>
        <p:sp>
          <p:nvSpPr>
            <p:cNvPr id="18" name="Rectangle 17"/>
            <p:cNvSpPr/>
            <p:nvPr/>
          </p:nvSpPr>
          <p:spPr>
            <a:xfrm>
              <a:off x="9223829" y="2525490"/>
              <a:ext cx="2598058" cy="1030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10483850" y="2685826"/>
            <a:ext cx="463550" cy="71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3800" imgH="393480" progId="Equation.DSMT4">
                    <p:embed/>
                  </p:oleObj>
                </mc:Choice>
                <mc:Fallback>
                  <p:oleObj name="Equation" r:id="rId6" imgW="253800" imgH="393480" progId="Equation.DSMT4">
                    <p:embed/>
                    <p:pic>
                      <p:nvPicPr>
                        <p:cNvPr id="19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83850" y="2685826"/>
                          <a:ext cx="463550" cy="717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9634312" y="3874406"/>
          <a:ext cx="218757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77760" imgH="583920" progId="Equation.DSMT4">
                  <p:embed/>
                </p:oleObj>
              </mc:Choice>
              <mc:Fallback>
                <p:oleObj name="Equation" r:id="rId8" imgW="977760" imgH="58392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4312" y="3874406"/>
                        <a:ext cx="2187575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730161" y="3874406"/>
          <a:ext cx="1960562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76240" imgH="583920" progId="Equation.DSMT4">
                  <p:embed/>
                </p:oleObj>
              </mc:Choice>
              <mc:Fallback>
                <p:oleObj name="Equation" r:id="rId10" imgW="876240" imgH="58392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161" y="3874406"/>
                        <a:ext cx="1960562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809241" y="3874406"/>
          <a:ext cx="17335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74360" imgH="583920" progId="Equation.DSMT4">
                  <p:embed/>
                </p:oleObj>
              </mc:Choice>
              <mc:Fallback>
                <p:oleObj name="Equation" r:id="rId12" imgW="774360" imgH="58392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9241" y="3874406"/>
                        <a:ext cx="173355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3389085" y="5711370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Thermal conductivity K</a:t>
            </a:r>
            <a:endParaRPr lang="en-IN" dirty="0"/>
          </a:p>
        </p:txBody>
      </p:sp>
      <p:sp>
        <p:nvSpPr>
          <p:cNvPr id="24" name="Rectangle 23"/>
          <p:cNvSpPr/>
          <p:nvPr/>
        </p:nvSpPr>
        <p:spPr>
          <a:xfrm>
            <a:off x="6603999" y="5711370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Electrical conductivity </a:t>
            </a:r>
            <a:endParaRPr lang="en-IN" dirty="0"/>
          </a:p>
        </p:txBody>
      </p:sp>
      <p:sp>
        <p:nvSpPr>
          <p:cNvPr id="25" name="Rectangle 24"/>
          <p:cNvSpPr/>
          <p:nvPr/>
        </p:nvSpPr>
        <p:spPr>
          <a:xfrm>
            <a:off x="9528629" y="5711370"/>
            <a:ext cx="2598058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Diffusion Coefficient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096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3091543" y="1465943"/>
            <a:ext cx="4528457" cy="319314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091543" y="2772228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3461657" y="243114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3461657" y="319314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3178629" y="371565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3563257" y="415108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3526972" y="3686628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3113315" y="3280228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222172" y="429622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Oval 12"/>
          <p:cNvSpPr/>
          <p:nvPr/>
        </p:nvSpPr>
        <p:spPr>
          <a:xfrm>
            <a:off x="3715657" y="285931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Oval 13"/>
          <p:cNvSpPr/>
          <p:nvPr/>
        </p:nvSpPr>
        <p:spPr>
          <a:xfrm>
            <a:off x="3664857" y="194491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Oval 14"/>
          <p:cNvSpPr/>
          <p:nvPr/>
        </p:nvSpPr>
        <p:spPr>
          <a:xfrm>
            <a:off x="4020457" y="179977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3817257" y="150948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325257" y="2235200"/>
            <a:ext cx="0" cy="2423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325257" y="1465943"/>
            <a:ext cx="595086" cy="7692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920343" y="1480457"/>
            <a:ext cx="0" cy="2467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325257" y="3947886"/>
            <a:ext cx="595086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868057" y="336004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Oval 27"/>
          <p:cNvSpPr/>
          <p:nvPr/>
        </p:nvSpPr>
        <p:spPr>
          <a:xfrm>
            <a:off x="3897085" y="249645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3142342" y="235131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3969657" y="415834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Oval 30"/>
          <p:cNvSpPr/>
          <p:nvPr/>
        </p:nvSpPr>
        <p:spPr>
          <a:xfrm>
            <a:off x="3926113" y="380274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/>
          <p:cNvSpPr/>
          <p:nvPr/>
        </p:nvSpPr>
        <p:spPr>
          <a:xfrm>
            <a:off x="3331029" y="193765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Oval 32"/>
          <p:cNvSpPr/>
          <p:nvPr/>
        </p:nvSpPr>
        <p:spPr>
          <a:xfrm>
            <a:off x="4325257" y="150948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4" name="Oval 33"/>
          <p:cNvSpPr/>
          <p:nvPr/>
        </p:nvSpPr>
        <p:spPr>
          <a:xfrm>
            <a:off x="3447142" y="278674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5" name="Oval 34"/>
          <p:cNvSpPr/>
          <p:nvPr/>
        </p:nvSpPr>
        <p:spPr>
          <a:xfrm>
            <a:off x="3868057" y="301171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6" name="Oval 35"/>
          <p:cNvSpPr/>
          <p:nvPr/>
        </p:nvSpPr>
        <p:spPr>
          <a:xfrm>
            <a:off x="3439897" y="339633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482600" y="5157788"/>
          <a:ext cx="461962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393480" progId="Equation.DSMT4">
                  <p:embed/>
                </p:oleObj>
              </mc:Choice>
              <mc:Fallback>
                <p:oleObj name="Equation" r:id="rId2" imgW="1536480" imgH="393480" progId="Equation.DSMT4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2600" y="5157788"/>
                        <a:ext cx="4619625" cy="118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7402285" y="3875314"/>
          <a:ext cx="4901974" cy="2588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62040" imgH="825480" progId="Equation.DSMT4">
                  <p:embed/>
                </p:oleObj>
              </mc:Choice>
              <mc:Fallback>
                <p:oleObj name="Equation" r:id="rId4" imgW="1562040" imgH="825480" progId="Equation.DSMT4">
                  <p:embed/>
                  <p:pic>
                    <p:nvPicPr>
                      <p:cNvPr id="51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285" y="3875314"/>
                        <a:ext cx="4901974" cy="2588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811484" y="493486"/>
            <a:ext cx="17080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Area A</a:t>
            </a:r>
            <a:endParaRPr lang="en-IN" sz="4400" dirty="0"/>
          </a:p>
        </p:txBody>
      </p:sp>
      <p:sp>
        <p:nvSpPr>
          <p:cNvPr id="53" name="Oval 52"/>
          <p:cNvSpPr/>
          <p:nvPr/>
        </p:nvSpPr>
        <p:spPr>
          <a:xfrm>
            <a:off x="5072725" y="195217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4" name="Oval 53"/>
          <p:cNvSpPr/>
          <p:nvPr/>
        </p:nvSpPr>
        <p:spPr>
          <a:xfrm>
            <a:off x="5798451" y="325119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5" name="Oval 54"/>
          <p:cNvSpPr/>
          <p:nvPr/>
        </p:nvSpPr>
        <p:spPr>
          <a:xfrm>
            <a:off x="6519580" y="306976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6" name="Oval 55"/>
          <p:cNvSpPr/>
          <p:nvPr/>
        </p:nvSpPr>
        <p:spPr>
          <a:xfrm>
            <a:off x="5087233" y="256176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7" name="Oval 56"/>
          <p:cNvSpPr/>
          <p:nvPr/>
        </p:nvSpPr>
        <p:spPr>
          <a:xfrm>
            <a:off x="5079979" y="317861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8" name="Oval 57"/>
          <p:cNvSpPr/>
          <p:nvPr/>
        </p:nvSpPr>
        <p:spPr>
          <a:xfrm>
            <a:off x="5544433" y="368662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9" name="Oval 58"/>
          <p:cNvSpPr/>
          <p:nvPr/>
        </p:nvSpPr>
        <p:spPr>
          <a:xfrm>
            <a:off x="5979855" y="256176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1" name="Oval 60"/>
          <p:cNvSpPr/>
          <p:nvPr/>
        </p:nvSpPr>
        <p:spPr>
          <a:xfrm>
            <a:off x="4767925" y="339633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2" name="Oval 61"/>
          <p:cNvSpPr/>
          <p:nvPr/>
        </p:nvSpPr>
        <p:spPr>
          <a:xfrm>
            <a:off x="4659084" y="240211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3" name="Oval 62"/>
          <p:cNvSpPr/>
          <p:nvPr/>
        </p:nvSpPr>
        <p:spPr>
          <a:xfrm>
            <a:off x="4630057" y="303347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4" name="Oval 63"/>
          <p:cNvSpPr/>
          <p:nvPr/>
        </p:nvSpPr>
        <p:spPr>
          <a:xfrm>
            <a:off x="5203371" y="402771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929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47500" y="753943"/>
          <a:ext cx="11184843" cy="1060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9800" imgH="241200" progId="Equation.DSMT4">
                  <p:embed/>
                </p:oleObj>
              </mc:Choice>
              <mc:Fallback>
                <p:oleObj name="Equation" r:id="rId2" imgW="2539800" imgH="2412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00" y="753943"/>
                        <a:ext cx="11184843" cy="10603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8000" y="2148114"/>
            <a:ext cx="1144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Flux</a:t>
            </a:r>
            <a:endParaRPr lang="en-IN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2057" y="2100996"/>
            <a:ext cx="29038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Concentration</a:t>
            </a:r>
          </a:p>
          <a:p>
            <a:r>
              <a:rPr lang="en-US" sz="3600" b="1" dirty="0"/>
              <a:t>gradient</a:t>
            </a:r>
            <a:endParaRPr lang="en-IN" sz="3600" b="1" dirty="0"/>
          </a:p>
        </p:txBody>
      </p:sp>
      <p:sp>
        <p:nvSpPr>
          <p:cNvPr id="7" name="Oval 6"/>
          <p:cNvSpPr/>
          <p:nvPr/>
        </p:nvSpPr>
        <p:spPr>
          <a:xfrm>
            <a:off x="2692399" y="275771"/>
            <a:ext cx="921658" cy="1973943"/>
          </a:xfrm>
          <a:prstGeom prst="ellipse">
            <a:avLst/>
          </a:prstGeom>
          <a:solidFill>
            <a:srgbClr val="4472C4">
              <a:alpha val="5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2706629" y="362856"/>
            <a:ext cx="907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cause</a:t>
            </a:r>
            <a:endParaRPr lang="en-IN" sz="2400" b="1" dirty="0"/>
          </a:p>
        </p:txBody>
      </p:sp>
      <p:sp>
        <p:nvSpPr>
          <p:cNvPr id="9" name="Oval 8"/>
          <p:cNvSpPr/>
          <p:nvPr/>
        </p:nvSpPr>
        <p:spPr>
          <a:xfrm>
            <a:off x="731207" y="410865"/>
            <a:ext cx="921658" cy="1973943"/>
          </a:xfrm>
          <a:prstGeom prst="ellipse">
            <a:avLst/>
          </a:prstGeom>
          <a:solidFill>
            <a:srgbClr val="4472C4">
              <a:alpha val="5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730923" y="444358"/>
            <a:ext cx="919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effect</a:t>
            </a:r>
            <a:endParaRPr lang="en-IN" sz="2400" b="1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02781" y="3459843"/>
          <a:ext cx="5672750" cy="908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91880" imgH="177480" progId="Equation.DSMT4">
                  <p:embed/>
                </p:oleObj>
              </mc:Choice>
              <mc:Fallback>
                <p:oleObj name="Equation" r:id="rId4" imgW="10918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02781" y="3459843"/>
                        <a:ext cx="5672750" cy="908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831772" y="4704588"/>
          <a:ext cx="6686096" cy="1543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15840" imgH="419040" progId="Equation.DSMT4">
                  <p:embed/>
                </p:oleObj>
              </mc:Choice>
              <mc:Fallback>
                <p:oleObj name="Equation" r:id="rId6" imgW="1815840" imgH="419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1772" y="4704588"/>
                        <a:ext cx="6686096" cy="15438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945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836" y="-33382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Time dependency of concentration (Fick’s second law)</a:t>
            </a:r>
            <a:endParaRPr lang="en-IN" sz="3200" b="1" dirty="0"/>
          </a:p>
        </p:txBody>
      </p:sp>
      <p:sp>
        <p:nvSpPr>
          <p:cNvPr id="4" name="Cube 3"/>
          <p:cNvSpPr/>
          <p:nvPr/>
        </p:nvSpPr>
        <p:spPr>
          <a:xfrm>
            <a:off x="3091543" y="624131"/>
            <a:ext cx="4528457" cy="319314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091543" y="193041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3461657" y="158933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3461657" y="235133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3178629" y="287384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3563257" y="330927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Oval 9"/>
          <p:cNvSpPr/>
          <p:nvPr/>
        </p:nvSpPr>
        <p:spPr>
          <a:xfrm>
            <a:off x="3526972" y="284481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3113315" y="2438416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222172" y="345441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Oval 12"/>
          <p:cNvSpPr/>
          <p:nvPr/>
        </p:nvSpPr>
        <p:spPr>
          <a:xfrm>
            <a:off x="3715657" y="20175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Oval 13"/>
          <p:cNvSpPr/>
          <p:nvPr/>
        </p:nvSpPr>
        <p:spPr>
          <a:xfrm>
            <a:off x="3664857" y="110310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Oval 14"/>
          <p:cNvSpPr/>
          <p:nvPr/>
        </p:nvSpPr>
        <p:spPr>
          <a:xfrm>
            <a:off x="4020457" y="95795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3817257" y="66767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325257" y="1393388"/>
            <a:ext cx="0" cy="2423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325257" y="624131"/>
            <a:ext cx="595086" cy="7692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20343" y="638645"/>
            <a:ext cx="0" cy="2467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325257" y="3106074"/>
            <a:ext cx="595086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868057" y="2518237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Oval 21"/>
          <p:cNvSpPr/>
          <p:nvPr/>
        </p:nvSpPr>
        <p:spPr>
          <a:xfrm>
            <a:off x="3897085" y="165464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Oval 22"/>
          <p:cNvSpPr/>
          <p:nvPr/>
        </p:nvSpPr>
        <p:spPr>
          <a:xfrm>
            <a:off x="3142342" y="15095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Oval 23"/>
          <p:cNvSpPr/>
          <p:nvPr/>
        </p:nvSpPr>
        <p:spPr>
          <a:xfrm>
            <a:off x="3969657" y="331653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Oval 24"/>
          <p:cNvSpPr/>
          <p:nvPr/>
        </p:nvSpPr>
        <p:spPr>
          <a:xfrm>
            <a:off x="3926113" y="296093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/>
          <p:cNvSpPr/>
          <p:nvPr/>
        </p:nvSpPr>
        <p:spPr>
          <a:xfrm>
            <a:off x="3331029" y="109584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7" name="Oval 26"/>
          <p:cNvSpPr/>
          <p:nvPr/>
        </p:nvSpPr>
        <p:spPr>
          <a:xfrm>
            <a:off x="4325257" y="667673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Oval 27"/>
          <p:cNvSpPr/>
          <p:nvPr/>
        </p:nvSpPr>
        <p:spPr>
          <a:xfrm>
            <a:off x="3447142" y="194493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3868057" y="21699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3439897" y="255452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Oval 30"/>
          <p:cNvSpPr/>
          <p:nvPr/>
        </p:nvSpPr>
        <p:spPr>
          <a:xfrm>
            <a:off x="5072725" y="111035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/>
          <p:cNvSpPr/>
          <p:nvPr/>
        </p:nvSpPr>
        <p:spPr>
          <a:xfrm>
            <a:off x="5798451" y="240938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Oval 32"/>
          <p:cNvSpPr/>
          <p:nvPr/>
        </p:nvSpPr>
        <p:spPr>
          <a:xfrm>
            <a:off x="6519580" y="222795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4" name="Oval 33"/>
          <p:cNvSpPr/>
          <p:nvPr/>
        </p:nvSpPr>
        <p:spPr>
          <a:xfrm>
            <a:off x="5087233" y="1719950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5" name="Oval 34"/>
          <p:cNvSpPr/>
          <p:nvPr/>
        </p:nvSpPr>
        <p:spPr>
          <a:xfrm>
            <a:off x="5079979" y="2336798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6" name="Oval 35"/>
          <p:cNvSpPr/>
          <p:nvPr/>
        </p:nvSpPr>
        <p:spPr>
          <a:xfrm>
            <a:off x="5544433" y="284481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7" name="Oval 36"/>
          <p:cNvSpPr/>
          <p:nvPr/>
        </p:nvSpPr>
        <p:spPr>
          <a:xfrm>
            <a:off x="5979855" y="1719949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8" name="Oval 37"/>
          <p:cNvSpPr/>
          <p:nvPr/>
        </p:nvSpPr>
        <p:spPr>
          <a:xfrm>
            <a:off x="4767925" y="2554525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9" name="Oval 38"/>
          <p:cNvSpPr/>
          <p:nvPr/>
        </p:nvSpPr>
        <p:spPr>
          <a:xfrm>
            <a:off x="4659084" y="1560301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0" name="Oval 39"/>
          <p:cNvSpPr/>
          <p:nvPr/>
        </p:nvSpPr>
        <p:spPr>
          <a:xfrm>
            <a:off x="4630057" y="2191664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1" name="Oval 40"/>
          <p:cNvSpPr/>
          <p:nvPr/>
        </p:nvSpPr>
        <p:spPr>
          <a:xfrm>
            <a:off x="5203371" y="3185902"/>
            <a:ext cx="304800" cy="29028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091543" y="3846288"/>
            <a:ext cx="0" cy="265613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525478" y="477520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C</a:t>
            </a:r>
            <a:endParaRPr lang="en-IN" sz="4000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077029" y="6473390"/>
            <a:ext cx="556622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846391" y="6284695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x</a:t>
            </a:r>
            <a:endParaRPr lang="en-IN" sz="4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Ink 48"/>
              <p14:cNvContentPartPr/>
              <p14:nvPr/>
            </p14:nvContentPartPr>
            <p14:xfrm>
              <a:off x="3107520" y="4205880"/>
              <a:ext cx="4572360" cy="2268360"/>
            </p14:xfrm>
          </p:contentPart>
        </mc:Choice>
        <mc:Fallback xmlns="">
          <p:pic>
            <p:nvPicPr>
              <p:cNvPr id="49" name="Ink 4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8160" y="4196520"/>
                <a:ext cx="4591080" cy="2287080"/>
              </a:xfrm>
              <a:prstGeom prst="rect">
                <a:avLst/>
              </a:prstGeom>
            </p:spPr>
          </p:pic>
        </mc:Fallback>
      </mc:AlternateContent>
      <p:cxnSp>
        <p:nvCxnSpPr>
          <p:cNvPr id="51" name="Straight Connector 50"/>
          <p:cNvCxnSpPr/>
          <p:nvPr/>
        </p:nvCxnSpPr>
        <p:spPr>
          <a:xfrm>
            <a:off x="4325257" y="3817274"/>
            <a:ext cx="152400" cy="2656966"/>
          </a:xfrm>
          <a:prstGeom prst="line">
            <a:avLst/>
          </a:prstGeom>
          <a:ln w="5715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4020457" y="6370032"/>
          <a:ext cx="1329880" cy="622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457" y="6370032"/>
                        <a:ext cx="1329880" cy="622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Connector 52"/>
          <p:cNvCxnSpPr/>
          <p:nvPr/>
        </p:nvCxnSpPr>
        <p:spPr>
          <a:xfrm>
            <a:off x="5638777" y="1415162"/>
            <a:ext cx="0" cy="2423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638777" y="645905"/>
            <a:ext cx="595086" cy="7692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233863" y="660419"/>
            <a:ext cx="0" cy="2467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638777" y="3127848"/>
            <a:ext cx="595086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646051" y="3846288"/>
            <a:ext cx="152400" cy="2656966"/>
          </a:xfrm>
          <a:prstGeom prst="line">
            <a:avLst/>
          </a:prstGeom>
          <a:ln w="5715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5377525" y="6359024"/>
          <a:ext cx="1142055" cy="559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525" y="6359024"/>
                        <a:ext cx="1142055" cy="559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846391" y="1240987"/>
            <a:ext cx="20329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Area =A</a:t>
            </a:r>
            <a:endParaRPr lang="en-IN" sz="4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226425" y="2336800"/>
          <a:ext cx="391953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30040" imgH="177480" progId="Equation.DSMT4">
                  <p:embed/>
                </p:oleObj>
              </mc:Choice>
              <mc:Fallback>
                <p:oleObj name="Equation" r:id="rId9" imgW="1130040" imgH="17748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26425" y="2336800"/>
                        <a:ext cx="3919538" cy="61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25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33361</TotalTime>
  <Words>750</Words>
  <Application>Microsoft Office PowerPoint</Application>
  <PresentationFormat>Widescreen</PresentationFormat>
  <Paragraphs>136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 dependency of concentration (Fick’s second law)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Problem 1</vt:lpstr>
      <vt:lpstr>PowerPoint Presentation</vt:lpstr>
      <vt:lpstr>PowerPoint Presentation</vt:lpstr>
      <vt:lpstr>PowerPoint Presentation</vt:lpstr>
      <vt:lpstr>PowerPoint Presentation</vt:lpstr>
      <vt:lpstr>Problem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RAGHAVAN EASWARAN</dc:creator>
  <cp:lastModifiedBy>RAGHAVAN EASWARAN</cp:lastModifiedBy>
  <cp:revision>483</cp:revision>
  <dcterms:created xsi:type="dcterms:W3CDTF">2022-07-09T03:48:01Z</dcterms:created>
  <dcterms:modified xsi:type="dcterms:W3CDTF">2023-08-18T13:30:29Z</dcterms:modified>
</cp:coreProperties>
</file>