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8" r:id="rId2"/>
    <p:sldId id="416" r:id="rId3"/>
    <p:sldId id="417" r:id="rId4"/>
    <p:sldId id="418" r:id="rId5"/>
    <p:sldId id="419" r:id="rId6"/>
    <p:sldId id="420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99" r:id="rId22"/>
    <p:sldId id="3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6743A"/>
    <a:srgbClr val="C78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5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5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5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84C2E-0439-4EA5-AA7C-A8CF1C0DC140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0741F-488E-45CF-A760-B3A9BA89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26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94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7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8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13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1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01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18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53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3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0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2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AB13-8C11-4BFF-9530-1884EEB3E58D}" type="datetimeFigureOut">
              <a:rPr lang="en-IN" smtClean="0"/>
              <a:t>18-01-2022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4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1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2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png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984" y="1371601"/>
            <a:ext cx="8229600" cy="1143000"/>
          </a:xfrm>
        </p:spPr>
        <p:txBody>
          <a:bodyPr/>
          <a:lstStyle/>
          <a:p>
            <a:r>
              <a:rPr lang="en-US" dirty="0"/>
              <a:t>RIGID BODY IN MOTION</a:t>
            </a:r>
          </a:p>
        </p:txBody>
      </p:sp>
      <p:pic>
        <p:nvPicPr>
          <p:cNvPr id="70658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6984" y="2259298"/>
            <a:ext cx="6096000" cy="34290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9718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161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1" y="1371600"/>
            <a:ext cx="33365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2209801" y="1295400"/>
          <a:ext cx="29765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8" name="Equation" r:id="rId4" imgW="1308100" imgH="736600" progId="Equation.DSMT4">
                  <p:embed/>
                </p:oleObj>
              </mc:Choice>
              <mc:Fallback>
                <p:oleObj name="Equation" r:id="rId4" imgW="1308100" imgH="736600" progId="Equation.DSMT4">
                  <p:embed/>
                  <p:pic>
                    <p:nvPicPr>
                      <p:cNvPr id="275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295400"/>
                        <a:ext cx="2976563" cy="1676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4724400" y="3962400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9" name="Equation" r:id="rId6" imgW="685502" imgH="266584" progId="Equation.DSMT4">
                  <p:embed/>
                </p:oleObj>
              </mc:Choice>
              <mc:Fallback>
                <p:oleObj name="Equation" r:id="rId6" imgW="685502" imgH="266584" progId="Equation.DSMT4">
                  <p:embed/>
                  <p:pic>
                    <p:nvPicPr>
                      <p:cNvPr id="275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62400"/>
                        <a:ext cx="1625600" cy="62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>
            <p:extLst/>
          </p:nvPr>
        </p:nvGraphicFramePr>
        <p:xfrm>
          <a:off x="2057401" y="5029200"/>
          <a:ext cx="336056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0" name="Equation" r:id="rId8" imgW="787058" imgH="253890" progId="Equation.DSMT4">
                  <p:embed/>
                </p:oleObj>
              </mc:Choice>
              <mc:Fallback>
                <p:oleObj name="Equation" r:id="rId8" imgW="787058" imgH="253890" progId="Equation.DSMT4">
                  <p:embed/>
                  <p:pic>
                    <p:nvPicPr>
                      <p:cNvPr id="275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5029200"/>
                        <a:ext cx="3360565" cy="1066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5638800" y="5181600"/>
            <a:ext cx="1905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96200" y="4953000"/>
            <a:ext cx="2667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can write like that when</a:t>
            </a:r>
            <a:r>
              <a:rPr lang="en-US" b="1" dirty="0"/>
              <a:t> L </a:t>
            </a:r>
            <a:r>
              <a:rPr lang="en-US" dirty="0"/>
              <a:t>and </a:t>
            </a:r>
            <a:r>
              <a:rPr lang="el-GR" dirty="0"/>
              <a:t>ω</a:t>
            </a:r>
            <a:r>
              <a:rPr lang="en-US" dirty="0"/>
              <a:t> are parallel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0"/>
          <a:srcRect l="9164" t="17467" r="53149" b="27023"/>
          <a:stretch/>
        </p:blipFill>
        <p:spPr bwMode="auto">
          <a:xfrm>
            <a:off x="8373894" y="1039586"/>
            <a:ext cx="3447186" cy="14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78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Rotation of a square plate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914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u="sng" dirty="0">
                <a:latin typeface="Perpetua" pitchFamily="18" charset="0"/>
              </a:rPr>
              <a:t>(b) For what angle L and </a:t>
            </a:r>
            <a:r>
              <a:rPr lang="en-US" sz="2800" b="1" dirty="0">
                <a:latin typeface="Perpetua" pitchFamily="18" charset="0"/>
                <a:sym typeface="Symbol"/>
              </a:rPr>
              <a:t></a:t>
            </a:r>
            <a:r>
              <a:rPr lang="en-US" sz="2800" b="1" u="sng" dirty="0">
                <a:latin typeface="Perpetua" pitchFamily="18" charset="0"/>
              </a:rPr>
              <a:t> becomes parallel?</a:t>
            </a: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05000"/>
            <a:ext cx="6781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648200"/>
            <a:ext cx="1543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7985" name="Object 1"/>
          <p:cNvGraphicFramePr>
            <a:graphicFrameLocks noChangeAspect="1"/>
          </p:cNvGraphicFramePr>
          <p:nvPr/>
        </p:nvGraphicFramePr>
        <p:xfrm>
          <a:off x="8001000" y="5334001"/>
          <a:ext cx="24511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name="Equation" r:id="rId5" imgW="1040948" imgH="266584" progId="Equation.DSMT4">
                  <p:embed/>
                </p:oleObj>
              </mc:Choice>
              <mc:Fallback>
                <p:oleObj name="Equation" r:id="rId5" imgW="1040948" imgH="266584" progId="Equation.DSMT4">
                  <p:embed/>
                  <p:pic>
                    <p:nvPicPr>
                      <p:cNvPr id="297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334001"/>
                        <a:ext cx="2451100" cy="612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>
          <a:xfrm>
            <a:off x="3521902" y="2956143"/>
            <a:ext cx="1352811" cy="935277"/>
          </a:xfrm>
          <a:custGeom>
            <a:avLst/>
            <a:gdLst>
              <a:gd name="connsiteX0" fmla="*/ 1296444 w 1352811"/>
              <a:gd name="connsiteY0" fmla="*/ 137787 h 935277"/>
              <a:gd name="connsiteX1" fmla="*/ 1334022 w 1352811"/>
              <a:gd name="connsiteY1" fmla="*/ 400833 h 935277"/>
              <a:gd name="connsiteX2" fmla="*/ 1183710 w 1352811"/>
              <a:gd name="connsiteY2" fmla="*/ 563672 h 935277"/>
              <a:gd name="connsiteX3" fmla="*/ 883085 w 1352811"/>
              <a:gd name="connsiteY3" fmla="*/ 588724 h 935277"/>
              <a:gd name="connsiteX4" fmla="*/ 569935 w 1352811"/>
              <a:gd name="connsiteY4" fmla="*/ 463463 h 935277"/>
              <a:gd name="connsiteX5" fmla="*/ 482252 w 1352811"/>
              <a:gd name="connsiteY5" fmla="*/ 576198 h 935277"/>
              <a:gd name="connsiteX6" fmla="*/ 382044 w 1352811"/>
              <a:gd name="connsiteY6" fmla="*/ 789140 h 935277"/>
              <a:gd name="connsiteX7" fmla="*/ 231732 w 1352811"/>
              <a:gd name="connsiteY7" fmla="*/ 926926 h 935277"/>
              <a:gd name="connsiteX8" fmla="*/ 156576 w 1352811"/>
              <a:gd name="connsiteY8" fmla="*/ 839244 h 935277"/>
              <a:gd name="connsiteX9" fmla="*/ 118998 w 1352811"/>
              <a:gd name="connsiteY9" fmla="*/ 676406 h 935277"/>
              <a:gd name="connsiteX10" fmla="*/ 6263 w 1352811"/>
              <a:gd name="connsiteY10" fmla="*/ 413359 h 935277"/>
              <a:gd name="connsiteX11" fmla="*/ 81420 w 1352811"/>
              <a:gd name="connsiteY11" fmla="*/ 100209 h 935277"/>
              <a:gd name="connsiteX12" fmla="*/ 194154 w 1352811"/>
              <a:gd name="connsiteY12" fmla="*/ 25053 h 935277"/>
              <a:gd name="connsiteX13" fmla="*/ 369518 w 1352811"/>
              <a:gd name="connsiteY13" fmla="*/ 25053 h 935277"/>
              <a:gd name="connsiteX14" fmla="*/ 469726 w 1352811"/>
              <a:gd name="connsiteY14" fmla="*/ 12526 h 935277"/>
              <a:gd name="connsiteX15" fmla="*/ 594987 w 1352811"/>
              <a:gd name="connsiteY15" fmla="*/ 12526 h 935277"/>
              <a:gd name="connsiteX16" fmla="*/ 1083502 w 1352811"/>
              <a:gd name="connsiteY16" fmla="*/ 87683 h 935277"/>
              <a:gd name="connsiteX17" fmla="*/ 1233814 w 1352811"/>
              <a:gd name="connsiteY17" fmla="*/ 137787 h 935277"/>
              <a:gd name="connsiteX18" fmla="*/ 1296444 w 1352811"/>
              <a:gd name="connsiteY18" fmla="*/ 137787 h 93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2811" h="935277">
                <a:moveTo>
                  <a:pt x="1296444" y="137787"/>
                </a:moveTo>
                <a:cubicBezTo>
                  <a:pt x="1313145" y="181628"/>
                  <a:pt x="1352811" y="329852"/>
                  <a:pt x="1334022" y="400833"/>
                </a:cubicBezTo>
                <a:cubicBezTo>
                  <a:pt x="1315233" y="471814"/>
                  <a:pt x="1258866" y="532357"/>
                  <a:pt x="1183710" y="563672"/>
                </a:cubicBezTo>
                <a:cubicBezTo>
                  <a:pt x="1108554" y="594987"/>
                  <a:pt x="985381" y="605426"/>
                  <a:pt x="883085" y="588724"/>
                </a:cubicBezTo>
                <a:cubicBezTo>
                  <a:pt x="780789" y="572022"/>
                  <a:pt x="636740" y="465551"/>
                  <a:pt x="569935" y="463463"/>
                </a:cubicBezTo>
                <a:cubicBezTo>
                  <a:pt x="503130" y="461375"/>
                  <a:pt x="513567" y="521919"/>
                  <a:pt x="482252" y="576198"/>
                </a:cubicBezTo>
                <a:cubicBezTo>
                  <a:pt x="450937" y="630477"/>
                  <a:pt x="423797" y="730685"/>
                  <a:pt x="382044" y="789140"/>
                </a:cubicBezTo>
                <a:cubicBezTo>
                  <a:pt x="340291" y="847595"/>
                  <a:pt x="269310" y="918575"/>
                  <a:pt x="231732" y="926926"/>
                </a:cubicBezTo>
                <a:cubicBezTo>
                  <a:pt x="194154" y="935277"/>
                  <a:pt x="175365" y="880997"/>
                  <a:pt x="156576" y="839244"/>
                </a:cubicBezTo>
                <a:cubicBezTo>
                  <a:pt x="137787" y="797491"/>
                  <a:pt x="144050" y="747387"/>
                  <a:pt x="118998" y="676406"/>
                </a:cubicBezTo>
                <a:cubicBezTo>
                  <a:pt x="93946" y="605425"/>
                  <a:pt x="12526" y="509392"/>
                  <a:pt x="6263" y="413359"/>
                </a:cubicBezTo>
                <a:cubicBezTo>
                  <a:pt x="0" y="317326"/>
                  <a:pt x="50105" y="164927"/>
                  <a:pt x="81420" y="100209"/>
                </a:cubicBezTo>
                <a:cubicBezTo>
                  <a:pt x="112735" y="35491"/>
                  <a:pt x="146138" y="37579"/>
                  <a:pt x="194154" y="25053"/>
                </a:cubicBezTo>
                <a:cubicBezTo>
                  <a:pt x="242170" y="12527"/>
                  <a:pt x="323589" y="27141"/>
                  <a:pt x="369518" y="25053"/>
                </a:cubicBezTo>
                <a:cubicBezTo>
                  <a:pt x="415447" y="22965"/>
                  <a:pt x="432148" y="14614"/>
                  <a:pt x="469726" y="12526"/>
                </a:cubicBezTo>
                <a:cubicBezTo>
                  <a:pt x="507304" y="10438"/>
                  <a:pt x="492691" y="0"/>
                  <a:pt x="594987" y="12526"/>
                </a:cubicBezTo>
                <a:cubicBezTo>
                  <a:pt x="697283" y="25052"/>
                  <a:pt x="977031" y="66806"/>
                  <a:pt x="1083502" y="87683"/>
                </a:cubicBezTo>
                <a:cubicBezTo>
                  <a:pt x="1189973" y="108560"/>
                  <a:pt x="1198324" y="127349"/>
                  <a:pt x="1233814" y="137787"/>
                </a:cubicBezTo>
                <a:cubicBezTo>
                  <a:pt x="1269304" y="148225"/>
                  <a:pt x="1279743" y="93946"/>
                  <a:pt x="1296444" y="137787"/>
                </a:cubicBezTo>
                <a:close/>
              </a:path>
            </a:pathLst>
          </a:cu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047990" y="2950924"/>
            <a:ext cx="1352811" cy="935277"/>
          </a:xfrm>
          <a:custGeom>
            <a:avLst/>
            <a:gdLst>
              <a:gd name="connsiteX0" fmla="*/ 1296444 w 1352811"/>
              <a:gd name="connsiteY0" fmla="*/ 137787 h 935277"/>
              <a:gd name="connsiteX1" fmla="*/ 1334022 w 1352811"/>
              <a:gd name="connsiteY1" fmla="*/ 400833 h 935277"/>
              <a:gd name="connsiteX2" fmla="*/ 1183710 w 1352811"/>
              <a:gd name="connsiteY2" fmla="*/ 563672 h 935277"/>
              <a:gd name="connsiteX3" fmla="*/ 883085 w 1352811"/>
              <a:gd name="connsiteY3" fmla="*/ 588724 h 935277"/>
              <a:gd name="connsiteX4" fmla="*/ 569935 w 1352811"/>
              <a:gd name="connsiteY4" fmla="*/ 463463 h 935277"/>
              <a:gd name="connsiteX5" fmla="*/ 482252 w 1352811"/>
              <a:gd name="connsiteY5" fmla="*/ 576198 h 935277"/>
              <a:gd name="connsiteX6" fmla="*/ 382044 w 1352811"/>
              <a:gd name="connsiteY6" fmla="*/ 789140 h 935277"/>
              <a:gd name="connsiteX7" fmla="*/ 231732 w 1352811"/>
              <a:gd name="connsiteY7" fmla="*/ 926926 h 935277"/>
              <a:gd name="connsiteX8" fmla="*/ 156576 w 1352811"/>
              <a:gd name="connsiteY8" fmla="*/ 839244 h 935277"/>
              <a:gd name="connsiteX9" fmla="*/ 118998 w 1352811"/>
              <a:gd name="connsiteY9" fmla="*/ 676406 h 935277"/>
              <a:gd name="connsiteX10" fmla="*/ 6263 w 1352811"/>
              <a:gd name="connsiteY10" fmla="*/ 413359 h 935277"/>
              <a:gd name="connsiteX11" fmla="*/ 81420 w 1352811"/>
              <a:gd name="connsiteY11" fmla="*/ 100209 h 935277"/>
              <a:gd name="connsiteX12" fmla="*/ 194154 w 1352811"/>
              <a:gd name="connsiteY12" fmla="*/ 25053 h 935277"/>
              <a:gd name="connsiteX13" fmla="*/ 369518 w 1352811"/>
              <a:gd name="connsiteY13" fmla="*/ 25053 h 935277"/>
              <a:gd name="connsiteX14" fmla="*/ 469726 w 1352811"/>
              <a:gd name="connsiteY14" fmla="*/ 12526 h 935277"/>
              <a:gd name="connsiteX15" fmla="*/ 594987 w 1352811"/>
              <a:gd name="connsiteY15" fmla="*/ 12526 h 935277"/>
              <a:gd name="connsiteX16" fmla="*/ 1083502 w 1352811"/>
              <a:gd name="connsiteY16" fmla="*/ 87683 h 935277"/>
              <a:gd name="connsiteX17" fmla="*/ 1233814 w 1352811"/>
              <a:gd name="connsiteY17" fmla="*/ 137787 h 935277"/>
              <a:gd name="connsiteX18" fmla="*/ 1296444 w 1352811"/>
              <a:gd name="connsiteY18" fmla="*/ 137787 h 93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2811" h="935277">
                <a:moveTo>
                  <a:pt x="1296444" y="137787"/>
                </a:moveTo>
                <a:cubicBezTo>
                  <a:pt x="1313145" y="181628"/>
                  <a:pt x="1352811" y="329852"/>
                  <a:pt x="1334022" y="400833"/>
                </a:cubicBezTo>
                <a:cubicBezTo>
                  <a:pt x="1315233" y="471814"/>
                  <a:pt x="1258866" y="532357"/>
                  <a:pt x="1183710" y="563672"/>
                </a:cubicBezTo>
                <a:cubicBezTo>
                  <a:pt x="1108554" y="594987"/>
                  <a:pt x="985381" y="605426"/>
                  <a:pt x="883085" y="588724"/>
                </a:cubicBezTo>
                <a:cubicBezTo>
                  <a:pt x="780789" y="572022"/>
                  <a:pt x="636740" y="465551"/>
                  <a:pt x="569935" y="463463"/>
                </a:cubicBezTo>
                <a:cubicBezTo>
                  <a:pt x="503130" y="461375"/>
                  <a:pt x="513567" y="521919"/>
                  <a:pt x="482252" y="576198"/>
                </a:cubicBezTo>
                <a:cubicBezTo>
                  <a:pt x="450937" y="630477"/>
                  <a:pt x="423797" y="730685"/>
                  <a:pt x="382044" y="789140"/>
                </a:cubicBezTo>
                <a:cubicBezTo>
                  <a:pt x="340291" y="847595"/>
                  <a:pt x="269310" y="918575"/>
                  <a:pt x="231732" y="926926"/>
                </a:cubicBezTo>
                <a:cubicBezTo>
                  <a:pt x="194154" y="935277"/>
                  <a:pt x="175365" y="880997"/>
                  <a:pt x="156576" y="839244"/>
                </a:cubicBezTo>
                <a:cubicBezTo>
                  <a:pt x="137787" y="797491"/>
                  <a:pt x="144050" y="747387"/>
                  <a:pt x="118998" y="676406"/>
                </a:cubicBezTo>
                <a:cubicBezTo>
                  <a:pt x="93946" y="605425"/>
                  <a:pt x="12526" y="509392"/>
                  <a:pt x="6263" y="413359"/>
                </a:cubicBezTo>
                <a:cubicBezTo>
                  <a:pt x="0" y="317326"/>
                  <a:pt x="50105" y="164927"/>
                  <a:pt x="81420" y="100209"/>
                </a:cubicBezTo>
                <a:cubicBezTo>
                  <a:pt x="112735" y="35491"/>
                  <a:pt x="146138" y="37579"/>
                  <a:pt x="194154" y="25053"/>
                </a:cubicBezTo>
                <a:cubicBezTo>
                  <a:pt x="242170" y="12527"/>
                  <a:pt x="323589" y="27141"/>
                  <a:pt x="369518" y="25053"/>
                </a:cubicBezTo>
                <a:cubicBezTo>
                  <a:pt x="415447" y="22965"/>
                  <a:pt x="432148" y="14614"/>
                  <a:pt x="469726" y="12526"/>
                </a:cubicBezTo>
                <a:cubicBezTo>
                  <a:pt x="507304" y="10438"/>
                  <a:pt x="492691" y="0"/>
                  <a:pt x="594987" y="12526"/>
                </a:cubicBezTo>
                <a:cubicBezTo>
                  <a:pt x="697283" y="25052"/>
                  <a:pt x="977031" y="66806"/>
                  <a:pt x="1083502" y="87683"/>
                </a:cubicBezTo>
                <a:cubicBezTo>
                  <a:pt x="1189973" y="108560"/>
                  <a:pt x="1198324" y="127349"/>
                  <a:pt x="1233814" y="137787"/>
                </a:cubicBezTo>
                <a:cubicBezTo>
                  <a:pt x="1269304" y="148225"/>
                  <a:pt x="1279743" y="93946"/>
                  <a:pt x="1296444" y="137787"/>
                </a:cubicBezTo>
                <a:close/>
              </a:path>
            </a:pathLst>
          </a:cu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200" y="3810000"/>
            <a:ext cx="6096000" cy="17526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0" y="3505200"/>
            <a:ext cx="3886200" cy="20574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Rotation of a square plate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914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u="sng" dirty="0">
                <a:latin typeface="Perpetua" pitchFamily="18" charset="0"/>
              </a:rPr>
              <a:t>(b) For what angle L and </a:t>
            </a:r>
            <a:r>
              <a:rPr lang="en-US" sz="2800" b="1" dirty="0">
                <a:latin typeface="Perpetua" pitchFamily="18" charset="0"/>
                <a:sym typeface="Symbol"/>
              </a:rPr>
              <a:t></a:t>
            </a:r>
            <a:r>
              <a:rPr lang="en-US" sz="2800" b="1" u="sng" dirty="0">
                <a:latin typeface="Perpetua" pitchFamily="18" charset="0"/>
              </a:rPr>
              <a:t> becomes parallel?</a:t>
            </a: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05000"/>
            <a:ext cx="6781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648200"/>
            <a:ext cx="1543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7985" name="Object 1"/>
          <p:cNvGraphicFramePr>
            <a:graphicFrameLocks noChangeAspect="1"/>
          </p:cNvGraphicFramePr>
          <p:nvPr/>
        </p:nvGraphicFramePr>
        <p:xfrm>
          <a:off x="8001000" y="5334001"/>
          <a:ext cx="24511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Equation" r:id="rId5" imgW="1040948" imgH="266584" progId="Equation.DSMT4">
                  <p:embed/>
                </p:oleObj>
              </mc:Choice>
              <mc:Fallback>
                <p:oleObj name="Equation" r:id="rId5" imgW="1040948" imgH="266584" progId="Equation.DSMT4">
                  <p:embed/>
                  <p:pic>
                    <p:nvPicPr>
                      <p:cNvPr id="297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334001"/>
                        <a:ext cx="2451100" cy="612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1" y="572022"/>
            <a:ext cx="19695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2209801" y="1295400"/>
          <a:ext cx="29765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0" name="Equation" r:id="rId4" imgW="1308100" imgH="736600" progId="Equation.DSMT4">
                  <p:embed/>
                </p:oleObj>
              </mc:Choice>
              <mc:Fallback>
                <p:oleObj name="Equation" r:id="rId4" imgW="1308100" imgH="736600" progId="Equation.DSMT4">
                  <p:embed/>
                  <p:pic>
                    <p:nvPicPr>
                      <p:cNvPr id="275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295400"/>
                        <a:ext cx="2976563" cy="1676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5715000" y="2286000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1" name="Equation" r:id="rId6" imgW="685502" imgH="266584" progId="Equation.DSMT4">
                  <p:embed/>
                </p:oleObj>
              </mc:Choice>
              <mc:Fallback>
                <p:oleObj name="Equation" r:id="rId6" imgW="685502" imgH="266584" progId="Equation.DSMT4">
                  <p:embed/>
                  <p:pic>
                    <p:nvPicPr>
                      <p:cNvPr id="275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86000"/>
                        <a:ext cx="1625600" cy="62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>
            <p:extLst/>
          </p:nvPr>
        </p:nvGraphicFramePr>
        <p:xfrm>
          <a:off x="7620000" y="2209801"/>
          <a:ext cx="18653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2" name="Equation" r:id="rId8" imgW="787058" imgH="253890" progId="Equation.DSMT4">
                  <p:embed/>
                </p:oleObj>
              </mc:Choice>
              <mc:Fallback>
                <p:oleObj name="Equation" r:id="rId8" imgW="787058" imgH="253890" progId="Equation.DSMT4">
                  <p:embed/>
                  <p:pic>
                    <p:nvPicPr>
                      <p:cNvPr id="275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09801"/>
                        <a:ext cx="1865312" cy="5921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8111835" y="27432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8839200" y="272934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91055" y="3221180"/>
            <a:ext cx="12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" pitchFamily="18" charset="0"/>
              </a:rPr>
              <a:t>Unknowns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57400" y="3657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Step: 1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57400" y="41910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Find the axis of rotation where 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L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and 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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are parallel.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1" y="4953000"/>
            <a:ext cx="460663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 IMPOSE THE CONDITION, TO MAKE L AND </a:t>
            </a:r>
            <a:r>
              <a:rPr lang="el-GR" b="1" dirty="0"/>
              <a:t>ω</a:t>
            </a:r>
            <a:r>
              <a:rPr lang="en-US" b="1" dirty="0"/>
              <a:t> PARALLEL </a:t>
            </a:r>
          </a:p>
          <a:p>
            <a:pPr algn="ctr"/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410201" y="6019801"/>
          <a:ext cx="18653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3" name="Equation" r:id="rId10" imgW="1863794" imgH="593371" progId="Equation.DSMT4">
                  <p:embed/>
                </p:oleObj>
              </mc:Choice>
              <mc:Fallback>
                <p:oleObj name="Equation" r:id="rId10" imgW="1863794" imgH="593371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6019801"/>
                        <a:ext cx="1865313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87440" y="60198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Find the unknowns </a:t>
            </a:r>
            <a:r>
              <a:rPr lang="el-GR" dirty="0"/>
              <a:t>ω</a:t>
            </a:r>
            <a:r>
              <a:rPr lang="en-US" dirty="0"/>
              <a:t> and </a:t>
            </a:r>
            <a:r>
              <a:rPr lang="el-GR" dirty="0"/>
              <a:t>λ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3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3" grpId="0"/>
      <p:bldP spid="17" grpId="0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828800"/>
            <a:ext cx="85344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Finding  the unknowns </a:t>
            </a:r>
            <a:r>
              <a:rPr lang="el-GR" sz="2400" b="1" dirty="0"/>
              <a:t>ω</a:t>
            </a:r>
            <a:r>
              <a:rPr lang="en-US" sz="2400" b="1" dirty="0"/>
              <a:t> and </a:t>
            </a:r>
            <a:r>
              <a:rPr lang="el-GR" sz="2400" b="1" dirty="0"/>
              <a:t>λ</a:t>
            </a:r>
            <a:r>
              <a:rPr lang="en-US" sz="2400" b="1" dirty="0"/>
              <a:t>  &amp; by Diagonalization of Moment of Inertia Tensor I, we  will get the</a:t>
            </a:r>
          </a:p>
          <a:p>
            <a:pPr algn="ctr"/>
            <a:r>
              <a:rPr lang="en-US" sz="2400" b="1" dirty="0"/>
              <a:t>Full information of Principle axis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THIS WILL BE CLEAR LATER IN AN EXAMPLE </a:t>
            </a:r>
          </a:p>
        </p:txBody>
      </p:sp>
    </p:spTree>
    <p:extLst>
      <p:ext uri="{BB962C8B-B14F-4D97-AF65-F5344CB8AC3E}">
        <p14:creationId xmlns:p14="http://schemas.microsoft.com/office/powerpoint/2010/main" val="15616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1" y="572022"/>
            <a:ext cx="19695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2209801" y="1295400"/>
          <a:ext cx="29765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4" name="Equation" r:id="rId4" imgW="1308100" imgH="736600" progId="Equation.DSMT4">
                  <p:embed/>
                </p:oleObj>
              </mc:Choice>
              <mc:Fallback>
                <p:oleObj name="Equation" r:id="rId4" imgW="1308100" imgH="736600" progId="Equation.DSMT4">
                  <p:embed/>
                  <p:pic>
                    <p:nvPicPr>
                      <p:cNvPr id="275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295400"/>
                        <a:ext cx="2976563" cy="1676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5715000" y="2286000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5" name="Equation" r:id="rId6" imgW="685502" imgH="266584" progId="Equation.DSMT4">
                  <p:embed/>
                </p:oleObj>
              </mc:Choice>
              <mc:Fallback>
                <p:oleObj name="Equation" r:id="rId6" imgW="685502" imgH="266584" progId="Equation.DSMT4">
                  <p:embed/>
                  <p:pic>
                    <p:nvPicPr>
                      <p:cNvPr id="275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86000"/>
                        <a:ext cx="1625600" cy="62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7620000" y="2209801"/>
          <a:ext cx="18653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6" name="Equation" r:id="rId8" imgW="787058" imgH="253890" progId="Equation.DSMT4">
                  <p:embed/>
                </p:oleObj>
              </mc:Choice>
              <mc:Fallback>
                <p:oleObj name="Equation" r:id="rId8" imgW="787058" imgH="253890" progId="Equation.DSMT4">
                  <p:embed/>
                  <p:pic>
                    <p:nvPicPr>
                      <p:cNvPr id="275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09801"/>
                        <a:ext cx="1865312" cy="5921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2667000" y="3581400"/>
          <a:ext cx="6106824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7" name="Equation" r:id="rId10" imgW="1905000" imgH="736600" progId="Equation.DSMT4">
                  <p:embed/>
                </p:oleObj>
              </mc:Choice>
              <mc:Fallback>
                <p:oleObj name="Equation" r:id="rId10" imgW="1905000" imgH="736600" progId="Equation.DSMT4">
                  <p:embed/>
                  <p:pic>
                    <p:nvPicPr>
                      <p:cNvPr id="275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81400"/>
                        <a:ext cx="6106824" cy="23622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16200000" flipV="1">
            <a:off x="7391400" y="5029200"/>
            <a:ext cx="1752600" cy="1295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05800" y="6488668"/>
            <a:ext cx="20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Insert a unit matrix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8111835" y="27432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8839200" y="272934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91055" y="3221180"/>
            <a:ext cx="12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" pitchFamily="18" charset="0"/>
              </a:rPr>
              <a:t>Unknowns</a:t>
            </a:r>
          </a:p>
        </p:txBody>
      </p:sp>
    </p:spTree>
    <p:extLst>
      <p:ext uri="{BB962C8B-B14F-4D97-AF65-F5344CB8AC3E}">
        <p14:creationId xmlns:p14="http://schemas.microsoft.com/office/powerpoint/2010/main" val="16798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2438401" y="1676400"/>
          <a:ext cx="43338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8" name="Equation" r:id="rId3" imgW="1905000" imgH="736600" progId="Equation.DSMT4">
                  <p:embed/>
                </p:oleObj>
              </mc:Choice>
              <mc:Fallback>
                <p:oleObj name="Equation" r:id="rId3" imgW="1905000" imgH="736600" progId="Equation.DSMT4">
                  <p:embed/>
                  <p:pic>
                    <p:nvPicPr>
                      <p:cNvPr id="275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1676400"/>
                        <a:ext cx="4333875" cy="1676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10800000">
            <a:off x="6019800" y="2590800"/>
            <a:ext cx="1905000" cy="914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0" y="3429000"/>
            <a:ext cx="20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Insert a unit matrix</a:t>
            </a:r>
          </a:p>
        </p:txBody>
      </p:sp>
      <p:graphicFrame>
        <p:nvGraphicFramePr>
          <p:cNvPr id="276486" name="Object 6"/>
          <p:cNvGraphicFramePr>
            <a:graphicFrameLocks noChangeAspect="1"/>
          </p:cNvGraphicFramePr>
          <p:nvPr/>
        </p:nvGraphicFramePr>
        <p:xfrm>
          <a:off x="3048001" y="3962400"/>
          <a:ext cx="58658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9" name="Equation" r:id="rId5" imgW="2578100" imgH="736600" progId="Equation.DSMT4">
                  <p:embed/>
                </p:oleObj>
              </mc:Choice>
              <mc:Fallback>
                <p:oleObj name="Equation" r:id="rId5" imgW="2578100" imgH="736600" progId="Equation.DSMT4">
                  <p:embed/>
                  <p:pic>
                    <p:nvPicPr>
                      <p:cNvPr id="276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3962400"/>
                        <a:ext cx="5865813" cy="1676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7" name="Object 7"/>
          <p:cNvGraphicFramePr>
            <a:graphicFrameLocks noChangeAspect="1"/>
          </p:cNvGraphicFramePr>
          <p:nvPr/>
        </p:nvGraphicFramePr>
        <p:xfrm>
          <a:off x="3048001" y="4017805"/>
          <a:ext cx="5749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0" name="Equation" r:id="rId7" imgW="2527300" imgH="736600" progId="Equation.DSMT4">
                  <p:embed/>
                </p:oleObj>
              </mc:Choice>
              <mc:Fallback>
                <p:oleObj name="Equation" r:id="rId7" imgW="2527300" imgH="736600" progId="Equation.DSMT4">
                  <p:embed/>
                  <p:pic>
                    <p:nvPicPr>
                      <p:cNvPr id="276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4017805"/>
                        <a:ext cx="5749925" cy="1676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8" name="Object 8"/>
          <p:cNvGraphicFramePr>
            <a:graphicFrameLocks noChangeAspect="1"/>
          </p:cNvGraphicFramePr>
          <p:nvPr/>
        </p:nvGraphicFramePr>
        <p:xfrm>
          <a:off x="4408489" y="6034089"/>
          <a:ext cx="22574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1" name="Equation" r:id="rId9" imgW="952087" imgH="253890" progId="Equation.DSMT4">
                  <p:embed/>
                </p:oleObj>
              </mc:Choice>
              <mc:Fallback>
                <p:oleObj name="Equation" r:id="rId9" imgW="952087" imgH="253890" progId="Equation.DSMT4">
                  <p:embed/>
                  <p:pic>
                    <p:nvPicPr>
                      <p:cNvPr id="276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9" y="6034089"/>
                        <a:ext cx="2257425" cy="5937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1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6487" name="Object 7"/>
          <p:cNvGraphicFramePr>
            <a:graphicFrameLocks noChangeAspect="1"/>
          </p:cNvGraphicFramePr>
          <p:nvPr/>
        </p:nvGraphicFramePr>
        <p:xfrm>
          <a:off x="3352800" y="1447800"/>
          <a:ext cx="5715000" cy="189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Equation" r:id="rId3" imgW="2222500" imgH="736600" progId="Equation.DSMT4">
                  <p:embed/>
                </p:oleObj>
              </mc:Choice>
              <mc:Fallback>
                <p:oleObj name="Equation" r:id="rId3" imgW="2222500" imgH="736600" progId="Equation.DSMT4">
                  <p:embed/>
                  <p:pic>
                    <p:nvPicPr>
                      <p:cNvPr id="276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47800"/>
                        <a:ext cx="5715000" cy="189483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1" y="4724400"/>
            <a:ext cx="8318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0" y="5978235"/>
            <a:ext cx="5437890" cy="34636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48800" y="5673436"/>
            <a:ext cx="990600" cy="34636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90800" y="3657600"/>
            <a:ext cx="741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Theorem: If </a:t>
            </a:r>
            <a:r>
              <a:rPr lang="en-US" b="1" dirty="0"/>
              <a:t>[A][x]=0, </a:t>
            </a:r>
            <a:r>
              <a:rPr lang="en-US" dirty="0"/>
              <a:t>then [A] is non-invertible. This implies A</a:t>
            </a:r>
            <a:r>
              <a:rPr lang="en-US" baseline="30000" dirty="0"/>
              <a:t>-1 </a:t>
            </a:r>
            <a:r>
              <a:rPr lang="en-US" dirty="0"/>
              <a:t>does not exist</a:t>
            </a:r>
            <a:endParaRPr lang="en-US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09424" y="41910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Hence, |A|=0.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6411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6487" name="Object 7"/>
          <p:cNvGraphicFramePr>
            <a:graphicFrameLocks noChangeAspect="1"/>
          </p:cNvGraphicFramePr>
          <p:nvPr/>
        </p:nvGraphicFramePr>
        <p:xfrm>
          <a:off x="3352800" y="1447800"/>
          <a:ext cx="5715000" cy="189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0" name="Equation" r:id="rId3" imgW="2222500" imgH="736600" progId="Equation.DSMT4">
                  <p:embed/>
                </p:oleObj>
              </mc:Choice>
              <mc:Fallback>
                <p:oleObj name="Equation" r:id="rId3" imgW="2222500" imgH="736600" progId="Equation.DSMT4">
                  <p:embed/>
                  <p:pic>
                    <p:nvPicPr>
                      <p:cNvPr id="276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47800"/>
                        <a:ext cx="5715000" cy="189483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3886200" y="3733801"/>
          <a:ext cx="45720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1" name="Equation" r:id="rId5" imgW="1778000" imgH="736600" progId="Equation.DSMT4">
                  <p:embed/>
                </p:oleObj>
              </mc:Choice>
              <mc:Fallback>
                <p:oleObj name="Equation" r:id="rId5" imgW="1778000" imgH="736600" progId="Equation.DSMT4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33801"/>
                        <a:ext cx="4572000" cy="18954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590800" y="5867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Characteristic Equation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51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erpetua" pitchFamily="18" charset="0"/>
              </a:rPr>
              <a:t>How to find principal axis????</a:t>
            </a:r>
            <a:endParaRPr lang="en-US" dirty="0"/>
          </a:p>
        </p:txBody>
      </p:sp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3505200" y="1600201"/>
          <a:ext cx="45720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4" name="Equation" r:id="rId3" imgW="1778000" imgH="736600" progId="Equation.DSMT4">
                  <p:embed/>
                </p:oleObj>
              </mc:Choice>
              <mc:Fallback>
                <p:oleObj name="Equation" r:id="rId3" imgW="1778000" imgH="736600" progId="Equation.DSMT4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0201"/>
                        <a:ext cx="4572000" cy="18954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286000" y="3581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Solving characteristic equation result in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1,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, 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3.</a:t>
            </a:r>
            <a:endParaRPr lang="en-US" sz="4400" baseline="-250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8532" name="Object 4"/>
          <p:cNvGraphicFramePr>
            <a:graphicFrameLocks noChangeAspect="1"/>
          </p:cNvGraphicFramePr>
          <p:nvPr/>
        </p:nvGraphicFramePr>
        <p:xfrm>
          <a:off x="1724032" y="4557713"/>
          <a:ext cx="57150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5" name="Equation" r:id="rId5" imgW="2222500" imgH="736600" progId="Equation.DSMT4">
                  <p:embed/>
                </p:oleObj>
              </mc:Choice>
              <mc:Fallback>
                <p:oleObj name="Equation" r:id="rId5" imgW="2222500" imgH="736600" progId="Equation.DSMT4">
                  <p:embed/>
                  <p:pic>
                    <p:nvPicPr>
                      <p:cNvPr id="278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32" y="4557713"/>
                        <a:ext cx="5715000" cy="18954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001000" y="4572000"/>
            <a:ext cx="2667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Substitute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1,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, 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3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  <a:sym typeface="Symbol"/>
              </a:rPr>
              <a:t> separately and solve for s</a:t>
            </a:r>
            <a:endParaRPr lang="en-US" sz="4400" baseline="-25000" dirty="0"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62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69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erpetua" pitchFamily="18" charset="0"/>
              </a:rPr>
              <a:t>Is Moment of Inertia a Scalar? Vector? </a:t>
            </a:r>
            <a:endParaRPr lang="en-US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8400" y="27954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Or …. ????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2788" y="4160520"/>
            <a:ext cx="8229600" cy="639762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Tensor</a:t>
            </a:r>
          </a:p>
        </p:txBody>
      </p:sp>
    </p:spTree>
    <p:extLst>
      <p:ext uri="{BB962C8B-B14F-4D97-AF65-F5344CB8AC3E}">
        <p14:creationId xmlns:p14="http://schemas.microsoft.com/office/powerpoint/2010/main" val="15876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229600" cy="2362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1,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, </a:t>
            </a:r>
            <a:r>
              <a:rPr lang="en-US" sz="4400" baseline="-250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3 </a:t>
            </a: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are called the Eigen values which satisfies the equation</a:t>
            </a:r>
            <a:endParaRPr lang="en-US" sz="44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381001"/>
            <a:ext cx="1275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Perpetua" pitchFamily="18" charset="0"/>
              </a:rPr>
              <a:t>Note!</a:t>
            </a:r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5029201" y="2743200"/>
          <a:ext cx="18653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Equation" r:id="rId3" imgW="787058" imgH="253890" progId="Equation.DSMT4">
                  <p:embed/>
                </p:oleObj>
              </mc:Choice>
              <mc:Fallback>
                <p:oleObj name="Equation" r:id="rId3" imgW="787058" imgH="253890" progId="Equation.DSMT4">
                  <p:embed/>
                  <p:pic>
                    <p:nvPicPr>
                      <p:cNvPr id="280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2743200"/>
                        <a:ext cx="1865313" cy="5921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057400" y="3733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[]’s are called the Eigen vectors.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FF0000"/>
                </a:solidFill>
                <a:latin typeface="Perpetua" pitchFamily="18" charset="0"/>
                <a:sym typeface="Symbol"/>
              </a:rPr>
              <a:t>For each Eigen values, Eigen vector can be found.</a:t>
            </a:r>
          </a:p>
        </p:txBody>
      </p:sp>
    </p:spTree>
    <p:extLst>
      <p:ext uri="{BB962C8B-B14F-4D97-AF65-F5344CB8AC3E}">
        <p14:creationId xmlns:p14="http://schemas.microsoft.com/office/powerpoint/2010/main" val="32795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Step2: How to find </a:t>
            </a:r>
            <a:r>
              <a:rPr lang="en-US" sz="4400" b="1" dirty="0" err="1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diagonalized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MI tensor??</a:t>
            </a:r>
          </a:p>
        </p:txBody>
      </p:sp>
      <p:grpSp>
        <p:nvGrpSpPr>
          <p:cNvPr id="5" name="Group 22"/>
          <p:cNvGrpSpPr/>
          <p:nvPr/>
        </p:nvGrpSpPr>
        <p:grpSpPr>
          <a:xfrm>
            <a:off x="3536191" y="3362148"/>
            <a:ext cx="3531327" cy="2474822"/>
            <a:chOff x="3277644" y="1295400"/>
            <a:chExt cx="5733890" cy="4393754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3733800" y="2743200"/>
              <a:ext cx="21336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800600" y="3784475"/>
              <a:ext cx="4210934" cy="2552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495799" y="1295400"/>
              <a:ext cx="328022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0" y="3886200"/>
              <a:ext cx="342425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3087144" y="3975448"/>
              <a:ext cx="1904206" cy="152320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arallelogram 10"/>
            <p:cNvSpPr/>
            <p:nvPr/>
          </p:nvSpPr>
          <p:spPr>
            <a:xfrm rot="1171392">
              <a:off x="4904287" y="3188781"/>
              <a:ext cx="3386232" cy="1259650"/>
            </a:xfrm>
            <a:prstGeom prst="parallelogram">
              <a:avLst>
                <a:gd name="adj" fmla="val 114107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538783"/>
            <a:ext cx="12192000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b="1" u="sng" dirty="0">
                <a:solidFill>
                  <a:srgbClr val="002060"/>
                </a:solidFill>
                <a:latin typeface="Perpetua" pitchFamily="18" charset="0"/>
              </a:rPr>
              <a:t>principal </a:t>
            </a:r>
            <a:r>
              <a:rPr lang="en-US" b="1" u="sng" dirty="0" smtClean="0">
                <a:solidFill>
                  <a:srgbClr val="002060"/>
                </a:solidFill>
                <a:latin typeface="Perpetua" pitchFamily="18" charset="0"/>
              </a:rPr>
              <a:t>axes</a:t>
            </a:r>
            <a:endParaRPr lang="en-US" b="1" dirty="0">
              <a:solidFill>
                <a:srgbClr val="002060"/>
              </a:solidFill>
              <a:latin typeface="Perpetua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860114"/>
              </p:ext>
            </p:extLst>
          </p:nvPr>
        </p:nvGraphicFramePr>
        <p:xfrm>
          <a:off x="8063457" y="3577197"/>
          <a:ext cx="29622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9" name="Equation" r:id="rId3" imgW="2962247" imgH="1819075" progId="Equation.DSMT4">
                  <p:embed/>
                </p:oleObj>
              </mc:Choice>
              <mc:Fallback>
                <p:oleObj name="Equation" r:id="rId3" imgW="2962247" imgH="18190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3457" y="3577197"/>
                        <a:ext cx="2962275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1512" y="5825511"/>
            <a:ext cx="1044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By writing </a:t>
            </a:r>
            <a:r>
              <a:rPr lang="en-US" sz="2400" b="1" dirty="0" err="1" smtClean="0"/>
              <a:t>eigen</a:t>
            </a:r>
            <a:r>
              <a:rPr lang="en-US" sz="2400" b="1" dirty="0" smtClean="0"/>
              <a:t> values as diagonal elements chooses Moment of Inertia  matrix </a:t>
            </a:r>
          </a:p>
          <a:p>
            <a:r>
              <a:rPr lang="en-US" sz="2400" b="1" dirty="0" smtClean="0"/>
              <a:t>corresponding to a co-ordinate axis as its rotation axis 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39345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Step2: How to find </a:t>
            </a:r>
            <a:r>
              <a:rPr lang="en-US" sz="4400" b="1" dirty="0" err="1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diagonalized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MI tensor??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Following </a:t>
            </a:r>
            <a:r>
              <a:rPr lang="en-US" sz="3600" b="1" dirty="0" err="1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Diagonalization</a:t>
            </a:r>
            <a:r>
              <a:rPr lang="en-US" sz="36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Theorem, </a:t>
            </a:r>
          </a:p>
        </p:txBody>
      </p:sp>
      <p:graphicFrame>
        <p:nvGraphicFramePr>
          <p:cNvPr id="281602" name="Object 2"/>
          <p:cNvGraphicFramePr>
            <a:graphicFrameLocks noChangeAspect="1"/>
          </p:cNvGraphicFramePr>
          <p:nvPr/>
        </p:nvGraphicFramePr>
        <p:xfrm>
          <a:off x="2514600" y="2514600"/>
          <a:ext cx="2971800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1" name="Equation" r:id="rId3" imgW="1155700" imgH="711200" progId="Equation.DSMT4">
                  <p:embed/>
                </p:oleObj>
              </mc:Choice>
              <mc:Fallback>
                <p:oleObj name="Equation" r:id="rId3" imgW="1155700" imgH="711200" progId="Equation.DSMT4">
                  <p:embed/>
                  <p:pic>
                    <p:nvPicPr>
                      <p:cNvPr id="281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600"/>
                        <a:ext cx="2971800" cy="18303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057400" y="434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(Will be taught in MA102)</a:t>
            </a:r>
          </a:p>
        </p:txBody>
      </p:sp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1" y="5257800"/>
            <a:ext cx="8318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133600" y="6511635"/>
            <a:ext cx="5437890" cy="34636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0" y="6206836"/>
            <a:ext cx="990600" cy="34636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43600" y="2438400"/>
            <a:ext cx="4419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Perpetua" pitchFamily="18" charset="0"/>
              </a:rPr>
              <a:t>Diagonalization</a:t>
            </a:r>
            <a:r>
              <a:rPr lang="en-US" sz="2400" b="1" dirty="0">
                <a:latin typeface="Perpetua" pitchFamily="18" charset="0"/>
              </a:rPr>
              <a:t> ensures the rotation axis is along the coordinate axis (Principal axis) </a:t>
            </a:r>
          </a:p>
        </p:txBody>
      </p:sp>
    </p:spTree>
    <p:extLst>
      <p:ext uri="{BB962C8B-B14F-4D97-AF65-F5344CB8AC3E}">
        <p14:creationId xmlns:p14="http://schemas.microsoft.com/office/powerpoint/2010/main" val="4944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  <a:solidFill>
            <a:schemeClr val="bg1">
              <a:lumMod val="85000"/>
              <a:alpha val="56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Tensor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026921"/>
            <a:ext cx="9144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Tensor represents a physical entity which may be characterized by magnitude and multiple directions simultaneously.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3657601"/>
            <a:ext cx="9144000" cy="830997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The rank of a tensor is defined by the number of directionality required to describe a component of it.</a:t>
            </a:r>
          </a:p>
        </p:txBody>
      </p:sp>
    </p:spTree>
    <p:extLst>
      <p:ext uri="{BB962C8B-B14F-4D97-AF65-F5344CB8AC3E}">
        <p14:creationId xmlns:p14="http://schemas.microsoft.com/office/powerpoint/2010/main" val="17836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  <a:solidFill>
            <a:schemeClr val="bg1">
              <a:lumMod val="85000"/>
              <a:alpha val="56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Tensor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1" y="2116138"/>
            <a:ext cx="300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Temperature, Mass, Potential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5519078" y="2300804"/>
            <a:ext cx="2177123" cy="1963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24801" y="2067125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‘0’</a:t>
            </a:r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>
            <p:extLst/>
          </p:nvPr>
        </p:nvGraphicFramePr>
        <p:xfrm>
          <a:off x="4648200" y="3048000"/>
          <a:ext cx="27765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Equation" r:id="rId3" imgW="1167893" imgH="253890" progId="Equation.DSMT4">
                  <p:embed/>
                </p:oleObj>
              </mc:Choice>
              <mc:Fallback>
                <p:oleObj name="Equation" r:id="rId3" imgW="1167893" imgH="253890" progId="Equation.DSMT4">
                  <p:embed/>
                  <p:pic>
                    <p:nvPicPr>
                      <p:cNvPr id="2109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2776538" cy="5969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33601" y="4249738"/>
            <a:ext cx="23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Force, Velocity, Torque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2667000" y="5011738"/>
          <a:ext cx="32591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Equation" r:id="rId5" imgW="1371600" imgH="266700" progId="Equation.DSMT4">
                  <p:embed/>
                </p:oleObj>
              </mc:Choice>
              <mc:Fallback>
                <p:oleObj name="Equation" r:id="rId5" imgW="1371600" imgH="26670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011738"/>
                        <a:ext cx="3259138" cy="6270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839201" y="4495800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‘1’</a:t>
            </a:r>
          </a:p>
        </p:txBody>
      </p:sp>
      <p:graphicFrame>
        <p:nvGraphicFramePr>
          <p:cNvPr id="211980" name="Object 12"/>
          <p:cNvGraphicFramePr>
            <a:graphicFrameLocks noChangeAspect="1"/>
          </p:cNvGraphicFramePr>
          <p:nvPr>
            <p:extLst/>
          </p:nvPr>
        </p:nvGraphicFramePr>
        <p:xfrm>
          <a:off x="6861176" y="5029200"/>
          <a:ext cx="1444625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Equation" r:id="rId7" imgW="609336" imgH="710891" progId="Equation.DSMT4">
                  <p:embed/>
                </p:oleObj>
              </mc:Choice>
              <mc:Fallback>
                <p:oleObj name="Equation" r:id="rId7" imgW="609336" imgH="710891" progId="Equation.DSMT4">
                  <p:embed/>
                  <p:pic>
                    <p:nvPicPr>
                      <p:cNvPr id="2119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6" y="5029200"/>
                        <a:ext cx="1444625" cy="16589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524000" y="1074004"/>
            <a:ext cx="9144000" cy="830997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The rank of a tensor is defined by the number of directionality required to describe a component of it.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75973" y="4768334"/>
            <a:ext cx="4306854" cy="435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057400" y="2775012"/>
            <a:ext cx="1959438" cy="65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SCALAR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69962" y="4101231"/>
            <a:ext cx="1959438" cy="65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42006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  <p:bldP spid="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  <a:solidFill>
            <a:schemeClr val="bg1">
              <a:lumMod val="85000"/>
              <a:alpha val="56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Tensor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23792" y="5694206"/>
            <a:ext cx="9144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Rank 2 Tensor represents a physical entity which may be characterized by magnitude and bi-directionality.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3792" y="4678347"/>
            <a:ext cx="9144000" cy="830997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The rank of a tensor is defined by the number of directionality required to describe a component of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1" y="1676400"/>
            <a:ext cx="199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Moment of Inertia</a:t>
            </a:r>
          </a:p>
        </p:txBody>
      </p:sp>
      <p:graphicFrame>
        <p:nvGraphicFramePr>
          <p:cNvPr id="210951" name="Object 7"/>
          <p:cNvGraphicFramePr>
            <a:graphicFrameLocks noChangeAspect="1"/>
          </p:cNvGraphicFramePr>
          <p:nvPr/>
        </p:nvGraphicFramePr>
        <p:xfrm>
          <a:off x="4572000" y="1066800"/>
          <a:ext cx="31115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8" name="Equation" r:id="rId3" imgW="1308100" imgH="736600" progId="Equation.DSMT4">
                  <p:embed/>
                </p:oleObj>
              </mc:Choice>
              <mc:Fallback>
                <p:oleObj name="Equation" r:id="rId3" imgW="1308100" imgH="736600" progId="Equation.DSMT4">
                  <p:embed/>
                  <p:pic>
                    <p:nvPicPr>
                      <p:cNvPr id="210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66800"/>
                        <a:ext cx="3111500" cy="1752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7828774" y="1676400"/>
            <a:ext cx="858027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86801" y="1828800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‘2’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3792" y="3546998"/>
            <a:ext cx="9194104" cy="103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 </a:t>
            </a:r>
            <a:r>
              <a:rPr lang="en-US" dirty="0" smtClean="0"/>
              <a:t>Torque applied in a given direction need not guarantee angular acceleration also in same direction, rather it can have  components in 2 other direction’s simultaneously as well. This is due to coupling between two directions ( example X-Y, X-Z ……</a:t>
            </a:r>
            <a:r>
              <a:rPr lang="en-US" dirty="0" err="1" smtClean="0"/>
              <a:t>etc</a:t>
            </a:r>
            <a:r>
              <a:rPr lang="en-US" dirty="0" smtClean="0"/>
              <a:t>). This coupling is induced via Moment of Inertia Tensor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89140"/>
              </p:ext>
            </p:extLst>
          </p:nvPr>
        </p:nvGraphicFramePr>
        <p:xfrm>
          <a:off x="4156075" y="2876550"/>
          <a:ext cx="37798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9" name="Equation" r:id="rId5" imgW="1587240" imgH="241200" progId="Equation.DSMT4">
                  <p:embed/>
                </p:oleObj>
              </mc:Choice>
              <mc:Fallback>
                <p:oleObj name="Equation" r:id="rId5" imgW="158724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5" y="2876550"/>
                        <a:ext cx="3779838" cy="5715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6172200" y="3352800"/>
            <a:ext cx="6096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807898"/>
              </p:ext>
            </p:extLst>
          </p:nvPr>
        </p:nvGraphicFramePr>
        <p:xfrm>
          <a:off x="9555162" y="2381830"/>
          <a:ext cx="2636838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0" name="Equation" r:id="rId7" imgW="1244520" imgH="672840" progId="Equation.DSMT4">
                  <p:embed/>
                </p:oleObj>
              </mc:Choice>
              <mc:Fallback>
                <p:oleObj name="Equation" r:id="rId7" imgW="1244520" imgH="6728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55162" y="2381830"/>
                        <a:ext cx="2636838" cy="142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944927"/>
              </p:ext>
            </p:extLst>
          </p:nvPr>
        </p:nvGraphicFramePr>
        <p:xfrm>
          <a:off x="10018058" y="1735524"/>
          <a:ext cx="2115997" cy="34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1" name="Equation" r:id="rId9" imgW="1549080" imgH="253800" progId="Equation.DSMT4">
                  <p:embed/>
                </p:oleObj>
              </mc:Choice>
              <mc:Fallback>
                <p:oleObj name="Equation" r:id="rId9" imgW="1549080" imgH="253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18058" y="1735524"/>
                        <a:ext cx="2115997" cy="34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89168"/>
              </p:ext>
            </p:extLst>
          </p:nvPr>
        </p:nvGraphicFramePr>
        <p:xfrm>
          <a:off x="9946535" y="1242878"/>
          <a:ext cx="2187520" cy="36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2" name="Equation" r:id="rId11" imgW="1688760" imgH="279360" progId="Equation.DSMT4">
                  <p:embed/>
                </p:oleObj>
              </mc:Choice>
              <mc:Fallback>
                <p:oleObj name="Equation" r:id="rId11" imgW="1688760" imgH="2793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46535" y="1242878"/>
                        <a:ext cx="2187520" cy="361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4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38400" y="2194560"/>
          <a:ext cx="7620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Rank of a tensor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0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Scalar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1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Vector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2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Tensor of rank 2 (Dyadic)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Higher orders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Higher rank</a:t>
                      </a:r>
                      <a:r>
                        <a:rPr lang="en-US" sz="3600" baseline="0" dirty="0" smtClean="0">
                          <a:latin typeface="Perpetua" pitchFamily="18" charset="0"/>
                        </a:rPr>
                        <a:t> tensors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33600" y="3429000"/>
            <a:ext cx="807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0844" y="4077222"/>
            <a:ext cx="8077200" cy="140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5410200"/>
            <a:ext cx="8077200" cy="798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81200"/>
            <a:ext cx="8610600" cy="23622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sz="4400" b="1" u="sng" dirty="0">
                <a:solidFill>
                  <a:srgbClr val="002060"/>
                </a:solidFill>
                <a:latin typeface="Perpetua" pitchFamily="18" charset="0"/>
              </a:rPr>
              <a:t>principal axes.</a:t>
            </a:r>
            <a:endParaRPr lang="en-US" sz="4400" b="1" dirty="0">
              <a:solidFill>
                <a:srgbClr val="002060"/>
              </a:solidFill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381001"/>
            <a:ext cx="1275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Perpetua" pitchFamily="18" charset="0"/>
              </a:rPr>
              <a:t>Note!</a:t>
            </a:r>
          </a:p>
        </p:txBody>
      </p:sp>
    </p:spTree>
    <p:extLst>
      <p:ext uri="{BB962C8B-B14F-4D97-AF65-F5344CB8AC3E}">
        <p14:creationId xmlns:p14="http://schemas.microsoft.com/office/powerpoint/2010/main" val="20035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54980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64124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56504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986637" y="57203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936472" y="48562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200" y="4050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Principal Axis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828800" y="990600"/>
          <a:ext cx="3119438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7" name="Equation" r:id="rId3" imgW="1308100" imgH="736600" progId="Equation.DSMT4">
                  <p:embed/>
                </p:oleObj>
              </mc:Choice>
              <mc:Fallback>
                <p:oleObj name="Equation" r:id="rId3" imgW="1308100" imgH="736600" progId="Equation.DSMT4">
                  <p:embed/>
                  <p:pic>
                    <p:nvPicPr>
                      <p:cNvPr id="131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90600"/>
                        <a:ext cx="3119438" cy="17541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1601" y="1295401"/>
            <a:ext cx="1984261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Cumbersome!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2133601"/>
            <a:ext cx="5521448" cy="830997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Principal axes are the orthogonal axes for </a:t>
            </a:r>
          </a:p>
          <a:p>
            <a:r>
              <a:rPr lang="en-US" sz="2400" b="1" dirty="0"/>
              <a:t>Which [I] is diagonal</a:t>
            </a: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5424489" y="3078163"/>
          <a:ext cx="3089275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8" name="Equation" r:id="rId5" imgW="1295400" imgH="711200" progId="Equation.DSMT4">
                  <p:embed/>
                </p:oleObj>
              </mc:Choice>
              <mc:Fallback>
                <p:oleObj name="Equation" r:id="rId5" imgW="1295400" imgH="711200" progId="Equation.DSMT4">
                  <p:embed/>
                  <p:pic>
                    <p:nvPicPr>
                      <p:cNvPr id="131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9" y="3078163"/>
                        <a:ext cx="3089275" cy="16938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owchart: Magnetic Disk 15"/>
          <p:cNvSpPr/>
          <p:nvPr/>
        </p:nvSpPr>
        <p:spPr>
          <a:xfrm>
            <a:off x="2438400" y="4800600"/>
            <a:ext cx="685800" cy="1676400"/>
          </a:xfrm>
          <a:prstGeom prst="flowChartMagneticDisk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5683250" y="5257800"/>
          <a:ext cx="15890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9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131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5257800"/>
                        <a:ext cx="1589088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7342188" y="5241925"/>
          <a:ext cx="16113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0" name="Equation" r:id="rId9" imgW="660113" imgH="241195" progId="Equation.DSMT4">
                  <p:embed/>
                </p:oleObj>
              </mc:Choice>
              <mc:Fallback>
                <p:oleObj name="Equation" r:id="rId9" imgW="660113" imgH="241195" progId="Equation.DSMT4">
                  <p:embed/>
                  <p:pic>
                    <p:nvPicPr>
                      <p:cNvPr id="131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8" y="5241925"/>
                        <a:ext cx="1611312" cy="590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8" name="Object 6"/>
          <p:cNvGraphicFramePr>
            <a:graphicFrameLocks noChangeAspect="1"/>
          </p:cNvGraphicFramePr>
          <p:nvPr/>
        </p:nvGraphicFramePr>
        <p:xfrm>
          <a:off x="6669088" y="6019800"/>
          <a:ext cx="15605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1" name="Equation" r:id="rId11" imgW="634725" imgH="228501" progId="Equation.DSMT4">
                  <p:embed/>
                </p:oleObj>
              </mc:Choice>
              <mc:Fallback>
                <p:oleObj name="Equation" r:id="rId11" imgW="634725" imgH="228501" progId="Equation.DSMT4">
                  <p:embed/>
                  <p:pic>
                    <p:nvPicPr>
                      <p:cNvPr id="131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6019800"/>
                        <a:ext cx="1560512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2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2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Perpetua" pitchFamily="18" charset="0"/>
              </a:rPr>
              <a:t>How to find principal axis????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396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How to find </a:t>
            </a:r>
            <a:r>
              <a:rPr lang="en-US" sz="4400" b="1" dirty="0" err="1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diagonalized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MI tensor??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5410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B050"/>
                </a:solidFill>
                <a:latin typeface="Perpetua" pitchFamily="18" charset="0"/>
                <a:ea typeface="+mj-ea"/>
                <a:cs typeface="+mj-cs"/>
              </a:rPr>
              <a:t>Mathematical approach!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For simple geometries it is easy to find by intuition but not for any general case</a:t>
            </a:r>
          </a:p>
        </p:txBody>
      </p:sp>
    </p:spTree>
    <p:extLst>
      <p:ext uri="{BB962C8B-B14F-4D97-AF65-F5344CB8AC3E}">
        <p14:creationId xmlns:p14="http://schemas.microsoft.com/office/powerpoint/2010/main" val="28179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11886</TotalTime>
  <Words>646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Perpetua</vt:lpstr>
      <vt:lpstr>Symbol</vt:lpstr>
      <vt:lpstr>Office Theme</vt:lpstr>
      <vt:lpstr>Equation</vt:lpstr>
      <vt:lpstr>RIGID BODY IN MOTION</vt:lpstr>
      <vt:lpstr>Is Moment of Inertia a Scalar? Vector? </vt:lpstr>
      <vt:lpstr>Tensor</vt:lpstr>
      <vt:lpstr>Tensor</vt:lpstr>
      <vt:lpstr>Tensor</vt:lpstr>
      <vt:lpstr>PowerPoint Presentation</vt:lpstr>
      <vt:lpstr>PowerPoint Presentation</vt:lpstr>
      <vt:lpstr>Principal Axis</vt:lpstr>
      <vt:lpstr>How to find principal axis????</vt:lpstr>
      <vt:lpstr>How to find principal axis????</vt:lpstr>
      <vt:lpstr>Rotation of a square plate</vt:lpstr>
      <vt:lpstr>Rotation of a square plate</vt:lpstr>
      <vt:lpstr>How to find principal axis????</vt:lpstr>
      <vt:lpstr>How to find principal axis????</vt:lpstr>
      <vt:lpstr>How to find principal axis????</vt:lpstr>
      <vt:lpstr>How to find principal axis????</vt:lpstr>
      <vt:lpstr>How to find principal axis????</vt:lpstr>
      <vt:lpstr>How to find principal axis????</vt:lpstr>
      <vt:lpstr>How to find principal axis????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 BODY IN MOTION</dc:title>
  <dc:creator>RAGHAVAN EASWARAN</dc:creator>
  <cp:lastModifiedBy>HP</cp:lastModifiedBy>
  <cp:revision>272</cp:revision>
  <dcterms:created xsi:type="dcterms:W3CDTF">2020-12-29T12:39:13Z</dcterms:created>
  <dcterms:modified xsi:type="dcterms:W3CDTF">2022-01-18T08:35:27Z</dcterms:modified>
</cp:coreProperties>
</file>