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44.bin" ContentType="image/unknown"/>
  <Override PartName="/ppt/media/image45.bin" ContentType="image/unknown"/>
  <Override PartName="/ppt/media/image46.bin" ContentType="image/unknown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79" r:id="rId6"/>
    <p:sldId id="280" r:id="rId7"/>
    <p:sldId id="281" r:id="rId8"/>
    <p:sldId id="264" r:id="rId9"/>
    <p:sldId id="260" r:id="rId10"/>
    <p:sldId id="261" r:id="rId11"/>
    <p:sldId id="262" r:id="rId12"/>
    <p:sldId id="263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53.wmf"/><Relationship Id="rId1" Type="http://schemas.openxmlformats.org/officeDocument/2006/relationships/image" Target="../media/image49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emf"/><Relationship Id="rId4" Type="http://schemas.openxmlformats.org/officeDocument/2006/relationships/image" Target="../media/image7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wmf"/><Relationship Id="rId10" Type="http://schemas.openxmlformats.org/officeDocument/2006/relationships/image" Target="../media/image14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5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bin"/><Relationship Id="rId3" Type="http://schemas.openxmlformats.org/officeDocument/2006/relationships/image" Target="../media/image41.wmf"/><Relationship Id="rId7" Type="http://schemas.openxmlformats.org/officeDocument/2006/relationships/image" Target="../media/image45.bin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bin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23BCE-A8D5-44EF-ADD7-60F4883DDDA2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AA549-1D90-4D5C-8FEC-0AAADBC8C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8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CAA549-1D90-4D5C-8FEC-0AAADBC8C7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8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3E623-6F20-4693-85A7-D8DB091D08F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17739-47A0-4828-9F02-C0FD13D773A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43.wmf"/><Relationship Id="rId18" Type="http://schemas.openxmlformats.org/officeDocument/2006/relationships/image" Target="../media/image45.bin"/><Relationship Id="rId3" Type="http://schemas.openxmlformats.org/officeDocument/2006/relationships/image" Target="../media/image47.png"/><Relationship Id="rId7" Type="http://schemas.openxmlformats.org/officeDocument/2006/relationships/image" Target="../media/image40.wmf"/><Relationship Id="rId12" Type="http://schemas.openxmlformats.org/officeDocument/2006/relationships/oleObject" Target="../embeddings/oleObject40.bin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png"/><Relationship Id="rId20" Type="http://schemas.openxmlformats.org/officeDocument/2006/relationships/image" Target="../media/image4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42.wmf"/><Relationship Id="rId5" Type="http://schemas.openxmlformats.org/officeDocument/2006/relationships/image" Target="../media/image39.wmf"/><Relationship Id="rId15" Type="http://schemas.openxmlformats.org/officeDocument/2006/relationships/image" Target="../media/image44.bin"/><Relationship Id="rId10" Type="http://schemas.openxmlformats.org/officeDocument/2006/relationships/oleObject" Target="../embeddings/oleObject39.bin"/><Relationship Id="rId19" Type="http://schemas.openxmlformats.org/officeDocument/2006/relationships/oleObject" Target="../embeddings/oleObject43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1.wmf"/><Relationship Id="rId14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11" Type="http://schemas.openxmlformats.org/officeDocument/2006/relationships/image" Target="../media/image57.jpeg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6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8.wmf"/><Relationship Id="rId4" Type="http://schemas.openxmlformats.org/officeDocument/2006/relationships/oleObject" Target="../embeddings/oleObject5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0" Type="http://schemas.openxmlformats.org/officeDocument/2006/relationships/image" Target="../media/image64.wmf"/><Relationship Id="rId4" Type="http://schemas.openxmlformats.org/officeDocument/2006/relationships/image" Target="../media/image61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image" Target="../media/image67.png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4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63.bin"/><Relationship Id="rId9" Type="http://schemas.openxmlformats.org/officeDocument/2006/relationships/image" Target="../media/image7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67.bin"/><Relationship Id="rId4" Type="http://schemas.openxmlformats.org/officeDocument/2006/relationships/image" Target="../media/image72.wmf"/><Relationship Id="rId9" Type="http://schemas.openxmlformats.org/officeDocument/2006/relationships/image" Target="../media/image75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9.wmf"/><Relationship Id="rId4" Type="http://schemas.openxmlformats.org/officeDocument/2006/relationships/image" Target="../media/image76.emf"/><Relationship Id="rId9" Type="http://schemas.openxmlformats.org/officeDocument/2006/relationships/oleObject" Target="../embeddings/oleObject72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80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8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21" Type="http://schemas.openxmlformats.org/officeDocument/2006/relationships/image" Target="../media/image4.emf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5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14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image" Target="../media/image14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Relationship Id="rId22" Type="http://schemas.openxmlformats.org/officeDocument/2006/relationships/oleObject" Target="../embeddings/oleObject1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1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04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 Consider </a:t>
            </a:r>
            <a:r>
              <a:rPr lang="en-US" dirty="0"/>
              <a:t>a cylinder of length 10cm and radius 2cm spinning rapidly with an angular frequency 30 degrees per second, moving parallel to its axis with velocity 5m/s in free space. A perturbing force of 5N acts on the cylinder for 0.01s. Find the angle through which the cylinder </a:t>
            </a:r>
            <a:r>
              <a:rPr lang="en-US" dirty="0" err="1"/>
              <a:t>precesses</a:t>
            </a:r>
            <a:r>
              <a:rPr lang="en-US" dirty="0"/>
              <a:t>.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82750" y="2209800"/>
          <a:ext cx="148748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3" imgW="799920" imgH="431640" progId="Equation.DSMT4">
                  <p:embed/>
                </p:oleObj>
              </mc:Choice>
              <mc:Fallback>
                <p:oleObj name="Equation" r:id="rId3" imgW="7999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2209800"/>
                        <a:ext cx="1487488" cy="7747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48100" y="2114550"/>
          <a:ext cx="2786063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5" imgW="1498320" imgH="622080" progId="Equation.DSMT4">
                  <p:embed/>
                </p:oleObj>
              </mc:Choice>
              <mc:Fallback>
                <p:oleObj name="Equation" r:id="rId5" imgW="1498320" imgH="622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2114550"/>
                        <a:ext cx="2786063" cy="1117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160463" y="3886200"/>
          <a:ext cx="488791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7" imgW="2628720" imgH="622080" progId="Equation.DSMT4">
                  <p:embed/>
                </p:oleObj>
              </mc:Choice>
              <mc:Fallback>
                <p:oleObj name="Equation" r:id="rId7" imgW="2628720" imgH="622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3886200"/>
                        <a:ext cx="4887912" cy="1117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466414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 rot="19745797">
            <a:off x="1358531" y="1301258"/>
            <a:ext cx="3044671" cy="197240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76600" y="1676400"/>
            <a:ext cx="1367971" cy="86197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43400" y="20574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810000" y="152400"/>
            <a:ext cx="1143000" cy="6858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0500" y="12699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48597" y="799403"/>
            <a:ext cx="1143003" cy="139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2200" y="1524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Parallelogram 13"/>
          <p:cNvSpPr/>
          <p:nvPr/>
        </p:nvSpPr>
        <p:spPr>
          <a:xfrm rot="1163803">
            <a:off x="1603203" y="548710"/>
            <a:ext cx="3912001" cy="2400983"/>
          </a:xfrm>
          <a:prstGeom prst="parallelogram">
            <a:avLst>
              <a:gd name="adj" fmla="val 87512"/>
            </a:avLst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10200" y="381000"/>
            <a:ext cx="3525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perturbation given, 1, and 2 </a:t>
            </a:r>
          </a:p>
          <a:p>
            <a:r>
              <a:rPr lang="en-US" dirty="0" smtClean="0"/>
              <a:t>lies in a horizontal 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196958">
            <a:off x="2356680" y="2035280"/>
            <a:ext cx="3003815" cy="20982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038600" y="1981200"/>
            <a:ext cx="1367971" cy="86197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0" y="24384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038600" y="1066800"/>
            <a:ext cx="2286000" cy="977902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91200" y="3810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2’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3467797" y="1472504"/>
            <a:ext cx="1143003" cy="139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4679950" y="2362200"/>
            <a:ext cx="577850" cy="533400"/>
          </a:xfrm>
          <a:custGeom>
            <a:avLst/>
            <a:gdLst>
              <a:gd name="connsiteX0" fmla="*/ 730250 w 730250"/>
              <a:gd name="connsiteY0" fmla="*/ 97367 h 605367"/>
              <a:gd name="connsiteX1" fmla="*/ 539750 w 730250"/>
              <a:gd name="connsiteY1" fmla="*/ 8467 h 605367"/>
              <a:gd name="connsiteX2" fmla="*/ 361950 w 730250"/>
              <a:gd name="connsiteY2" fmla="*/ 46567 h 605367"/>
              <a:gd name="connsiteX3" fmla="*/ 146050 w 730250"/>
              <a:gd name="connsiteY3" fmla="*/ 198967 h 605367"/>
              <a:gd name="connsiteX4" fmla="*/ 57150 w 730250"/>
              <a:gd name="connsiteY4" fmla="*/ 287867 h 605367"/>
              <a:gd name="connsiteX5" fmla="*/ 6350 w 730250"/>
              <a:gd name="connsiteY5" fmla="*/ 376767 h 605367"/>
              <a:gd name="connsiteX6" fmla="*/ 19050 w 730250"/>
              <a:gd name="connsiteY6" fmla="*/ 529167 h 605367"/>
              <a:gd name="connsiteX7" fmla="*/ 107950 w 730250"/>
              <a:gd name="connsiteY7" fmla="*/ 592667 h 605367"/>
              <a:gd name="connsiteX8" fmla="*/ 133350 w 730250"/>
              <a:gd name="connsiteY8" fmla="*/ 605367 h 6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0250" h="605367">
                <a:moveTo>
                  <a:pt x="730250" y="97367"/>
                </a:moveTo>
                <a:cubicBezTo>
                  <a:pt x="665691" y="57150"/>
                  <a:pt x="601133" y="16934"/>
                  <a:pt x="539750" y="8467"/>
                </a:cubicBezTo>
                <a:cubicBezTo>
                  <a:pt x="478367" y="0"/>
                  <a:pt x="427567" y="14817"/>
                  <a:pt x="361950" y="46567"/>
                </a:cubicBezTo>
                <a:cubicBezTo>
                  <a:pt x="296333" y="78317"/>
                  <a:pt x="196850" y="158750"/>
                  <a:pt x="146050" y="198967"/>
                </a:cubicBezTo>
                <a:cubicBezTo>
                  <a:pt x="95250" y="239184"/>
                  <a:pt x="80433" y="258234"/>
                  <a:pt x="57150" y="287867"/>
                </a:cubicBezTo>
                <a:cubicBezTo>
                  <a:pt x="33867" y="317500"/>
                  <a:pt x="12700" y="336550"/>
                  <a:pt x="6350" y="376767"/>
                </a:cubicBezTo>
                <a:cubicBezTo>
                  <a:pt x="0" y="416984"/>
                  <a:pt x="2117" y="493184"/>
                  <a:pt x="19050" y="529167"/>
                </a:cubicBezTo>
                <a:cubicBezTo>
                  <a:pt x="35983" y="565150"/>
                  <a:pt x="88900" y="579967"/>
                  <a:pt x="107950" y="592667"/>
                </a:cubicBezTo>
                <a:cubicBezTo>
                  <a:pt x="127000" y="605367"/>
                  <a:pt x="130175" y="605367"/>
                  <a:pt x="133350" y="605367"/>
                </a:cubicBezTo>
              </a:path>
            </a:pathLst>
          </a:cu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56162">
            <a:off x="4330019" y="3458511"/>
            <a:ext cx="43434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 rot="19653120">
            <a:off x="4430524" y="5064164"/>
            <a:ext cx="3003815" cy="20982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038600" y="609600"/>
            <a:ext cx="1884707" cy="1435102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172200" y="10668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6200000" flipV="1">
            <a:off x="3276598" y="1295402"/>
            <a:ext cx="990604" cy="533400"/>
          </a:xfrm>
          <a:prstGeom prst="straightConnector1">
            <a:avLst/>
          </a:prstGeom>
          <a:ln w="381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733800" y="977901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317186" y="7620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3’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 rot="19308491">
            <a:off x="2394891" y="2072221"/>
            <a:ext cx="3003815" cy="209823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3086892" y="951708"/>
            <a:ext cx="1905004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038600" y="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</a:t>
            </a:r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808663" y="873125"/>
          <a:ext cx="173037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873125"/>
                        <a:ext cx="173037" cy="2413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936625" y="3481388"/>
          <a:ext cx="240982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6" imgW="838080" imgH="457200" progId="Equation.DSMT4">
                  <p:embed/>
                </p:oleObj>
              </mc:Choice>
              <mc:Fallback>
                <p:oleObj name="Equation" r:id="rId6" imgW="83808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3481388"/>
                        <a:ext cx="2409825" cy="13176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3" grpId="0" animBg="1"/>
      <p:bldP spid="15" grpId="0" animBg="1"/>
      <p:bldP spid="24" grpId="0"/>
      <p:bldP spid="25" grpId="0" animBg="1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133600" y="838200"/>
          <a:ext cx="376732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9" name="Equation" r:id="rId3" imgW="1612900" imgH="393700" progId="Equation.DSMT4">
                  <p:embed/>
                </p:oleObj>
              </mc:Choice>
              <mc:Fallback>
                <p:oleObj name="Equation" r:id="rId3" imgW="1612900" imgH="393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38200"/>
                        <a:ext cx="3767328" cy="9144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524000" y="2057400"/>
          <a:ext cx="48355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0" name="Equation" r:id="rId5" imgW="2070000" imgH="469800" progId="Equation.DSMT4">
                  <p:embed/>
                </p:oleObj>
              </mc:Choice>
              <mc:Fallback>
                <p:oleObj name="Equation" r:id="rId5" imgW="207000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4835525" cy="10922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1701800" y="3657600"/>
          <a:ext cx="4479925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1" name="Equation" r:id="rId7" imgW="1917360" imgH="469800" progId="Equation.DSMT4">
                  <p:embed/>
                </p:oleObj>
              </mc:Choice>
              <mc:Fallback>
                <p:oleObj name="Equation" r:id="rId7" imgW="1917360" imgH="469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3657600"/>
                        <a:ext cx="4479925" cy="10922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057400" y="5334000"/>
          <a:ext cx="3530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9" imgW="1511280" imgH="469800" progId="Equation.DSMT4">
                  <p:embed/>
                </p:oleObj>
              </mc:Choice>
              <mc:Fallback>
                <p:oleObj name="Equation" r:id="rId9" imgW="151128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334000"/>
                        <a:ext cx="3530600" cy="10922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800600"/>
            <a:ext cx="1337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sin2</a:t>
            </a:r>
            <a:r>
              <a:rPr lang="en-US" sz="2400" dirty="0" smtClean="0">
                <a:sym typeface="Symbol"/>
              </a:rPr>
              <a:t></a:t>
            </a:r>
            <a:r>
              <a:rPr lang="en-US" sz="2400" dirty="0" smtClean="0"/>
              <a:t>2</a:t>
            </a:r>
            <a:r>
              <a:rPr lang="en-US" sz="2400" dirty="0" smtClean="0">
                <a:sym typeface="Symbol"/>
              </a:rPr>
              <a:t>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48006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motion is simple harmonic </a:t>
            </a:r>
          </a:p>
          <a:p>
            <a:r>
              <a:rPr lang="en-US" sz="2000" dirty="0" smtClean="0"/>
              <a:t>With angular frequency</a:t>
            </a:r>
            <a:endParaRPr lang="en-US" sz="2000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6400800" y="5486400"/>
          <a:ext cx="189865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3" name="Equation" r:id="rId11" imgW="812520" imgH="507960" progId="Equation.DSMT4">
                  <p:embed/>
                </p:oleObj>
              </mc:Choice>
              <mc:Fallback>
                <p:oleObj name="Equation" r:id="rId11" imgW="81252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86400"/>
                        <a:ext cx="1898650" cy="11811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62000" y="381000"/>
            <a:ext cx="304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Euler equation in primed axes: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371600"/>
            <a:ext cx="360668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53989" name="Object 5"/>
          <p:cNvGraphicFramePr>
            <a:graphicFrameLocks noChangeAspect="1"/>
          </p:cNvGraphicFramePr>
          <p:nvPr/>
        </p:nvGraphicFramePr>
        <p:xfrm>
          <a:off x="5715000" y="838200"/>
          <a:ext cx="28479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Equation" r:id="rId4" imgW="1511300" imgH="304800" progId="Equation.DSMT4">
                  <p:embed/>
                </p:oleObj>
              </mc:Choice>
              <mc:Fallback>
                <p:oleObj name="Equation" r:id="rId4" imgW="1511300" imgH="304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838200"/>
                        <a:ext cx="2847975" cy="5762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990" name="Object 6"/>
          <p:cNvGraphicFramePr>
            <a:graphicFrameLocks noChangeAspect="1"/>
          </p:cNvGraphicFramePr>
          <p:nvPr/>
        </p:nvGraphicFramePr>
        <p:xfrm>
          <a:off x="6248400" y="2133600"/>
          <a:ext cx="184308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Equation" r:id="rId6" imgW="977900" imgH="241300" progId="Equation.DSMT4">
                  <p:embed/>
                </p:oleObj>
              </mc:Choice>
              <mc:Fallback>
                <p:oleObj name="Equation" r:id="rId6" imgW="977900" imgH="2413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133600"/>
                        <a:ext cx="1843088" cy="45561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4061" name="Object 77"/>
          <p:cNvGraphicFramePr>
            <a:graphicFrameLocks noChangeAspect="1"/>
          </p:cNvGraphicFramePr>
          <p:nvPr/>
        </p:nvGraphicFramePr>
        <p:xfrm>
          <a:off x="5562600" y="3276600"/>
          <a:ext cx="28702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2" name="Equation" r:id="rId8" imgW="1524000" imgH="241300" progId="Equation.DSMT4">
                  <p:embed/>
                </p:oleObj>
              </mc:Choice>
              <mc:Fallback>
                <p:oleObj name="Equation" r:id="rId8" imgW="1524000" imgH="2413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276600"/>
                        <a:ext cx="2870200" cy="4445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4063" name="Object 79"/>
          <p:cNvGraphicFramePr>
            <a:graphicFrameLocks noChangeAspect="1"/>
          </p:cNvGraphicFramePr>
          <p:nvPr/>
        </p:nvGraphicFramePr>
        <p:xfrm>
          <a:off x="1371600" y="4191000"/>
          <a:ext cx="63357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3" name="Equation" r:id="rId10" imgW="3365500" imgH="304800" progId="Equation.DSMT4">
                  <p:embed/>
                </p:oleObj>
              </mc:Choice>
              <mc:Fallback>
                <p:oleObj name="Equation" r:id="rId10" imgW="3365500" imgH="304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6335713" cy="5715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reeform 9"/>
          <p:cNvSpPr/>
          <p:nvPr/>
        </p:nvSpPr>
        <p:spPr>
          <a:xfrm>
            <a:off x="3048000" y="2706915"/>
            <a:ext cx="174171" cy="112485"/>
          </a:xfrm>
          <a:custGeom>
            <a:avLst/>
            <a:gdLst>
              <a:gd name="connsiteX0" fmla="*/ 0 w 159657"/>
              <a:gd name="connsiteY0" fmla="*/ 152399 h 152399"/>
              <a:gd name="connsiteX1" fmla="*/ 87086 w 159657"/>
              <a:gd name="connsiteY1" fmla="*/ 21771 h 152399"/>
              <a:gd name="connsiteX2" fmla="*/ 145143 w 159657"/>
              <a:gd name="connsiteY2" fmla="*/ 21771 h 152399"/>
              <a:gd name="connsiteX3" fmla="*/ 159657 w 159657"/>
              <a:gd name="connsiteY3" fmla="*/ 7256 h 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657" h="152399">
                <a:moveTo>
                  <a:pt x="0" y="152399"/>
                </a:moveTo>
                <a:cubicBezTo>
                  <a:pt x="31448" y="97970"/>
                  <a:pt x="62896" y="43542"/>
                  <a:pt x="87086" y="21771"/>
                </a:cubicBezTo>
                <a:cubicBezTo>
                  <a:pt x="111277" y="0"/>
                  <a:pt x="133048" y="24190"/>
                  <a:pt x="145143" y="21771"/>
                </a:cubicBezTo>
                <a:cubicBezTo>
                  <a:pt x="157238" y="19352"/>
                  <a:pt x="158447" y="13304"/>
                  <a:pt x="159657" y="7256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54064" name="Object 80"/>
          <p:cNvGraphicFramePr>
            <a:graphicFrameLocks noChangeAspect="1"/>
          </p:cNvGraphicFramePr>
          <p:nvPr/>
        </p:nvGraphicFramePr>
        <p:xfrm>
          <a:off x="2895600" y="2286000"/>
          <a:ext cx="26193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" name="Equation" r:id="rId12" imgW="139579" imgH="177646" progId="Equation.DSMT4">
                  <p:embed/>
                </p:oleObj>
              </mc:Choice>
              <mc:Fallback>
                <p:oleObj name="Equation" r:id="rId12" imgW="139579" imgH="177646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286000"/>
                        <a:ext cx="261937" cy="3270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81000" y="152400"/>
            <a:ext cx="510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4. Determine </a:t>
            </a:r>
            <a:r>
              <a:rPr lang="en-US" dirty="0"/>
              <a:t>the direction and magnitude of the </a:t>
            </a:r>
            <a:r>
              <a:rPr lang="en-US" dirty="0" err="1"/>
              <a:t>Coriolis</a:t>
            </a:r>
            <a:r>
              <a:rPr lang="en-US" dirty="0"/>
              <a:t> force acting on an object having a mass of 10Kg at a latitude of 80 degree in the southern hemisphere and moving at 3m/s in the direction from North pole to South pole on the earth’s surface .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1981200" y="4953000"/>
          <a:ext cx="4987925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Equation" r:id="rId14" imgW="2654280" imgH="304560" progId="Equation.DSMT4">
                  <p:embed/>
                </p:oleObj>
              </mc:Choice>
              <mc:Fallback>
                <p:oleObj name="Equation" r:id="rId14" imgW="2654280" imgH="304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53000"/>
                        <a:ext cx="4987925" cy="5715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019800" y="5715000"/>
            <a:ext cx="27717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2738438" y="5638800"/>
          <a:ext cx="2671762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6" name="Equation" r:id="rId17" imgW="1422360" imgH="304560" progId="Equation.DSMT4">
                  <p:embed/>
                </p:oleObj>
              </mc:Choice>
              <mc:Fallback>
                <p:oleObj name="Equation" r:id="rId17" imgW="1422360" imgH="3045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438" y="5638800"/>
                        <a:ext cx="2671762" cy="5715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51787"/>
              </p:ext>
            </p:extLst>
          </p:nvPr>
        </p:nvGraphicFramePr>
        <p:xfrm>
          <a:off x="468313" y="6383338"/>
          <a:ext cx="2897187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7" name="Equation" r:id="rId19" imgW="1600200" imgH="304560" progId="Equation.DSMT4">
                  <p:embed/>
                </p:oleObj>
              </mc:Choice>
              <mc:Fallback>
                <p:oleObj name="Equation" r:id="rId19" imgW="1600200" imgH="304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6383338"/>
                        <a:ext cx="2897187" cy="55086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733800" y="6488668"/>
            <a:ext cx="145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Towards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5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9144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a critically damped oscillator with an initial position -10m and initial velocity 3m/s and damping factor 0.1, find at what finite time the system will cross equilibrium? Also plot a graph between x(t) v/s t and label maxima/minima and zero crossing points if any.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056171"/>
              </p:ext>
            </p:extLst>
          </p:nvPr>
        </p:nvGraphicFramePr>
        <p:xfrm>
          <a:off x="3352800" y="1905000"/>
          <a:ext cx="28346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05000"/>
                        <a:ext cx="2834662" cy="2667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608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360363"/>
              </p:ext>
            </p:extLst>
          </p:nvPr>
        </p:nvGraphicFramePr>
        <p:xfrm>
          <a:off x="2895600" y="3048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0" name="Equation" r:id="rId3" imgW="1180588" imgH="253890" progId="Equation.DSMT4">
                  <p:embed/>
                </p:oleObj>
              </mc:Choice>
              <mc:Fallback>
                <p:oleObj name="Equation" r:id="rId3" imgW="1180588" imgH="25389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48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1828800"/>
            <a:ext cx="322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Zero crossing: </a:t>
            </a:r>
            <a:endParaRPr lang="en-US" sz="40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452501"/>
              </p:ext>
            </p:extLst>
          </p:nvPr>
        </p:nvGraphicFramePr>
        <p:xfrm>
          <a:off x="3648075" y="1905000"/>
          <a:ext cx="130492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1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075" y="1905000"/>
                        <a:ext cx="1304925" cy="7080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066800" y="2895600"/>
            <a:ext cx="5943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For the oscillator to cross equilibrium at finite time, A or B has to be negative.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075293"/>
              </p:ext>
            </p:extLst>
          </p:nvPr>
        </p:nvGraphicFramePr>
        <p:xfrm>
          <a:off x="3057525" y="3657600"/>
          <a:ext cx="196215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2" name="Equation" r:id="rId7" imgW="698500" imgH="660400" progId="Equation.DSMT4">
                  <p:embed/>
                </p:oleObj>
              </mc:Choice>
              <mc:Fallback>
                <p:oleObj name="Equation" r:id="rId7" imgW="698500" imgH="660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25" y="3657600"/>
                        <a:ext cx="1962150" cy="14478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2763184"/>
              </p:ext>
            </p:extLst>
          </p:nvPr>
        </p:nvGraphicFramePr>
        <p:xfrm>
          <a:off x="1348078" y="52705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3" name="Equation" r:id="rId9" imgW="1028254" imgH="431613" progId="Equation.DSMT4">
                  <p:embed/>
                </p:oleObj>
              </mc:Choice>
              <mc:Fallback>
                <p:oleObj name="Equation" r:id="rId9" imgW="1028254" imgH="431613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078" y="52705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14800" y="5638800"/>
            <a:ext cx="4379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= -10, B = 2, </a:t>
            </a:r>
            <a:r>
              <a:rPr lang="en-US" b="1" dirty="0" err="1" smtClean="0"/>
              <a:t>t</a:t>
            </a:r>
            <a:r>
              <a:rPr lang="en-US" b="1" baseline="-25000" dirty="0" err="1" smtClean="0"/>
              <a:t>c</a:t>
            </a:r>
            <a:r>
              <a:rPr lang="en-US" b="1" dirty="0" smtClean="0"/>
              <a:t> is positive, hence system</a:t>
            </a:r>
          </a:p>
          <a:p>
            <a:r>
              <a:rPr lang="en-US" b="1" dirty="0"/>
              <a:t>w</a:t>
            </a:r>
            <a:r>
              <a:rPr lang="en-US" b="1" dirty="0" smtClean="0"/>
              <a:t>ill cross equilibrium in positive value of 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0889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6858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Maxima /Minima:</a:t>
            </a:r>
            <a:endParaRPr lang="en-US" sz="48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615734"/>
              </p:ext>
            </p:extLst>
          </p:nvPr>
        </p:nvGraphicFramePr>
        <p:xfrm>
          <a:off x="4191000" y="4710113"/>
          <a:ext cx="11811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2" name="Equation" r:id="rId3" imgW="520700" imgH="419100" progId="Equation.DSMT4">
                  <p:embed/>
                </p:oleObj>
              </mc:Choice>
              <mc:Fallback>
                <p:oleObj name="Equation" r:id="rId3" imgW="520700" imgH="4191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710113"/>
                        <a:ext cx="1181100" cy="94297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91200" y="4876800"/>
            <a:ext cx="2136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Maximum</a:t>
            </a:r>
            <a:endParaRPr lang="en-US" sz="3600" b="1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9481"/>
              </p:ext>
            </p:extLst>
          </p:nvPr>
        </p:nvGraphicFramePr>
        <p:xfrm>
          <a:off x="3633788" y="1828800"/>
          <a:ext cx="2357437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3" name="Equation" r:id="rId5" imgW="1041400" imgH="838200" progId="Equation.DSMT4">
                  <p:embed/>
                </p:oleObj>
              </mc:Choice>
              <mc:Fallback>
                <p:oleObj name="Equation" r:id="rId5" imgW="1041400" imgH="838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1828800"/>
                        <a:ext cx="2357437" cy="18923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932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585802"/>
              </p:ext>
            </p:extLst>
          </p:nvPr>
        </p:nvGraphicFramePr>
        <p:xfrm>
          <a:off x="5867400" y="3695200"/>
          <a:ext cx="2308225" cy="2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8" name="Equation" r:id="rId3" imgW="698500" imgH="660400" progId="Equation.DSMT4">
                  <p:embed/>
                </p:oleObj>
              </mc:Choice>
              <mc:Fallback>
                <p:oleObj name="Equation" r:id="rId3" imgW="698500" imgH="660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695200"/>
                        <a:ext cx="2308225" cy="21722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07850"/>
              </p:ext>
            </p:extLst>
          </p:nvPr>
        </p:nvGraphicFramePr>
        <p:xfrm>
          <a:off x="1905000" y="1371600"/>
          <a:ext cx="23368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9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371600"/>
                        <a:ext cx="2336800" cy="9779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2952132"/>
              </p:ext>
            </p:extLst>
          </p:nvPr>
        </p:nvGraphicFramePr>
        <p:xfrm>
          <a:off x="1295400" y="76200"/>
          <a:ext cx="4127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Equation" r:id="rId7" imgW="1180588" imgH="253890" progId="Equation.DSMT4">
                  <p:embed/>
                </p:oleObj>
              </mc:Choice>
              <mc:Fallback>
                <p:oleObj name="Equation" r:id="rId7" imgW="1180588" imgH="25389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76200"/>
                        <a:ext cx="4127500" cy="8890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28016"/>
              </p:ext>
            </p:extLst>
          </p:nvPr>
        </p:nvGraphicFramePr>
        <p:xfrm>
          <a:off x="5435600" y="1600200"/>
          <a:ext cx="2540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1" name="Equation" r:id="rId9" imgW="939392" imgH="393529" progId="Equation.DSMT4">
                  <p:embed/>
                </p:oleObj>
              </mc:Choice>
              <mc:Fallback>
                <p:oleObj name="Equation" r:id="rId9" imgW="939392" imgH="393529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1600200"/>
                        <a:ext cx="2540000" cy="1054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Critical_Damping_7.jpg"/>
          <p:cNvPicPr>
            <a:picLocks noChangeAspect="1"/>
          </p:cNvPicPr>
          <p:nvPr/>
        </p:nvPicPr>
        <p:blipFill>
          <a:blip r:embed="rId11" cstate="print"/>
          <a:srcRect l="7965" t="8018" r="11504" b="5727"/>
          <a:stretch>
            <a:fillRect/>
          </a:stretch>
        </p:blipFill>
        <p:spPr>
          <a:xfrm>
            <a:off x="304800" y="2544417"/>
            <a:ext cx="5029200" cy="41611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752600"/>
            <a:ext cx="1781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Maximum at 15s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39906" y="3206027"/>
            <a:ext cx="2221468" cy="53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344"/>
            <a:ext cx="8229600" cy="7921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Driven and Damped Oscillations</a:t>
            </a:r>
            <a:endParaRPr lang="en-US" sz="16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791028"/>
            <a:ext cx="3116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Forced Harmonic Oscillator </a:t>
            </a:r>
            <a:endParaRPr lang="en-US" sz="2000" b="1" dirty="0"/>
          </a:p>
        </p:txBody>
      </p:sp>
      <p:graphicFrame>
        <p:nvGraphicFramePr>
          <p:cNvPr id="66568" name="Object 8"/>
          <p:cNvGraphicFramePr>
            <a:graphicFrameLocks noChangeAspect="1"/>
          </p:cNvGraphicFramePr>
          <p:nvPr/>
        </p:nvGraphicFramePr>
        <p:xfrm>
          <a:off x="2514600" y="3048000"/>
          <a:ext cx="3235325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6" name="Equation" r:id="rId4" imgW="1434960" imgH="583920" progId="Equation.DSMT4">
                  <p:embed/>
                </p:oleObj>
              </mc:Choice>
              <mc:Fallback>
                <p:oleObj name="Equation" r:id="rId4" imgW="1434960" imgH="5839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048000"/>
                        <a:ext cx="3235325" cy="13208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85800" y="12192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Find the phase shift of the driven damped oscillator, which has a driving frequency of 10 </a:t>
            </a:r>
            <a:r>
              <a:rPr lang="en-US" dirty="0" err="1"/>
              <a:t>rad</a:t>
            </a:r>
            <a:r>
              <a:rPr lang="en-US" dirty="0"/>
              <a:t>/s, damping factor </a:t>
            </a:r>
            <a:r>
              <a:rPr lang="en-US" dirty="0">
                <a:sym typeface="Symbol"/>
              </a:rPr>
              <a:t></a:t>
            </a:r>
            <a:r>
              <a:rPr lang="en-US" dirty="0"/>
              <a:t> =0.01 and natural frequency = 0.5 </a:t>
            </a:r>
            <a:r>
              <a:rPr lang="en-US" dirty="0" err="1"/>
              <a:t>rad</a:t>
            </a:r>
            <a:r>
              <a:rPr lang="en-US" dirty="0"/>
              <a:t>/s. What will be the phase shift if the damping is absent?</a:t>
            </a: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200400" y="4724400"/>
          <a:ext cx="213307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7" name="Equation" r:id="rId6" imgW="634680" imgH="203040" progId="Equation.DSMT4">
                  <p:embed/>
                </p:oleObj>
              </mc:Choice>
              <mc:Fallback>
                <p:oleObj name="Equation" r:id="rId6" imgW="6346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724400"/>
                        <a:ext cx="2133074" cy="6858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053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458200" cy="2523744"/>
        </p:xfrm>
        <a:graphic>
          <a:graphicData uri="http://schemas.openxmlformats.org/drawingml/2006/table">
            <a:tbl>
              <a:tblPr/>
              <a:tblGrid>
                <a:gridCol w="845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 smtClean="0">
                          <a:latin typeface="Book Antiqua"/>
                          <a:ea typeface="Times New Roman"/>
                          <a:cs typeface="Calibri"/>
                        </a:rPr>
                        <a:t>(2) Consider 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a tennis racket as shown in the figure, with x</a:t>
                      </a:r>
                      <a:r>
                        <a:rPr lang="en-US" sz="2400" baseline="-25000" dirty="0">
                          <a:latin typeface="Book Antiqua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, x</a:t>
                      </a:r>
                      <a:r>
                        <a:rPr lang="en-US" sz="2400" baseline="-25000" dirty="0">
                          <a:latin typeface="Book Antiqua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 and x</a:t>
                      </a:r>
                      <a:r>
                        <a:rPr lang="en-US" sz="2400" baseline="-25000" dirty="0">
                          <a:latin typeface="Book Antiqua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 are the principal axes of rotation. The corresponding moment of inertia’s are related as I</a:t>
                      </a:r>
                      <a:r>
                        <a:rPr lang="en-US" sz="2400" baseline="-25000" dirty="0">
                          <a:latin typeface="Book Antiqua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&gt;I</a:t>
                      </a:r>
                      <a:r>
                        <a:rPr lang="en-US" sz="2400" baseline="-25000" dirty="0">
                          <a:latin typeface="Book Antiqua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&gt;I</a:t>
                      </a:r>
                      <a:r>
                        <a:rPr lang="en-US" sz="2400" baseline="-25000" dirty="0">
                          <a:latin typeface="Book Antiqua"/>
                          <a:ea typeface="Times New Roman"/>
                          <a:cs typeface="Calibri"/>
                        </a:rPr>
                        <a:t>3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.  The racket is rotated about x</a:t>
                      </a:r>
                      <a:r>
                        <a:rPr lang="en-US" sz="2400" baseline="-25000" dirty="0">
                          <a:latin typeface="Book Antiqua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alibri"/>
                        </a:rPr>
                        <a:t> axis. Write down the Euler’s equations of motion and verify whether the rotational motion will be stable or not?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86200"/>
            <a:ext cx="1828800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 rotWithShape="1">
          <a:blip r:embed="rId2"/>
          <a:srcRect l="5589"/>
          <a:stretch/>
        </p:blipFill>
        <p:spPr bwMode="auto">
          <a:xfrm>
            <a:off x="914400" y="2667000"/>
            <a:ext cx="7723472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5354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685800" y="1676400"/>
          <a:ext cx="3276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Equation" r:id="rId3" imgW="1206360" imgH="228600" progId="Equation.DSMT4">
                  <p:embed/>
                </p:oleObj>
              </mc:Choice>
              <mc:Fallback>
                <p:oleObj name="Equation" r:id="rId3" imgW="1206360" imgH="228600" progId="Equation.DSMT4">
                  <p:embed/>
                  <p:pic>
                    <p:nvPicPr>
                      <p:cNvPr id="10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3276600" cy="609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4724400" y="228600"/>
          <a:ext cx="2870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7" name="Equation" r:id="rId5" imgW="939600" imgH="253800" progId="Equation.DSMT4">
                  <p:embed/>
                </p:oleObj>
              </mc:Choice>
              <mc:Fallback>
                <p:oleObj name="Equation" r:id="rId5" imgW="939600" imgH="253800" progId="Equation.DSMT4">
                  <p:embed/>
                  <p:pic>
                    <p:nvPicPr>
                      <p:cNvPr id="105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8600"/>
                        <a:ext cx="2870200" cy="7747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7" name="Object 33"/>
          <p:cNvGraphicFramePr>
            <a:graphicFrameLocks noChangeAspect="1"/>
          </p:cNvGraphicFramePr>
          <p:nvPr/>
        </p:nvGraphicFramePr>
        <p:xfrm>
          <a:off x="838200" y="152400"/>
          <a:ext cx="27559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7" imgW="901309" imgH="241195" progId="Equation.DSMT4">
                  <p:embed/>
                </p:oleObj>
              </mc:Choice>
              <mc:Fallback>
                <p:oleObj name="Equation" r:id="rId7" imgW="901309" imgH="241195" progId="Equation.DSMT4">
                  <p:embed/>
                  <p:pic>
                    <p:nvPicPr>
                      <p:cNvPr id="105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"/>
                        <a:ext cx="2755900" cy="7366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4295775" y="1524000"/>
          <a:ext cx="4033838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9" name="Equation" r:id="rId9" imgW="1320480" imgH="253800" progId="Equation.DSMT4">
                  <p:embed/>
                </p:oleObj>
              </mc:Choice>
              <mc:Fallback>
                <p:oleObj name="Equation" r:id="rId9" imgW="1320480" imgH="253800" progId="Equation.DSMT4">
                  <p:embed/>
                  <p:pic>
                    <p:nvPicPr>
                      <p:cNvPr id="105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5775" y="1524000"/>
                        <a:ext cx="4033838" cy="7747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381000" y="3124200"/>
          <a:ext cx="46926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0" name="Equation" r:id="rId11" imgW="1536480" imgH="253800" progId="Equation.DSMT4">
                  <p:embed/>
                </p:oleObj>
              </mc:Choice>
              <mc:Fallback>
                <p:oleObj name="Equation" r:id="rId11" imgW="1536480" imgH="253800" progId="Equation.DSMT4">
                  <p:embed/>
                  <p:pic>
                    <p:nvPicPr>
                      <p:cNvPr id="1059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124200"/>
                        <a:ext cx="4692650" cy="7747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 flipH="1" flipV="1">
            <a:off x="2248694" y="2628106"/>
            <a:ext cx="685800" cy="1588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3886200" y="4038600"/>
          <a:ext cx="44989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31" name="Equation" r:id="rId13" imgW="1473120" imgH="431640" progId="Equation.DSMT4">
                  <p:embed/>
                </p:oleObj>
              </mc:Choice>
              <mc:Fallback>
                <p:oleObj name="Equation" r:id="rId13" imgW="1473120" imgH="431640" progId="Equation.DSMT4">
                  <p:embed/>
                  <p:pic>
                    <p:nvPicPr>
                      <p:cNvPr id="106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038600"/>
                        <a:ext cx="4498975" cy="13176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38200" y="5638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Perpetua" pitchFamily="18" charset="0"/>
              </a:rPr>
              <a:t>For velocity and driving force to be in phase, </a:t>
            </a:r>
            <a:r>
              <a:rPr lang="en-US" sz="3200" dirty="0" smtClean="0">
                <a:latin typeface="Perpetua" pitchFamily="18" charset="0"/>
                <a:sym typeface="Symbol"/>
              </a:rPr>
              <a:t> must be -/2</a:t>
            </a:r>
            <a:endParaRPr lang="en-US" sz="32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52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998066"/>
            <a:ext cx="4191000" cy="3859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/>
          <a:srcRect l="4343"/>
          <a:stretch/>
        </p:blipFill>
        <p:spPr bwMode="auto">
          <a:xfrm>
            <a:off x="533400" y="0"/>
            <a:ext cx="83915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732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6200" y="381000"/>
            <a:ext cx="4191000" cy="3657600"/>
            <a:chOff x="2133600" y="990600"/>
            <a:chExt cx="5305425" cy="4886325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33600" y="990600"/>
              <a:ext cx="5305425" cy="4886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cxnSp>
          <p:nvCxnSpPr>
            <p:cNvPr id="6" name="Straight Connector 5"/>
            <p:cNvCxnSpPr/>
            <p:nvPr/>
          </p:nvCxnSpPr>
          <p:spPr>
            <a:xfrm>
              <a:off x="3733800" y="4572000"/>
              <a:ext cx="2133600" cy="1588"/>
            </a:xfrm>
            <a:prstGeom prst="line">
              <a:avLst/>
            </a:prstGeom>
            <a:ln w="3810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815808" y="4572001"/>
              <a:ext cx="1289136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X=l + L sin</a:t>
              </a:r>
              <a:r>
                <a:rPr lang="en-US" i="1" dirty="0" smtClean="0">
                  <a:sym typeface="Symbol"/>
                </a:rPr>
                <a:t> </a:t>
              </a:r>
              <a:endParaRPr lang="en-US" i="1" dirty="0"/>
            </a:p>
          </p:txBody>
        </p:sp>
      </p:grp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024563" y="1371600"/>
          <a:ext cx="1789112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Equation" r:id="rId4" imgW="622080" imgH="431640" progId="Equation.DSMT4">
                  <p:embed/>
                </p:oleObj>
              </mc:Choice>
              <mc:Fallback>
                <p:oleObj name="Equation" r:id="rId4" imgW="622080" imgH="43164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1371600"/>
                        <a:ext cx="1789112" cy="124460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6200000" flipV="1">
            <a:off x="914400" y="1447800"/>
            <a:ext cx="1828800" cy="762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198120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038600"/>
            <a:ext cx="7006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centrifugal force balances with horizontal component of tension (</a:t>
            </a:r>
            <a:r>
              <a:rPr lang="en-US" b="1" dirty="0" smtClean="0"/>
              <a:t>T</a:t>
            </a:r>
            <a:r>
              <a:rPr lang="en-US" dirty="0" smtClean="0"/>
              <a:t>). </a:t>
            </a:r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362200" y="4495800"/>
          <a:ext cx="39798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7" name="Equation" r:id="rId6" imgW="1384200" imgH="228600" progId="Equation.DSMT4">
                  <p:embed/>
                </p:oleObj>
              </mc:Choice>
              <mc:Fallback>
                <p:oleObj name="Equation" r:id="rId6" imgW="1384200" imgH="22860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5800"/>
                        <a:ext cx="3979863" cy="65881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81400" y="5257800"/>
          <a:ext cx="1676400" cy="106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8" name="Equation" r:id="rId8" imgW="622080" imgH="393480" progId="Equation.DSMT4">
                  <p:embed/>
                </p:oleObj>
              </mc:Choice>
              <mc:Fallback>
                <p:oleObj name="Equation" r:id="rId8" imgW="622080" imgH="393480" progId="Equation.DSMT4">
                  <p:embed/>
                  <p:pic>
                    <p:nvPicPr>
                      <p:cNvPr id="41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257800"/>
                        <a:ext cx="1676400" cy="106355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78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533400"/>
            <a:ext cx="2889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small angle approximation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14600" y="914400"/>
          <a:ext cx="324961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3" imgW="1130040" imgH="203040" progId="Equation.DSMT4">
                  <p:embed/>
                </p:oleObj>
              </mc:Choice>
              <mc:Fallback>
                <p:oleObj name="Equation" r:id="rId3" imgW="1130040" imgH="20304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14400"/>
                        <a:ext cx="3249613" cy="585787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2667000" y="1905000"/>
          <a:ext cx="290988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5" imgW="1079280" imgH="419040" progId="Equation.DSMT4">
                  <p:embed/>
                </p:oleObj>
              </mc:Choice>
              <mc:Fallback>
                <p:oleObj name="Equation" r:id="rId5" imgW="1079280" imgH="419040" progId="Equation.DSMT4">
                  <p:embed/>
                  <p:pic>
                    <p:nvPicPr>
                      <p:cNvPr id="51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05000"/>
                        <a:ext cx="2909888" cy="11334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438400" y="3429000"/>
          <a:ext cx="3541713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2" name="Equation" r:id="rId7" imgW="1231560" imgH="507960" progId="Equation.DSMT4">
                  <p:embed/>
                </p:oleObj>
              </mc:Choice>
              <mc:Fallback>
                <p:oleObj name="Equation" r:id="rId7" imgW="1231560" imgH="507960" progId="Equation.DSMT4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429000"/>
                        <a:ext cx="3541713" cy="146367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57400" y="5257800"/>
            <a:ext cx="438354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8384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 Box 3"/>
          <p:cNvSpPr txBox="1">
            <a:spLocks noChangeArrowheads="1"/>
          </p:cNvSpPr>
          <p:nvPr/>
        </p:nvSpPr>
        <p:spPr bwMode="auto">
          <a:xfrm>
            <a:off x="517525" y="955675"/>
            <a:ext cx="6481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chemeClr val="tx2"/>
                </a:solidFill>
              </a:rPr>
              <a:t>Find the eigenvalues and eigenvectors of the matrix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3276600" y="1371600"/>
          <a:ext cx="1828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Equation" r:id="rId3" imgW="1828800" imgH="838080" progId="Equation.3">
                  <p:embed/>
                </p:oleObj>
              </mc:Choice>
              <mc:Fallback>
                <p:oleObj name="Equation" r:id="rId3" imgW="1828800" imgH="83808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371600"/>
                        <a:ext cx="1828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533400" y="2174876"/>
            <a:ext cx="8081963" cy="1914525"/>
            <a:chOff x="336" y="1370"/>
            <a:chExt cx="5091" cy="1206"/>
          </a:xfrm>
        </p:grpSpPr>
        <p:sp>
          <p:nvSpPr>
            <p:cNvPr id="1035" name="Text Box 6"/>
            <p:cNvSpPr txBox="1">
              <a:spLocks noChangeArrowheads="1"/>
            </p:cNvSpPr>
            <p:nvPr/>
          </p:nvSpPr>
          <p:spPr bwMode="auto">
            <a:xfrm>
              <a:off x="336" y="1370"/>
              <a:ext cx="509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itchFamily="18" charset="-120"/>
                </a:defRPr>
              </a:lvl9pPr>
            </a:lstStyle>
            <a:p>
              <a:pPr eaLnBrk="1" hangingPunct="1"/>
              <a:r>
                <a:rPr lang="en-US" altLang="zh-TW"/>
                <a:t>	       Let us first derive the characteristic polynomial of</a:t>
              </a:r>
              <a:r>
                <a:rPr lang="en-US" altLang="zh-TW" i="1"/>
                <a:t> A</a:t>
              </a:r>
              <a:r>
                <a:rPr lang="en-US" altLang="zh-TW"/>
                <a:t>.</a:t>
              </a:r>
            </a:p>
            <a:p>
              <a:pPr eaLnBrk="1" hangingPunct="1"/>
              <a:r>
                <a:rPr lang="en-US" altLang="zh-TW"/>
                <a:t>We get</a:t>
              </a:r>
            </a:p>
          </p:txBody>
        </p:sp>
        <p:graphicFrame>
          <p:nvGraphicFramePr>
            <p:cNvPr id="1028" name="Object 7"/>
            <p:cNvGraphicFramePr>
              <a:graphicFrameLocks noChangeAspect="1"/>
            </p:cNvGraphicFramePr>
            <p:nvPr/>
          </p:nvGraphicFramePr>
          <p:xfrm>
            <a:off x="964" y="1752"/>
            <a:ext cx="3832" cy="8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5" name="Equation" r:id="rId5" imgW="6083280" imgH="1295280" progId="Equation.3">
                    <p:embed/>
                  </p:oleObj>
                </mc:Choice>
                <mc:Fallback>
                  <p:oleObj name="Equation" r:id="rId5" imgW="6083280" imgH="1295280" progId="Equation.3">
                    <p:embed/>
                    <p:pic>
                      <p:nvPicPr>
                        <p:cNvPr id="102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4" y="1752"/>
                          <a:ext cx="3832" cy="8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8"/>
            <p:cNvGraphicFramePr>
              <a:graphicFrameLocks noChangeAspect="1"/>
            </p:cNvGraphicFramePr>
            <p:nvPr/>
          </p:nvGraphicFramePr>
          <p:xfrm>
            <a:off x="912" y="2304"/>
            <a:ext cx="319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16" name="Equation" r:id="rId7" imgW="5067000" imgH="431640" progId="Equation.3">
                    <p:embed/>
                  </p:oleObj>
                </mc:Choice>
                <mc:Fallback>
                  <p:oleObj name="Equation" r:id="rId7" imgW="5067000" imgH="431640" progId="Equation.3">
                    <p:embed/>
                    <p:pic>
                      <p:nvPicPr>
                        <p:cNvPr id="102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304"/>
                          <a:ext cx="319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517525" y="4079875"/>
            <a:ext cx="8169275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We now solve the characteristic equation of </a:t>
            </a:r>
            <a:r>
              <a:rPr lang="en-US" altLang="zh-TW" i="1"/>
              <a:t>A</a:t>
            </a:r>
            <a:r>
              <a:rPr lang="en-US" altLang="zh-TW"/>
              <a:t>.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The eigenvalues of </a:t>
            </a:r>
            <a:r>
              <a:rPr lang="en-US" altLang="zh-TW" i="1"/>
              <a:t>A</a:t>
            </a:r>
            <a:r>
              <a:rPr lang="en-US" altLang="zh-TW"/>
              <a:t> are 2 and –1.</a:t>
            </a:r>
          </a:p>
          <a:p>
            <a:pPr eaLnBrk="1" hangingPunct="1"/>
            <a:r>
              <a:rPr lang="en-US" altLang="zh-TW"/>
              <a:t>The corresponding eigenvectors are found by using these values of </a:t>
            </a:r>
            <a:r>
              <a:rPr lang="en-US" altLang="zh-TW">
                <a:sym typeface="Symbol" panose="05050102010706020507" pitchFamily="18" charset="2"/>
              </a:rPr>
              <a:t> in the equation(</a:t>
            </a:r>
            <a:r>
              <a:rPr lang="en-US" altLang="zh-TW" i="1"/>
              <a:t>A</a:t>
            </a:r>
            <a:r>
              <a:rPr lang="en-US" altLang="zh-TW"/>
              <a:t> – </a:t>
            </a:r>
            <a:r>
              <a:rPr lang="en-US" altLang="zh-TW">
                <a:sym typeface="Symbol" panose="05050102010706020507" pitchFamily="18" charset="2"/>
              </a:rPr>
              <a:t></a:t>
            </a:r>
            <a:r>
              <a:rPr lang="en-US" altLang="zh-TW" i="1"/>
              <a:t>I</a:t>
            </a:r>
            <a:r>
              <a:rPr lang="en-US" altLang="zh-TW" baseline="-25000"/>
              <a:t>2</a:t>
            </a:r>
            <a:r>
              <a:rPr lang="en-US" altLang="zh-TW"/>
              <a:t>)</a:t>
            </a:r>
            <a:r>
              <a:rPr lang="en-US" altLang="zh-TW" b="1"/>
              <a:t>x</a:t>
            </a:r>
            <a:r>
              <a:rPr lang="en-US" altLang="zh-TW"/>
              <a:t> = </a:t>
            </a:r>
            <a:r>
              <a:rPr lang="en-US" altLang="zh-TW" b="1"/>
              <a:t>0</a:t>
            </a:r>
            <a:r>
              <a:rPr lang="en-US" altLang="zh-TW"/>
              <a:t>. There are many eigenvectors corresponding to each eigenvalue.</a:t>
            </a:r>
            <a:endParaRPr lang="en-US" altLang="zh-TW" baseline="-25000"/>
          </a:p>
        </p:txBody>
      </p:sp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1447800" y="4470400"/>
          <a:ext cx="5867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9" imgW="5867280" imgH="406080" progId="Equation.3">
                  <p:embed/>
                </p:oleObj>
              </mc:Choice>
              <mc:Fallback>
                <p:oleObj name="Equation" r:id="rId9" imgW="5867280" imgH="406080" progId="Equation.3">
                  <p:embed/>
                  <p:pic>
                    <p:nvPicPr>
                      <p:cNvPr id="7169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470400"/>
                        <a:ext cx="5867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167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2362200"/>
          </a:xfrm>
        </p:spPr>
        <p:txBody>
          <a:bodyPr/>
          <a:lstStyle/>
          <a:p>
            <a:pPr marL="287338" indent="-287338" eaLnBrk="1" hangingPunct="1"/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For  </a:t>
            </a:r>
            <a:r>
              <a:rPr lang="en-US" altLang="zh-TW" sz="2400" u="sng" smtClean="0">
                <a:latin typeface="Times New Roman" panose="02020603050405020304" pitchFamily="18" charset="0"/>
                <a:sym typeface="Symbol" panose="05050102010706020507" pitchFamily="18" charset="2"/>
              </a:rPr>
              <a:t> = 2</a:t>
            </a:r>
          </a:p>
          <a:p>
            <a:pPr marL="287338" indent="-287338" eaLnBrk="1" hangingPunct="1">
              <a:buFontTx/>
              <a:buNone/>
            </a:pPr>
            <a:r>
              <a:rPr lang="zh-TW" altLang="en-US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We solve the equation (</a:t>
            </a:r>
            <a:r>
              <a:rPr lang="en-US" altLang="zh-TW" sz="2400" i="1" smtClean="0">
                <a:latin typeface="Times New Roman" panose="02020603050405020304" pitchFamily="18" charset="0"/>
              </a:rPr>
              <a:t>A</a:t>
            </a:r>
            <a:r>
              <a:rPr lang="en-US" altLang="zh-TW" sz="2400" smtClean="0">
                <a:latin typeface="Times New Roman" panose="02020603050405020304" pitchFamily="18" charset="0"/>
              </a:rPr>
              <a:t> – </a:t>
            </a:r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400" i="1" smtClean="0">
                <a:latin typeface="Times New Roman" panose="02020603050405020304" pitchFamily="18" charset="0"/>
              </a:rPr>
              <a:t>I</a:t>
            </a:r>
            <a:r>
              <a:rPr lang="en-US" altLang="zh-TW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zh-TW" sz="2400" smtClean="0">
                <a:latin typeface="Times New Roman" panose="02020603050405020304" pitchFamily="18" charset="0"/>
              </a:rPr>
              <a:t>)</a:t>
            </a:r>
            <a:r>
              <a:rPr lang="en-US" altLang="zh-TW" sz="2400" b="1" smtClean="0">
                <a:latin typeface="Times New Roman" panose="02020603050405020304" pitchFamily="18" charset="0"/>
              </a:rPr>
              <a:t>x</a:t>
            </a:r>
            <a:r>
              <a:rPr lang="en-US" altLang="zh-TW" sz="2400" i="1" smtClean="0">
                <a:latin typeface="Times New Roman" panose="02020603050405020304" pitchFamily="18" charset="0"/>
              </a:rPr>
              <a:t> =</a:t>
            </a:r>
            <a:r>
              <a:rPr lang="en-US" altLang="zh-TW" sz="2400" b="1" smtClean="0">
                <a:latin typeface="Times New Roman" panose="02020603050405020304" pitchFamily="18" charset="0"/>
              </a:rPr>
              <a:t> 0</a:t>
            </a:r>
            <a:r>
              <a:rPr lang="en-US" altLang="zh-TW" sz="2400" smtClean="0">
                <a:latin typeface="Times New Roman" panose="02020603050405020304" pitchFamily="18" charset="0"/>
              </a:rPr>
              <a:t> for </a:t>
            </a:r>
            <a:r>
              <a:rPr lang="en-US" altLang="zh-TW" sz="2400" b="1" smtClean="0">
                <a:latin typeface="Times New Roman" panose="02020603050405020304" pitchFamily="18" charset="0"/>
              </a:rPr>
              <a:t>x</a:t>
            </a:r>
            <a:r>
              <a:rPr lang="en-US" altLang="zh-TW" sz="2400" smtClean="0">
                <a:latin typeface="Times New Roman" panose="02020603050405020304" pitchFamily="18" charset="0"/>
              </a:rPr>
              <a:t>.</a:t>
            </a:r>
          </a:p>
          <a:p>
            <a:pPr marL="287338" indent="-287338" eaLnBrk="1" hangingPunct="1">
              <a:buFontTx/>
              <a:buNone/>
            </a:pPr>
            <a:r>
              <a:rPr lang="en-US" altLang="zh-TW" sz="2400" smtClean="0">
                <a:latin typeface="Times New Roman" panose="02020603050405020304" pitchFamily="18" charset="0"/>
              </a:rPr>
              <a:t> The matrix (</a:t>
            </a:r>
            <a:r>
              <a:rPr lang="en-US" altLang="zh-TW" sz="2400" i="1" smtClean="0">
                <a:latin typeface="Times New Roman" panose="02020603050405020304" pitchFamily="18" charset="0"/>
              </a:rPr>
              <a:t>A</a:t>
            </a:r>
            <a:r>
              <a:rPr lang="en-US" altLang="zh-TW" sz="2400" smtClean="0">
                <a:latin typeface="Times New Roman" panose="02020603050405020304" pitchFamily="18" charset="0"/>
              </a:rPr>
              <a:t> – </a:t>
            </a:r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400" i="1" smtClean="0">
                <a:latin typeface="Times New Roman" panose="02020603050405020304" pitchFamily="18" charset="0"/>
              </a:rPr>
              <a:t>I</a:t>
            </a:r>
            <a:r>
              <a:rPr lang="en-US" altLang="zh-TW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zh-TW" sz="2400" smtClean="0">
                <a:latin typeface="Times New Roman" panose="02020603050405020304" pitchFamily="18" charset="0"/>
              </a:rPr>
              <a:t>) is obtained by subtracting 2 from the diagonal elements of </a:t>
            </a:r>
            <a:r>
              <a:rPr lang="en-US" altLang="zh-TW" sz="2400" i="1" smtClean="0">
                <a:latin typeface="Times New Roman" panose="02020603050405020304" pitchFamily="18" charset="0"/>
              </a:rPr>
              <a:t>A</a:t>
            </a:r>
            <a:r>
              <a:rPr lang="en-US" altLang="zh-TW" sz="2400" smtClean="0">
                <a:latin typeface="Times New Roman" panose="02020603050405020304" pitchFamily="18" charset="0"/>
              </a:rPr>
              <a:t>. We get</a:t>
            </a:r>
          </a:p>
        </p:txBody>
      </p:sp>
      <p:graphicFrame>
        <p:nvGraphicFramePr>
          <p:cNvPr id="72708" name="Object 4"/>
          <p:cNvGraphicFramePr>
            <a:graphicFrameLocks noChangeAspect="1"/>
          </p:cNvGraphicFramePr>
          <p:nvPr/>
        </p:nvGraphicFramePr>
        <p:xfrm>
          <a:off x="5219700" y="2492375"/>
          <a:ext cx="2311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7" name="Equation" r:id="rId3" imgW="2311200" imgH="863280" progId="Equation.3">
                  <p:embed/>
                </p:oleObj>
              </mc:Choice>
              <mc:Fallback>
                <p:oleObj name="Equation" r:id="rId3" imgW="2311200" imgH="863280" progId="Equation.3">
                  <p:embed/>
                  <p:pic>
                    <p:nvPicPr>
                      <p:cNvPr id="727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92375"/>
                        <a:ext cx="23114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974725" y="3276600"/>
            <a:ext cx="77120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leads to the system of equations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 sz="1800"/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/>
              <a:t>giving </a:t>
            </a:r>
            <a:r>
              <a:rPr lang="en-US" altLang="zh-TW" i="1"/>
              <a:t>x</a:t>
            </a:r>
            <a:r>
              <a:rPr lang="en-US" altLang="zh-TW" baseline="-25000"/>
              <a:t>1</a:t>
            </a:r>
            <a:r>
              <a:rPr lang="en-US" altLang="zh-TW"/>
              <a:t> = –</a:t>
            </a:r>
            <a:r>
              <a:rPr lang="en-US" altLang="zh-TW" i="1"/>
              <a:t>x</a:t>
            </a:r>
            <a:r>
              <a:rPr lang="en-US" altLang="zh-TW" baseline="-25000"/>
              <a:t>2</a:t>
            </a:r>
            <a:r>
              <a:rPr lang="en-US" altLang="zh-TW"/>
              <a:t>. The solutions to this system of equations are </a:t>
            </a:r>
            <a:r>
              <a:rPr lang="en-US" altLang="zh-TW" i="1"/>
              <a:t>x</a:t>
            </a:r>
            <a:r>
              <a:rPr lang="en-US" altLang="zh-TW" baseline="-25000"/>
              <a:t>1</a:t>
            </a:r>
            <a:r>
              <a:rPr lang="en-US" altLang="zh-TW"/>
              <a:t> = –</a:t>
            </a:r>
            <a:r>
              <a:rPr lang="en-US" altLang="zh-TW" i="1"/>
              <a:t>r</a:t>
            </a:r>
            <a:r>
              <a:rPr lang="en-US" altLang="zh-TW"/>
              <a:t>, </a:t>
            </a:r>
            <a:r>
              <a:rPr lang="en-US" altLang="zh-TW" i="1"/>
              <a:t>x</a:t>
            </a:r>
            <a:r>
              <a:rPr lang="en-US" altLang="zh-TW" baseline="-25000"/>
              <a:t>2</a:t>
            </a:r>
            <a:r>
              <a:rPr lang="en-US" altLang="zh-TW"/>
              <a:t> = </a:t>
            </a:r>
            <a:r>
              <a:rPr lang="en-US" altLang="zh-TW" i="1"/>
              <a:t>r</a:t>
            </a:r>
            <a:r>
              <a:rPr lang="en-US" altLang="zh-TW"/>
              <a:t>, where </a:t>
            </a:r>
            <a:r>
              <a:rPr lang="en-US" altLang="zh-TW" i="1"/>
              <a:t>r</a:t>
            </a:r>
            <a:r>
              <a:rPr lang="en-US" altLang="zh-TW"/>
              <a:t> is a scalar. Thus the eigenvectors of </a:t>
            </a:r>
            <a:r>
              <a:rPr lang="en-US" altLang="zh-TW" i="1"/>
              <a:t>A</a:t>
            </a:r>
            <a:r>
              <a:rPr lang="en-US" altLang="zh-TW"/>
              <a:t> corresponding to </a:t>
            </a:r>
            <a:r>
              <a:rPr lang="en-US" altLang="zh-TW">
                <a:sym typeface="Symbol" panose="05050102010706020507" pitchFamily="18" charset="2"/>
              </a:rPr>
              <a:t> = 2 are nonzero vectors of the form</a:t>
            </a:r>
          </a:p>
        </p:txBody>
      </p:sp>
      <p:graphicFrame>
        <p:nvGraphicFramePr>
          <p:cNvPr id="72710" name="Object 6"/>
          <p:cNvGraphicFramePr>
            <a:graphicFrameLocks noChangeAspect="1"/>
          </p:cNvGraphicFramePr>
          <p:nvPr/>
        </p:nvGraphicFramePr>
        <p:xfrm>
          <a:off x="3670300" y="3733800"/>
          <a:ext cx="1803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5" imgW="1803240" imgH="838080" progId="Equation.3">
                  <p:embed/>
                </p:oleObj>
              </mc:Choice>
              <mc:Fallback>
                <p:oleObj name="Equation" r:id="rId5" imgW="1803240" imgH="838080" progId="Equation.3">
                  <p:embed/>
                  <p:pic>
                    <p:nvPicPr>
                      <p:cNvPr id="727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3733800"/>
                        <a:ext cx="1803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826966"/>
              </p:ext>
            </p:extLst>
          </p:nvPr>
        </p:nvGraphicFramePr>
        <p:xfrm>
          <a:off x="3283743" y="5838825"/>
          <a:ext cx="30940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7" imgW="1676160" imgH="469800" progId="Equation.DSMT4">
                  <p:embed/>
                </p:oleObj>
              </mc:Choice>
              <mc:Fallback>
                <p:oleObj name="Equation" r:id="rId7" imgW="1676160" imgH="469800" progId="Equation.DSMT4">
                  <p:embed/>
                  <p:pic>
                    <p:nvPicPr>
                      <p:cNvPr id="727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3743" y="5838825"/>
                        <a:ext cx="3094037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7025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7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7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25146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For </a:t>
            </a:r>
            <a:r>
              <a:rPr lang="en-US" altLang="zh-TW" sz="2400" u="sng" smtClean="0">
                <a:latin typeface="Times New Roman" panose="02020603050405020304" pitchFamily="18" charset="0"/>
                <a:sym typeface="Symbol" panose="05050102010706020507" pitchFamily="18" charset="2"/>
              </a:rPr>
              <a:t> = </a:t>
            </a:r>
            <a:r>
              <a:rPr lang="en-US" altLang="zh-TW" sz="2400" u="sng" smtClean="0">
                <a:latin typeface="Times New Roman" panose="02020603050405020304" pitchFamily="18" charset="0"/>
              </a:rPr>
              <a:t>–1</a:t>
            </a:r>
          </a:p>
          <a:p>
            <a:pPr eaLnBrk="1" hangingPunct="1">
              <a:buFontTx/>
              <a:buNone/>
            </a:pPr>
            <a:r>
              <a:rPr lang="zh-TW" altLang="en-US" sz="2400" smtClean="0">
                <a:latin typeface="Times New Roman" panose="02020603050405020304" pitchFamily="18" charset="0"/>
              </a:rPr>
              <a:t>	</a:t>
            </a:r>
            <a:r>
              <a:rPr lang="en-US" altLang="zh-TW" sz="2400" smtClean="0">
                <a:latin typeface="Times New Roman" panose="02020603050405020304" pitchFamily="18" charset="0"/>
              </a:rPr>
              <a:t>We solve the equation (</a:t>
            </a:r>
            <a:r>
              <a:rPr lang="en-US" altLang="zh-TW" sz="2400" i="1" smtClean="0">
                <a:latin typeface="Times New Roman" panose="02020603050405020304" pitchFamily="18" charset="0"/>
              </a:rPr>
              <a:t>A</a:t>
            </a:r>
            <a:r>
              <a:rPr lang="en-US" altLang="zh-TW" sz="2400" smtClean="0">
                <a:latin typeface="Times New Roman" panose="02020603050405020304" pitchFamily="18" charset="0"/>
              </a:rPr>
              <a:t> + </a:t>
            </a:r>
            <a:r>
              <a:rPr lang="en-US" altLang="zh-TW" sz="2400" smtClean="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TW" sz="2400" i="1" smtClean="0">
                <a:latin typeface="Times New Roman" panose="02020603050405020304" pitchFamily="18" charset="0"/>
              </a:rPr>
              <a:t>I</a:t>
            </a:r>
            <a:r>
              <a:rPr lang="en-US" altLang="zh-TW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zh-TW" sz="2400" smtClean="0">
                <a:latin typeface="Times New Roman" panose="02020603050405020304" pitchFamily="18" charset="0"/>
              </a:rPr>
              <a:t>)</a:t>
            </a:r>
            <a:r>
              <a:rPr lang="en-US" altLang="zh-TW" sz="2400" i="1" smtClean="0">
                <a:latin typeface="Times New Roman" panose="02020603050405020304" pitchFamily="18" charset="0"/>
              </a:rPr>
              <a:t>x</a:t>
            </a:r>
            <a:r>
              <a:rPr lang="en-US" altLang="zh-TW" sz="2400" smtClean="0">
                <a:latin typeface="Times New Roman" panose="02020603050405020304" pitchFamily="18" charset="0"/>
              </a:rPr>
              <a:t> = 0 for </a:t>
            </a:r>
            <a:r>
              <a:rPr lang="en-US" altLang="zh-TW" sz="2400" i="1" smtClean="0">
                <a:latin typeface="Times New Roman" panose="02020603050405020304" pitchFamily="18" charset="0"/>
              </a:rPr>
              <a:t>x</a:t>
            </a:r>
            <a:r>
              <a:rPr lang="en-US" altLang="zh-TW" sz="2400" smtClean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None/>
            </a:pPr>
            <a:r>
              <a:rPr lang="en-US" altLang="zh-TW" sz="2400" smtClean="0">
                <a:latin typeface="Times New Roman" panose="02020603050405020304" pitchFamily="18" charset="0"/>
              </a:rPr>
              <a:t>The matrix (</a:t>
            </a:r>
            <a:r>
              <a:rPr lang="en-US" altLang="zh-TW" sz="2400" i="1" smtClean="0">
                <a:latin typeface="Times New Roman" panose="02020603050405020304" pitchFamily="18" charset="0"/>
              </a:rPr>
              <a:t>A</a:t>
            </a:r>
            <a:r>
              <a:rPr lang="en-US" altLang="zh-TW" sz="2400" smtClean="0">
                <a:latin typeface="Times New Roman" panose="02020603050405020304" pitchFamily="18" charset="0"/>
              </a:rPr>
              <a:t> + 1</a:t>
            </a:r>
            <a:r>
              <a:rPr lang="en-US" altLang="zh-TW" sz="2400" i="1" smtClean="0">
                <a:latin typeface="Times New Roman" panose="02020603050405020304" pitchFamily="18" charset="0"/>
              </a:rPr>
              <a:t>I</a:t>
            </a:r>
            <a:r>
              <a:rPr lang="en-US" altLang="zh-TW" sz="2400" baseline="-25000" smtClean="0">
                <a:latin typeface="Times New Roman" panose="02020603050405020304" pitchFamily="18" charset="0"/>
              </a:rPr>
              <a:t>2</a:t>
            </a:r>
            <a:r>
              <a:rPr lang="en-US" altLang="zh-TW" sz="2400" smtClean="0">
                <a:latin typeface="Times New Roman" panose="02020603050405020304" pitchFamily="18" charset="0"/>
              </a:rPr>
              <a:t>) is obtained by adding 1 to the diagonal elements of </a:t>
            </a:r>
            <a:r>
              <a:rPr lang="en-US" altLang="zh-TW" sz="2400" i="1" smtClean="0">
                <a:latin typeface="Times New Roman" panose="02020603050405020304" pitchFamily="18" charset="0"/>
              </a:rPr>
              <a:t>A</a:t>
            </a:r>
            <a:r>
              <a:rPr lang="en-US" altLang="zh-TW" sz="2400" smtClean="0">
                <a:latin typeface="Times New Roman" panose="02020603050405020304" pitchFamily="18" charset="0"/>
              </a:rPr>
              <a:t>. We get</a:t>
            </a:r>
          </a:p>
        </p:txBody>
      </p:sp>
      <p:graphicFrame>
        <p:nvGraphicFramePr>
          <p:cNvPr id="73732" name="Object 4"/>
          <p:cNvGraphicFramePr>
            <a:graphicFrameLocks noChangeAspect="1"/>
          </p:cNvGraphicFramePr>
          <p:nvPr/>
        </p:nvGraphicFramePr>
        <p:xfrm>
          <a:off x="4427538" y="2420938"/>
          <a:ext cx="216058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1" name="方程式" r:id="rId3" imgW="1180800" imgH="482400" progId="Equation.3">
                  <p:embed/>
                </p:oleObj>
              </mc:Choice>
              <mc:Fallback>
                <p:oleObj name="方程式" r:id="rId3" imgW="1180800" imgH="482400" progId="Equation.3">
                  <p:embed/>
                  <p:pic>
                    <p:nvPicPr>
                      <p:cNvPr id="7373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420938"/>
                        <a:ext cx="2160587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974725" y="3276600"/>
            <a:ext cx="77120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/>
              <a:t>This leads to the system of equations</a:t>
            </a:r>
          </a:p>
          <a:p>
            <a:pPr eaLnBrk="1" hangingPunct="1"/>
            <a:endParaRPr lang="en-US" altLang="zh-TW"/>
          </a:p>
          <a:p>
            <a:pPr eaLnBrk="1" hangingPunct="1"/>
            <a:endParaRPr lang="en-US" altLang="zh-TW" sz="1800"/>
          </a:p>
          <a:p>
            <a:pPr eaLnBrk="1" hangingPunct="1"/>
            <a:endParaRPr lang="en-US" altLang="zh-TW" sz="1800"/>
          </a:p>
          <a:p>
            <a:pPr eaLnBrk="1" hangingPunct="1"/>
            <a:r>
              <a:rPr lang="en-US" altLang="zh-TW"/>
              <a:t>Thus </a:t>
            </a:r>
            <a:r>
              <a:rPr lang="en-US" altLang="zh-TW" i="1"/>
              <a:t>x</a:t>
            </a:r>
            <a:r>
              <a:rPr lang="en-US" altLang="zh-TW" baseline="-25000"/>
              <a:t>1</a:t>
            </a:r>
            <a:r>
              <a:rPr lang="en-US" altLang="zh-TW"/>
              <a:t> = –2</a:t>
            </a:r>
            <a:r>
              <a:rPr lang="en-US" altLang="zh-TW" i="1"/>
              <a:t>x</a:t>
            </a:r>
            <a:r>
              <a:rPr lang="en-US" altLang="zh-TW" baseline="-25000"/>
              <a:t>2</a:t>
            </a:r>
            <a:r>
              <a:rPr lang="en-US" altLang="zh-TW"/>
              <a:t>. The solutions to this system of equations are </a:t>
            </a:r>
            <a:r>
              <a:rPr lang="en-US" altLang="zh-TW" i="1"/>
              <a:t>x</a:t>
            </a:r>
            <a:r>
              <a:rPr lang="en-US" altLang="zh-TW" baseline="-25000"/>
              <a:t>1</a:t>
            </a:r>
            <a:r>
              <a:rPr lang="en-US" altLang="zh-TW"/>
              <a:t> = –2</a:t>
            </a:r>
            <a:r>
              <a:rPr lang="en-US" altLang="zh-TW" i="1"/>
              <a:t>s</a:t>
            </a:r>
            <a:r>
              <a:rPr lang="en-US" altLang="zh-TW"/>
              <a:t> and </a:t>
            </a:r>
            <a:r>
              <a:rPr lang="en-US" altLang="zh-TW" i="1"/>
              <a:t>x</a:t>
            </a:r>
            <a:r>
              <a:rPr lang="en-US" altLang="zh-TW" baseline="-25000"/>
              <a:t>2</a:t>
            </a:r>
            <a:r>
              <a:rPr lang="en-US" altLang="zh-TW"/>
              <a:t> = </a:t>
            </a:r>
            <a:r>
              <a:rPr lang="en-US" altLang="zh-TW" i="1"/>
              <a:t>s</a:t>
            </a:r>
            <a:r>
              <a:rPr lang="en-US" altLang="zh-TW"/>
              <a:t>, where </a:t>
            </a:r>
            <a:r>
              <a:rPr lang="en-US" altLang="zh-TW" i="1"/>
              <a:t>s</a:t>
            </a:r>
            <a:r>
              <a:rPr lang="en-US" altLang="zh-TW"/>
              <a:t> is a scalar. Thus the </a:t>
            </a:r>
            <a:r>
              <a:rPr lang="en-US" altLang="zh-TW" b="1"/>
              <a:t>eigenvectors</a:t>
            </a:r>
            <a:r>
              <a:rPr lang="en-US" altLang="zh-TW"/>
              <a:t> of </a:t>
            </a:r>
            <a:r>
              <a:rPr lang="en-US" altLang="zh-TW" i="1"/>
              <a:t>A</a:t>
            </a:r>
            <a:r>
              <a:rPr lang="en-US" altLang="zh-TW"/>
              <a:t> corresponding to </a:t>
            </a:r>
            <a:r>
              <a:rPr lang="en-US" altLang="zh-TW">
                <a:sym typeface="Symbol" panose="05050102010706020507" pitchFamily="18" charset="2"/>
              </a:rPr>
              <a:t> = </a:t>
            </a:r>
            <a:r>
              <a:rPr lang="en-US" altLang="zh-TW"/>
              <a:t>–1</a:t>
            </a:r>
            <a:r>
              <a:rPr lang="en-US" altLang="zh-TW">
                <a:sym typeface="Symbol" panose="05050102010706020507" pitchFamily="18" charset="2"/>
              </a:rPr>
              <a:t> are nonzero vectors of the form</a:t>
            </a:r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3492500" y="3716338"/>
          <a:ext cx="1944688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方程式" r:id="rId5" imgW="914400" imgH="457200" progId="Equation.3">
                  <p:embed/>
                </p:oleObj>
              </mc:Choice>
              <mc:Fallback>
                <p:oleObj name="方程式" r:id="rId5" imgW="914400" imgH="457200" progId="Equation.3">
                  <p:embed/>
                  <p:pic>
                    <p:nvPicPr>
                      <p:cNvPr id="7373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3716338"/>
                        <a:ext cx="1944688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544174"/>
              </p:ext>
            </p:extLst>
          </p:nvPr>
        </p:nvGraphicFramePr>
        <p:xfrm>
          <a:off x="3368675" y="5886450"/>
          <a:ext cx="29575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3" name="Equation" r:id="rId7" imgW="1600200" imgH="444240" progId="Equation.DSMT4">
                  <p:embed/>
                </p:oleObj>
              </mc:Choice>
              <mc:Fallback>
                <p:oleObj name="Equation" r:id="rId7" imgW="1600200" imgH="444240" progId="Equation.DSMT4">
                  <p:embed/>
                  <p:pic>
                    <p:nvPicPr>
                      <p:cNvPr id="737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8675" y="5886450"/>
                        <a:ext cx="2957513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5984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3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37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Stability of Rotational motion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5278438" y="717013"/>
          <a:ext cx="26257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3" name="Equation" r:id="rId3" imgW="1612900" imgH="393700" progId="Equation.DSMT4">
                  <p:embed/>
                </p:oleObj>
              </mc:Choice>
              <mc:Fallback>
                <p:oleObj name="Equation" r:id="rId3" imgW="1612900" imgH="3937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717013"/>
                        <a:ext cx="2625725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5268817" y="1414749"/>
          <a:ext cx="26257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4" name="Equation" r:id="rId5" imgW="1612900" imgH="393700" progId="Equation.DSMT4">
                  <p:embed/>
                </p:oleObj>
              </mc:Choice>
              <mc:Fallback>
                <p:oleObj name="Equation" r:id="rId5" imgW="1612900" imgH="3937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817" y="1414749"/>
                        <a:ext cx="2625725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0" name="Object 4"/>
          <p:cNvGraphicFramePr>
            <a:graphicFrameLocks noChangeAspect="1"/>
          </p:cNvGraphicFramePr>
          <p:nvPr/>
        </p:nvGraphicFramePr>
        <p:xfrm>
          <a:off x="5278438" y="2121664"/>
          <a:ext cx="26273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5" name="Equation" r:id="rId7" imgW="1612900" imgH="393700" progId="Equation.DSMT4">
                  <p:embed/>
                </p:oleObj>
              </mc:Choice>
              <mc:Fallback>
                <p:oleObj name="Equation" r:id="rId7" imgW="1612900" imgH="3937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8438" y="2121664"/>
                        <a:ext cx="2627312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4483100" y="3314700"/>
          <a:ext cx="177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6" name="Equation" r:id="rId9" imgW="177646" imgH="228402" progId="Equation.DSMT4">
                  <p:embed/>
                </p:oleObj>
              </mc:Choice>
              <mc:Fallback>
                <p:oleObj name="Equation" r:id="rId9" imgW="177646" imgH="228402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314700"/>
                        <a:ext cx="1778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4343400" y="2819400"/>
          <a:ext cx="37830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7" name="Equation" r:id="rId11" imgW="2324100" imgH="228600" progId="Equation.DSMT4">
                  <p:embed/>
                </p:oleObj>
              </mc:Choice>
              <mc:Fallback>
                <p:oleObj name="Equation" r:id="rId11" imgW="23241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819400"/>
                        <a:ext cx="3783013" cy="373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3" name="Object 7"/>
          <p:cNvGraphicFramePr>
            <a:graphicFrameLocks noChangeAspect="1"/>
          </p:cNvGraphicFramePr>
          <p:nvPr/>
        </p:nvGraphicFramePr>
        <p:xfrm>
          <a:off x="609600" y="3352800"/>
          <a:ext cx="29987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8" name="Equation" r:id="rId13" imgW="1841500" imgH="393700" progId="Equation.DSMT4">
                  <p:embed/>
                </p:oleObj>
              </mc:Choice>
              <mc:Fallback>
                <p:oleObj name="Equation" r:id="rId13" imgW="1841500" imgH="3937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352800"/>
                        <a:ext cx="2998787" cy="641350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065989"/>
              </p:ext>
            </p:extLst>
          </p:nvPr>
        </p:nvGraphicFramePr>
        <p:xfrm>
          <a:off x="5945187" y="3500735"/>
          <a:ext cx="14462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9" name="Equation" r:id="rId15" imgW="889000" imgH="228600" progId="Equation.DSMT4">
                  <p:embed/>
                </p:oleObj>
              </mc:Choice>
              <mc:Fallback>
                <p:oleObj name="Equation" r:id="rId15" imgW="8890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7" y="3500735"/>
                        <a:ext cx="1446213" cy="37306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073029"/>
              </p:ext>
            </p:extLst>
          </p:nvPr>
        </p:nvGraphicFramePr>
        <p:xfrm>
          <a:off x="533400" y="4651375"/>
          <a:ext cx="2955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0" name="Equation" r:id="rId17" imgW="1816100" imgH="419100" progId="Equation.DSMT4">
                  <p:embed/>
                </p:oleObj>
              </mc:Choice>
              <mc:Fallback>
                <p:oleObj name="Equation" r:id="rId17" imgW="1816100" imgH="4191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651375"/>
                        <a:ext cx="2955925" cy="6826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343117"/>
              </p:ext>
            </p:extLst>
          </p:nvPr>
        </p:nvGraphicFramePr>
        <p:xfrm>
          <a:off x="4394200" y="4572000"/>
          <a:ext cx="361791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1" name="Equation" r:id="rId19" imgW="2222500" imgH="457200" progId="Equation.DSMT4">
                  <p:embed/>
                </p:oleObj>
              </mc:Choice>
              <mc:Fallback>
                <p:oleObj name="Equation" r:id="rId19" imgW="222250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4572000"/>
                        <a:ext cx="3617913" cy="744537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3424535"/>
            <a:ext cx="1825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Too small……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114800"/>
            <a:ext cx="8773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Since equations 2 and 3 are coupled, we take second derivative to get equation of motion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971800" y="2438400"/>
            <a:ext cx="2743200" cy="2438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/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14400"/>
            <a:ext cx="1828800" cy="2209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" name="Straight Arrow Connector 18"/>
          <p:cNvCxnSpPr/>
          <p:nvPr/>
        </p:nvCxnSpPr>
        <p:spPr>
          <a:xfrm rot="5400000">
            <a:off x="49530" y="2171700"/>
            <a:ext cx="1524000" cy="1295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05200" y="5334000"/>
            <a:ext cx="981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Similarly</a:t>
            </a:r>
            <a:endParaRPr lang="en-US" dirty="0"/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457200" y="5791200"/>
          <a:ext cx="29559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2" name="Equation" r:id="rId22" imgW="1815840" imgH="419040" progId="Equation.DSMT4">
                  <p:embed/>
                </p:oleObj>
              </mc:Choice>
              <mc:Fallback>
                <p:oleObj name="Equation" r:id="rId22" imgW="1815840" imgH="419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791200"/>
                        <a:ext cx="2955925" cy="6826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343400" y="5791200"/>
          <a:ext cx="359727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93" name="Equation" r:id="rId24" imgW="2209680" imgH="457200" progId="Equation.DSMT4">
                  <p:embed/>
                </p:oleObj>
              </mc:Choice>
              <mc:Fallback>
                <p:oleObj name="Equation" r:id="rId24" imgW="2209680" imgH="457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791200"/>
                        <a:ext cx="3597275" cy="74453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84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8736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Stability of Rotational motion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37227" name="Object 11"/>
          <p:cNvGraphicFramePr>
            <a:graphicFrameLocks noChangeAspect="1"/>
          </p:cNvGraphicFramePr>
          <p:nvPr/>
        </p:nvGraphicFramePr>
        <p:xfrm>
          <a:off x="1609726" y="1676400"/>
          <a:ext cx="33909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3" imgW="2082800" imgH="457200" progId="Equation.DSMT4">
                  <p:embed/>
                </p:oleObj>
              </mc:Choice>
              <mc:Fallback>
                <p:oleObj name="Equation" r:id="rId3" imgW="208280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6" y="1676400"/>
                        <a:ext cx="3390900" cy="74453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2371726" y="1524000"/>
            <a:ext cx="1981200" cy="990600"/>
          </a:xfrm>
          <a:prstGeom prst="round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7228" name="Object 12"/>
          <p:cNvGraphicFramePr>
            <a:graphicFrameLocks noChangeAspect="1"/>
          </p:cNvGraphicFramePr>
          <p:nvPr/>
        </p:nvGraphicFramePr>
        <p:xfrm>
          <a:off x="5376863" y="1752600"/>
          <a:ext cx="16335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5" imgW="1002865" imgH="418918" progId="Equation.DSMT4">
                  <p:embed/>
                </p:oleObj>
              </mc:Choice>
              <mc:Fallback>
                <p:oleObj name="Equation" r:id="rId5" imgW="1002865" imgH="418918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1752600"/>
                        <a:ext cx="1633537" cy="6826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590800" y="4953000"/>
            <a:ext cx="2994794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Rotation about  1 axis Stable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138253" name="Object 13"/>
          <p:cNvGraphicFramePr>
            <a:graphicFrameLocks noChangeAspect="1"/>
          </p:cNvGraphicFramePr>
          <p:nvPr/>
        </p:nvGraphicFramePr>
        <p:xfrm>
          <a:off x="1371600" y="3733800"/>
          <a:ext cx="113506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733800"/>
                        <a:ext cx="1135063" cy="373062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1619250" y="2667000"/>
          <a:ext cx="3370263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9" imgW="2070000" imgH="457200" progId="Equation.DSMT4">
                  <p:embed/>
                </p:oleObj>
              </mc:Choice>
              <mc:Fallback>
                <p:oleObj name="Equation" r:id="rId9" imgW="207000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667000"/>
                        <a:ext cx="3370263" cy="744538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ounded Rectangle 22"/>
          <p:cNvSpPr/>
          <p:nvPr/>
        </p:nvSpPr>
        <p:spPr>
          <a:xfrm>
            <a:off x="2371726" y="2514600"/>
            <a:ext cx="1981200" cy="990600"/>
          </a:xfrm>
          <a:prstGeom prst="round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5376863" y="2743200"/>
          <a:ext cx="16335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6" name="Equation" r:id="rId11" imgW="1002865" imgH="418918" progId="Equation.DSMT4">
                  <p:embed/>
                </p:oleObj>
              </mc:Choice>
              <mc:Fallback>
                <p:oleObj name="Equation" r:id="rId11" imgW="1002865" imgH="41891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3" y="2743200"/>
                        <a:ext cx="1633537" cy="682625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533775" y="3775075"/>
          <a:ext cx="619125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7" name="Equation" r:id="rId12" imgW="380880" imgH="177480" progId="Equation.DSMT4">
                  <p:embed/>
                </p:oleObj>
              </mc:Choice>
              <mc:Fallback>
                <p:oleObj name="Equation" r:id="rId12" imgW="38088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3775075"/>
                        <a:ext cx="619125" cy="290513"/>
                      </a:xfrm>
                      <a:prstGeom prst="rect">
                        <a:avLst/>
                      </a:prstGeom>
                      <a:solidFill>
                        <a:srgbClr val="CC33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381000" y="373380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84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 rotWithShape="1">
          <a:blip r:embed="rId2"/>
          <a:srcRect l="3479"/>
          <a:stretch/>
        </p:blipFill>
        <p:spPr bwMode="auto">
          <a:xfrm>
            <a:off x="533400" y="1371600"/>
            <a:ext cx="8458200" cy="359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692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t="36062"/>
          <a:stretch>
            <a:fillRect/>
          </a:stretch>
        </p:blipFill>
        <p:spPr bwMode="auto">
          <a:xfrm>
            <a:off x="838200" y="0"/>
            <a:ext cx="7924800" cy="2077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90800" y="2209800"/>
            <a:ext cx="3205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Equations of motion</a:t>
            </a:r>
            <a:endParaRPr lang="en-US" sz="2800" b="1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717675" y="2667000"/>
          <a:ext cx="532606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4" imgW="2209680" imgH="330120" progId="Equation.DSMT4">
                  <p:embed/>
                </p:oleObj>
              </mc:Choice>
              <mc:Fallback>
                <p:oleObj name="Equation" r:id="rId4" imgW="2209680" imgH="330120" progId="Equation.DSMT4">
                  <p:embed/>
                  <p:pic>
                    <p:nvPicPr>
                      <p:cNvPr id="28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2667000"/>
                        <a:ext cx="5326063" cy="7874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647825" y="3581400"/>
          <a:ext cx="54229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6" imgW="2247840" imgH="330120" progId="Equation.DSMT4">
                  <p:embed/>
                </p:oleObj>
              </mc:Choice>
              <mc:Fallback>
                <p:oleObj name="Equation" r:id="rId6" imgW="2247840" imgH="330120" progId="Equation.DSMT4">
                  <p:embed/>
                  <p:pic>
                    <p:nvPicPr>
                      <p:cNvPr id="286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3581400"/>
                        <a:ext cx="5422900" cy="7874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733800" y="1447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953000" y="14462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91000" y="12192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12192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7772400" y="2667000"/>
            <a:ext cx="301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3657600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2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196066" y="4350150"/>
            <a:ext cx="4657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Adding and subtracting </a:t>
            </a:r>
            <a:r>
              <a:rPr lang="en-US" sz="2400" b="1" dirty="0" err="1" smtClean="0"/>
              <a:t>eqs</a:t>
            </a:r>
            <a:r>
              <a:rPr lang="en-US" sz="2400" b="1" dirty="0" smtClean="0"/>
              <a:t> 1 and 2</a:t>
            </a:r>
            <a:endParaRPr lang="en-US" sz="2400" b="1" dirty="0"/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782763" y="4806950"/>
          <a:ext cx="5507037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6" name="Equation" r:id="rId8" imgW="2286000" imgH="431640" progId="Equation.DSMT4">
                  <p:embed/>
                </p:oleObj>
              </mc:Choice>
              <mc:Fallback>
                <p:oleObj name="Equation" r:id="rId8" imgW="2286000" imgH="431640" progId="Equation.DSMT4">
                  <p:embed/>
                  <p:pic>
                    <p:nvPicPr>
                      <p:cNvPr id="286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4806950"/>
                        <a:ext cx="5507037" cy="10302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4191000" y="152400"/>
            <a:ext cx="381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1676400" y="5797550"/>
          <a:ext cx="5692775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7" name="Equation" r:id="rId10" imgW="2361960" imgH="431640" progId="Equation.DSMT4">
                  <p:embed/>
                </p:oleObj>
              </mc:Choice>
              <mc:Fallback>
                <p:oleObj name="Equation" r:id="rId10" imgW="2361960" imgH="431640" progId="Equation.DSMT4">
                  <p:embed/>
                  <p:pic>
                    <p:nvPicPr>
                      <p:cNvPr id="286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797550"/>
                        <a:ext cx="5692775" cy="103028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848600" y="4977825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848600" y="5968425"/>
            <a:ext cx="393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9434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33400" y="1447800"/>
          <a:ext cx="1917700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Equation" r:id="rId3" imgW="838080" imgH="812520" progId="Equation.DSMT4">
                  <p:embed/>
                </p:oleObj>
              </mc:Choice>
              <mc:Fallback>
                <p:oleObj name="Equation" r:id="rId3" imgW="838080" imgH="812520" progId="Equation.DSMT4">
                  <p:embed/>
                  <p:pic>
                    <p:nvPicPr>
                      <p:cNvPr id="296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447800"/>
                        <a:ext cx="1917700" cy="18494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4038600" y="1676400"/>
          <a:ext cx="367188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5" imgW="1523880" imgH="317160" progId="Equation.DSMT4">
                  <p:embed/>
                </p:oleObj>
              </mc:Choice>
              <mc:Fallback>
                <p:oleObj name="Equation" r:id="rId5" imgW="1523880" imgH="317160" progId="Equation.DSMT4">
                  <p:embed/>
                  <p:pic>
                    <p:nvPicPr>
                      <p:cNvPr id="296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76400"/>
                        <a:ext cx="3671888" cy="758825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962400" y="2743200"/>
          <a:ext cx="39782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7" imgW="1650960" imgH="317160" progId="Equation.DSMT4">
                  <p:embed/>
                </p:oleObj>
              </mc:Choice>
              <mc:Fallback>
                <p:oleObj name="Equation" r:id="rId7" imgW="1650960" imgH="317160" progId="Equation.DSMT4">
                  <p:embed/>
                  <p:pic>
                    <p:nvPicPr>
                      <p:cNvPr id="2970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43200"/>
                        <a:ext cx="3978275" cy="757238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589213" y="4057650"/>
          <a:ext cx="4221162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9" imgW="1409400" imgH="393480" progId="Equation.DSMT4">
                  <p:embed/>
                </p:oleObj>
              </mc:Choice>
              <mc:Fallback>
                <p:oleObj name="Equation" r:id="rId9" imgW="1409400" imgH="393480" progId="Equation.DSMT4">
                  <p:embed/>
                  <p:pic>
                    <p:nvPicPr>
                      <p:cNvPr id="297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4057650"/>
                        <a:ext cx="4221162" cy="118110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9525">
                        <a:solidFill>
                          <a:srgbClr val="99CC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198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762000"/>
          <a:ext cx="8686800" cy="2944368"/>
        </p:xfrm>
        <a:graphic>
          <a:graphicData uri="http://schemas.openxmlformats.org/drawingml/2006/table">
            <a:tbl>
              <a:tblPr/>
              <a:tblGrid>
                <a:gridCol w="868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Book Antiqua"/>
                          <a:ea typeface="Times New Roman"/>
                          <a:cs typeface="CMR10"/>
                        </a:rPr>
                        <a:t>Consider a uniform rod mounted on a horizontal frictionless axle through its center. The axle is carried on a turntable revolving with constant angular velocity </a:t>
                      </a:r>
                      <a:r>
                        <a:rPr lang="en-US" sz="2400" dirty="0">
                          <a:latin typeface="Cambria Math"/>
                          <a:ea typeface="Times New Roman"/>
                          <a:cs typeface="CMR10"/>
                        </a:rPr>
                        <a:t>𝞨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MR10"/>
                        </a:rPr>
                        <a:t>, with the center of the rod over the axis of the turn-table. Let </a:t>
                      </a:r>
                      <a:r>
                        <a:rPr lang="en-US" sz="2400" dirty="0">
                          <a:latin typeface="Calibri"/>
                          <a:ea typeface="Times New Roman"/>
                          <a:cs typeface="CMMI10"/>
                        </a:rPr>
                        <a:t>θ 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MR10"/>
                        </a:rPr>
                        <a:t>be the angle shown in the sketch. A small perturbation is given to the system and released instantaneously. Using Euler's equation  find </a:t>
                      </a:r>
                      <a:r>
                        <a:rPr lang="en-US" sz="2400" dirty="0">
                          <a:latin typeface="Calibri"/>
                          <a:ea typeface="Times New Roman"/>
                          <a:cs typeface="CMMI10"/>
                        </a:rPr>
                        <a:t>θ </a:t>
                      </a:r>
                      <a:r>
                        <a:rPr lang="en-US" sz="2400" dirty="0">
                          <a:latin typeface="Book Antiqua"/>
                          <a:ea typeface="Times New Roman"/>
                          <a:cs typeface="CMR10"/>
                        </a:rPr>
                        <a:t>as a function of time.</a:t>
                      </a:r>
                      <a:endParaRPr lang="en-U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419600"/>
            <a:ext cx="1543050" cy="1409700"/>
          </a:xfrm>
          <a:prstGeom prst="rect">
            <a:avLst/>
          </a:prstGeom>
          <a:noFill/>
        </p:spPr>
      </p:pic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495800"/>
            <a:ext cx="1714500" cy="12192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466414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 rot="19745797">
            <a:off x="1358531" y="1301258"/>
            <a:ext cx="3044671" cy="197240"/>
          </a:xfrm>
          <a:prstGeom prst="rect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276600" y="1676400"/>
            <a:ext cx="1367971" cy="86197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343400" y="20574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810000" y="152400"/>
            <a:ext cx="1143000" cy="6858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0500" y="12699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2248597" y="799403"/>
            <a:ext cx="1143003" cy="1397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362200" y="152400"/>
            <a:ext cx="416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6990</TotalTime>
  <Words>703</Words>
  <Application>Microsoft Office PowerPoint</Application>
  <PresentationFormat>On-screen Show (4:3)</PresentationFormat>
  <Paragraphs>80</Paragraphs>
  <Slides>27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41" baseType="lpstr">
      <vt:lpstr>新細明體</vt:lpstr>
      <vt:lpstr>Arial</vt:lpstr>
      <vt:lpstr>Book Antiqua</vt:lpstr>
      <vt:lpstr>Calibri</vt:lpstr>
      <vt:lpstr>Cambria Math</vt:lpstr>
      <vt:lpstr>CMMI10</vt:lpstr>
      <vt:lpstr>CMR10</vt:lpstr>
      <vt:lpstr>Perpetua</vt:lpstr>
      <vt:lpstr>Symbol</vt:lpstr>
      <vt:lpstr>Times New Roman</vt:lpstr>
      <vt:lpstr>Office Theme</vt:lpstr>
      <vt:lpstr>Equation</vt:lpstr>
      <vt:lpstr>Microsoft 方程式編輯器 3.0</vt:lpstr>
      <vt:lpstr>MathType 5.0 Equation</vt:lpstr>
      <vt:lpstr>PowerPoint Presentation</vt:lpstr>
      <vt:lpstr>PowerPoint Presentation</vt:lpstr>
      <vt:lpstr>Stability of Rotational motion</vt:lpstr>
      <vt:lpstr>Stability of Rotational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Plot2</vt:lpstr>
      <vt:lpstr>PowerPoint Presentation</vt:lpstr>
      <vt:lpstr>PowerPoint Presentation</vt:lpstr>
      <vt:lpstr>PowerPoint Presentation</vt:lpstr>
      <vt:lpstr>Driven and Damped Oscillations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IITP</dc:creator>
  <cp:lastModifiedBy>HP</cp:lastModifiedBy>
  <cp:revision>22</cp:revision>
  <dcterms:created xsi:type="dcterms:W3CDTF">2019-11-25T04:52:00Z</dcterms:created>
  <dcterms:modified xsi:type="dcterms:W3CDTF">2022-02-17T16:58:01Z</dcterms:modified>
</cp:coreProperties>
</file>