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8" r:id="rId3"/>
    <p:sldId id="257" r:id="rId4"/>
    <p:sldId id="258" r:id="rId5"/>
    <p:sldId id="259" r:id="rId6"/>
    <p:sldId id="260" r:id="rId7"/>
    <p:sldId id="261" r:id="rId8"/>
    <p:sldId id="274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69" r:id="rId18"/>
    <p:sldId id="275" r:id="rId19"/>
    <p:sldId id="270" r:id="rId20"/>
    <p:sldId id="276" r:id="rId21"/>
    <p:sldId id="27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6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10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99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1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577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8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7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295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5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74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92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15155-68DA-420E-8B9B-A240EEF0B960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26-01-2020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7A6B0-D754-492F-BACD-0D3E0072F33F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b="1" dirty="0" smtClean="0"/>
              <a:t>A RECAP ON DOPPLER COOLING</a:t>
            </a:r>
            <a:endParaRPr lang="en-US" b="1" dirty="0"/>
          </a:p>
        </p:txBody>
      </p:sp>
      <p:pic>
        <p:nvPicPr>
          <p:cNvPr id="1026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362200"/>
            <a:ext cx="4368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1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itp\Downloads\The NIST-F2 Atomic Clock_ How does it work_ 24s - 33s (9ikbD7UGzo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04613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 smtClean="0"/>
              <a:t>Some real experiments….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Some Limitations of Doppler Cooling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b="1" dirty="0" smtClean="0"/>
              <a:t>Minimum Temperature attained in range of fraction of </a:t>
            </a:r>
            <a:r>
              <a:rPr lang="en-US" sz="2600" b="1" dirty="0" err="1" smtClean="0"/>
              <a:t>milli</a:t>
            </a:r>
            <a:r>
              <a:rPr lang="en-US" sz="2600" b="1" dirty="0" smtClean="0"/>
              <a:t> Kelvin ONLY…..</a:t>
            </a:r>
          </a:p>
          <a:p>
            <a:endParaRPr lang="en-US" sz="2600" b="1" dirty="0" smtClean="0"/>
          </a:p>
          <a:p>
            <a:r>
              <a:rPr lang="en-US" sz="2600" b="1" dirty="0" smtClean="0"/>
              <a:t>For seeing Quantum Behavior of atoms need to reach order of Nano Kelvin</a:t>
            </a:r>
          </a:p>
          <a:p>
            <a:endParaRPr lang="en-US" sz="2600" b="1" dirty="0" smtClean="0"/>
          </a:p>
          <a:p>
            <a:r>
              <a:rPr lang="en-US" sz="2600" b="1" dirty="0" smtClean="0"/>
              <a:t>Doppler Cooling has no position dependent force, atoms in periphery leave the cooling region. Force F take a form of F = -</a:t>
            </a:r>
            <a:r>
              <a:rPr lang="el-GR" sz="2600" b="1" dirty="0" smtClean="0">
                <a:latin typeface="Calibri"/>
              </a:rPr>
              <a:t>α</a:t>
            </a:r>
            <a:r>
              <a:rPr lang="en-US" sz="2600" b="1" dirty="0" smtClean="0">
                <a:latin typeface="Calibri"/>
              </a:rPr>
              <a:t>V</a:t>
            </a:r>
            <a:endParaRPr lang="en-US" sz="2600" b="1" dirty="0" smtClean="0"/>
          </a:p>
          <a:p>
            <a:endParaRPr lang="en-US" sz="2600" b="1" dirty="0" smtClean="0"/>
          </a:p>
          <a:p>
            <a:r>
              <a:rPr lang="en-US" sz="2600" b="1" dirty="0" smtClean="0"/>
              <a:t>Laser Light has some heating effect also for some frequencies for certain velocity class of atoms: Not all the atoms experience the right frequency for cooling effect some atoms gets heating effects from co-propagating light as well………</a:t>
            </a:r>
          </a:p>
          <a:p>
            <a:pPr marL="0" indent="0">
              <a:buNone/>
            </a:pPr>
            <a:endParaRPr lang="en-US" sz="2600" b="1" dirty="0" smtClean="0"/>
          </a:p>
          <a:p>
            <a:r>
              <a:rPr lang="en-US" sz="2600" b="1" dirty="0" smtClean="0"/>
              <a:t>A competition between heating and cooling arise which leads to an equilibrium temperature.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Some tricks to improve Doppler Cooling Using Magnetic field on Atoms</a:t>
            </a:r>
            <a:endParaRPr lang="en-US" b="1" dirty="0"/>
          </a:p>
        </p:txBody>
      </p:sp>
      <p:sp>
        <p:nvSpPr>
          <p:cNvPr id="4" name="Down Arrow 3"/>
          <p:cNvSpPr/>
          <p:nvPr/>
        </p:nvSpPr>
        <p:spPr>
          <a:xfrm>
            <a:off x="4267200" y="3276600"/>
            <a:ext cx="6858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81200" y="4648200"/>
            <a:ext cx="5655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Magneto Optical Trap (MOT)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334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Effects of magnetic field on 2 Level atom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838200"/>
            <a:ext cx="394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Uniform magnetic field (Helmholtz coil)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52938" y="2285256"/>
            <a:ext cx="86714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 rot="5400000">
            <a:off x="2438400" y="0"/>
            <a:ext cx="5029200" cy="7924800"/>
            <a:chOff x="2819400" y="1600200"/>
            <a:chExt cx="4495800" cy="5257800"/>
          </a:xfrm>
        </p:grpSpPr>
        <p:sp>
          <p:nvSpPr>
            <p:cNvPr id="5" name="Rectangle 4"/>
            <p:cNvSpPr/>
            <p:nvPr/>
          </p:nvSpPr>
          <p:spPr>
            <a:xfrm>
              <a:off x="2819400" y="1664732"/>
              <a:ext cx="4495800" cy="5193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02014" y="1600200"/>
              <a:ext cx="11367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Uniform B</a:t>
              </a:r>
            </a:p>
            <a:p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657600" y="1923365"/>
              <a:ext cx="2851706" cy="547110"/>
              <a:chOff x="3505200" y="1999565"/>
              <a:chExt cx="2851706" cy="547110"/>
            </a:xfrm>
          </p:grpSpPr>
          <p:sp>
            <p:nvSpPr>
              <p:cNvPr id="9" name="Flowchart: Magnetic Disk 8"/>
              <p:cNvSpPr/>
              <p:nvPr/>
            </p:nvSpPr>
            <p:spPr>
              <a:xfrm>
                <a:off x="3505200" y="1999565"/>
                <a:ext cx="2851706" cy="547110"/>
              </a:xfrm>
              <a:prstGeom prst="flowChartMagneticDisk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191000" y="2042133"/>
                <a:ext cx="1332466" cy="1676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4466859" y="2362200"/>
                <a:ext cx="8671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3810000" y="6310890"/>
              <a:ext cx="2851706" cy="547110"/>
              <a:chOff x="3505200" y="1999565"/>
              <a:chExt cx="2851706" cy="547110"/>
            </a:xfrm>
          </p:grpSpPr>
          <p:sp>
            <p:nvSpPr>
              <p:cNvPr id="14" name="Flowchart: Magnetic Disk 13"/>
              <p:cNvSpPr/>
              <p:nvPr/>
            </p:nvSpPr>
            <p:spPr>
              <a:xfrm>
                <a:off x="3505200" y="1999565"/>
                <a:ext cx="2851706" cy="547110"/>
              </a:xfrm>
              <a:prstGeom prst="flowChartMagneticDisk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191000" y="2042133"/>
                <a:ext cx="1332466" cy="16766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4466859" y="2362200"/>
                <a:ext cx="86714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Oval 2"/>
          <p:cNvSpPr/>
          <p:nvPr/>
        </p:nvSpPr>
        <p:spPr>
          <a:xfrm>
            <a:off x="21336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4384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4522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4384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384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962400" y="35424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267200" y="38731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81050" y="4406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2672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267200" y="37207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5791195" y="3514717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6095995" y="38454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09845" y="43788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095995" y="39978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5995" y="3693034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199826" y="1688068"/>
            <a:ext cx="204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ZEEMAN SPLITTING</a:t>
            </a:r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127314" y="3807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0480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+1</a:t>
            </a:r>
            <a:endParaRPr lang="en-US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30895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4016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Effects of magnetic field on 2 Level </a:t>
            </a:r>
            <a:r>
              <a:rPr lang="en-US" b="1" dirty="0" smtClean="0"/>
              <a:t>atom (Using anti-</a:t>
            </a:r>
            <a:r>
              <a:rPr lang="en-US" b="1" dirty="0" err="1" smtClean="0"/>
              <a:t>helmhlotz</a:t>
            </a:r>
            <a:r>
              <a:rPr lang="en-US" b="1" dirty="0" smtClean="0"/>
              <a:t> coil)</a:t>
            </a:r>
            <a:endParaRPr lang="en-US" dirty="0"/>
          </a:p>
        </p:txBody>
      </p:sp>
      <p:sp>
        <p:nvSpPr>
          <p:cNvPr id="4" name="Flowchart: Magnetic Disk 3"/>
          <p:cNvSpPr/>
          <p:nvPr/>
        </p:nvSpPr>
        <p:spPr>
          <a:xfrm rot="5400000">
            <a:off x="7136663" y="3568155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8348564" y="3771534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610600" y="3420046"/>
            <a:ext cx="0" cy="10757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Flowchart: Magnetic Disk 6"/>
          <p:cNvSpPr/>
          <p:nvPr/>
        </p:nvSpPr>
        <p:spPr>
          <a:xfrm rot="5400000">
            <a:off x="-1106506" y="3738636"/>
            <a:ext cx="3190044" cy="824630"/>
          </a:xfrm>
          <a:prstGeom prst="flowChartMagneticDisk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-9319" y="3942015"/>
            <a:ext cx="1490555" cy="252716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-104011" y="4116694"/>
            <a:ext cx="97002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4800" y="617220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95800" y="6172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56884" y="609600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934200" y="3631683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72390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252850" y="4495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390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239000" y="3810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48600" y="3654623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+1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890165" y="395942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-1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911992" y="382088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22" name="Oval 21"/>
          <p:cNvSpPr/>
          <p:nvPr/>
        </p:nvSpPr>
        <p:spPr>
          <a:xfrm>
            <a:off x="9144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19200" y="39883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33050" y="4521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9200" y="41407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9200" y="3835917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63430" y="3682333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</a:t>
            </a:r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1905000" y="38555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8629" y="3994058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+1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>
            <a:off x="40386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343400" y="40255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57250" y="4558949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2590800" y="3694832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2895600" y="40386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95600" y="457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895600" y="39624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5600" y="41148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5410200" y="3657600"/>
            <a:ext cx="1371600" cy="11819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>
            <a:off x="5715000" y="40013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715000" y="45347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15000" y="39251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15000" y="4077568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7" idx="1"/>
          </p:cNvCxnSpPr>
          <p:nvPr/>
        </p:nvCxnSpPr>
        <p:spPr>
          <a:xfrm>
            <a:off x="1863430" y="3836222"/>
            <a:ext cx="5527970" cy="29243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9" idx="1"/>
          </p:cNvCxnSpPr>
          <p:nvPr/>
        </p:nvCxnSpPr>
        <p:spPr>
          <a:xfrm flipV="1">
            <a:off x="1878629" y="3810000"/>
            <a:ext cx="5374221" cy="33794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905000" y="3962400"/>
            <a:ext cx="548640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863430" y="4533032"/>
            <a:ext cx="5908970" cy="3896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9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Concept of Doppler Cooling of Atoms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777F9CBF-6EAA-4FCA-BECF-9A1A425A2D6C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97024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smtClean="0">
                <a:solidFill>
                  <a:schemeClr val="tx2"/>
                </a:solidFill>
                <a:latin typeface="+mn-lt"/>
                <a:cs typeface="Times New Roman" pitchFamily="18" charset="0"/>
              </a:rPr>
              <a:t>Magneto </a:t>
            </a:r>
            <a:r>
              <a:rPr lang="en-US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optical trapping</a:t>
            </a:r>
            <a:endParaRPr lang="en-IN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>
            <a:endCxn id="5" idx="2"/>
          </p:cNvCxnSpPr>
          <p:nvPr/>
        </p:nvCxnSpPr>
        <p:spPr>
          <a:xfrm flipV="1">
            <a:off x="4696264" y="1340024"/>
            <a:ext cx="28136" cy="48336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84040" y="6173688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10332" y="3523460"/>
            <a:ext cx="2948046" cy="1449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666191" y="3509392"/>
            <a:ext cx="3050573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7896" y="5381600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96888" y="5381600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72780" y="3509392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72446" y="1997224"/>
            <a:ext cx="94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42972" y="4508212"/>
            <a:ext cx="88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6188" y="1997224"/>
            <a:ext cx="88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928" y="4589512"/>
            <a:ext cx="94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92752" y="3284076"/>
            <a:ext cx="8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1125" y="3284076"/>
            <a:ext cx="808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1801" y="5084857"/>
            <a:ext cx="627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prstClr val="black"/>
                </a:solidFill>
              </a:rPr>
              <a:t>σ</a:t>
            </a:r>
            <a:r>
              <a:rPr lang="en-US" sz="3200" b="1" baseline="30000" dirty="0">
                <a:solidFill>
                  <a:prstClr val="black"/>
                </a:solidFill>
              </a:rPr>
              <a:t>-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endParaRPr lang="en-IN" sz="3200" b="1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928" y="5093568"/>
            <a:ext cx="681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solidFill>
                  <a:prstClr val="black"/>
                </a:solidFill>
              </a:rPr>
              <a:t>σ</a:t>
            </a:r>
            <a:r>
              <a:rPr lang="en-US" sz="3200" b="1" baseline="30000" dirty="0">
                <a:solidFill>
                  <a:prstClr val="black"/>
                </a:solidFill>
              </a:rPr>
              <a:t>+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endParaRPr lang="en-IN" sz="3200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896" y="3293368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F=1</a:t>
            </a:r>
            <a:endParaRPr lang="en-I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296" y="5856039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F=0</a:t>
            </a:r>
            <a:endParaRPr lang="en-I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7896" y="5516324"/>
            <a:ext cx="108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+1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36768" y="5516324"/>
            <a:ext cx="10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-1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636440" y="4445496"/>
            <a:ext cx="6336704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780184" y="4481688"/>
            <a:ext cx="0" cy="169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204120" y="5885656"/>
            <a:ext cx="129614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52392" y="35093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I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716764" y="2042651"/>
            <a:ext cx="3050573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72072" y="2042651"/>
            <a:ext cx="2918249" cy="14667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580384" y="617368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IN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64160" y="631770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Z’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596608" y="4481688"/>
            <a:ext cx="0" cy="169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654385" y="5856039"/>
            <a:ext cx="137427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52592" y="62456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Z’’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68416" y="127714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endParaRPr lang="en-I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 rot="16200000">
            <a:off x="-1038295" y="3329204"/>
            <a:ext cx="3605498" cy="1061891"/>
            <a:chOff x="2751408" y="1484784"/>
            <a:chExt cx="3605498" cy="1061891"/>
          </a:xfrm>
        </p:grpSpPr>
        <p:sp>
          <p:nvSpPr>
            <p:cNvPr id="40" name="Flowchart: Magnetic Disk 39"/>
            <p:cNvSpPr/>
            <p:nvPr/>
          </p:nvSpPr>
          <p:spPr>
            <a:xfrm>
              <a:off x="2751408" y="1484784"/>
              <a:ext cx="3605498" cy="1061891"/>
            </a:xfrm>
            <a:prstGeom prst="flowChartMagneticDisk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848733" y="1556792"/>
              <a:ext cx="1332466" cy="1676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4000538" y="2132856"/>
              <a:ext cx="86714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5400000">
            <a:off x="6652997" y="3405404"/>
            <a:ext cx="3605498" cy="1061891"/>
            <a:chOff x="2699792" y="4293096"/>
            <a:chExt cx="3605498" cy="1061891"/>
          </a:xfrm>
        </p:grpSpPr>
        <p:sp>
          <p:nvSpPr>
            <p:cNvPr id="44" name="Flowchart: Magnetic Disk 43"/>
            <p:cNvSpPr/>
            <p:nvPr/>
          </p:nvSpPr>
          <p:spPr>
            <a:xfrm>
              <a:off x="2699792" y="4293096"/>
              <a:ext cx="3605498" cy="1061891"/>
            </a:xfrm>
            <a:prstGeom prst="flowChartMagneticDisk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3848733" y="4365104"/>
              <a:ext cx="1332466" cy="1676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083874" y="5013176"/>
              <a:ext cx="86714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6452312" y="5309592"/>
            <a:ext cx="288312" cy="2248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35888" y="5237584"/>
            <a:ext cx="288312" cy="2248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979658" y="5327688"/>
            <a:ext cx="52060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73259" y="5381600"/>
            <a:ext cx="6073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7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3" grpId="0"/>
      <p:bldP spid="24" grpId="0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303" y="404664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Doppler effect in radiation pressure</a:t>
            </a:r>
            <a:endParaRPr lang="en-I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3461" y="1268760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Laser cooling in 1-D</a:t>
            </a:r>
            <a:endParaRPr lang="en-IN" sz="3200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27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16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707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68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259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211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475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236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07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51920" y="39330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48264" y="5611887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7687" y="5539879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20119" y="5517232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915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508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67744" y="4891807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86758" y="5107831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331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40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0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236296" y="4659233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0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88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Energy Picture For Counter Propagation</a:t>
            </a:r>
            <a:endParaRPr lang="en-US" sz="2800" u="sng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716296" y="1981200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707904" y="1752600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707904" y="2438400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51920" y="26670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762000"/>
            <a:ext cx="21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Counter Propagating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3505200"/>
            <a:ext cx="58867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Absorbs Lower Frequency and emits higher frequency</a:t>
            </a:r>
          </a:p>
          <a:p>
            <a:endParaRPr lang="en-US" b="1" dirty="0"/>
          </a:p>
          <a:p>
            <a:r>
              <a:rPr lang="en-US" b="1" dirty="0" smtClean="0"/>
              <a:t>Which means it loses its Kinetic Energy and Velocity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658528" y="4724400"/>
            <a:ext cx="4928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/>
              <a:t>Momentum </a:t>
            </a:r>
            <a:r>
              <a:rPr lang="en-US" sz="2000" b="1" u="sng" dirty="0"/>
              <a:t>Picture For Counter Propagation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5334000"/>
            <a:ext cx="76083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gets a recoil kick </a:t>
            </a:r>
            <a:r>
              <a:rPr lang="en-US" b="1" dirty="0"/>
              <a:t> </a:t>
            </a:r>
            <a:r>
              <a:rPr lang="en-US" b="1" dirty="0" smtClean="0"/>
              <a:t>as  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rec</a:t>
            </a:r>
            <a:r>
              <a:rPr lang="en-US" b="1" dirty="0" smtClean="0"/>
              <a:t> =  </a:t>
            </a:r>
            <a:r>
              <a:rPr lang="en-US" b="1" dirty="0" err="1" smtClean="0"/>
              <a:t>hk</a:t>
            </a:r>
            <a:r>
              <a:rPr lang="en-US" b="1" dirty="0" smtClean="0"/>
              <a:t>/M</a:t>
            </a:r>
          </a:p>
          <a:p>
            <a:endParaRPr lang="en-US" b="1" dirty="0"/>
          </a:p>
          <a:p>
            <a:r>
              <a:rPr lang="en-US" b="1" dirty="0" smtClean="0"/>
              <a:t>Rate of change of momentum = </a:t>
            </a:r>
            <a:r>
              <a:rPr lang="en-US" b="1" dirty="0" err="1" smtClean="0"/>
              <a:t>hk</a:t>
            </a:r>
            <a:r>
              <a:rPr lang="en-US" b="1" dirty="0" smtClean="0"/>
              <a:t>/t =  </a:t>
            </a:r>
            <a:r>
              <a:rPr lang="en-US" b="1" dirty="0" err="1" smtClean="0"/>
              <a:t>hk</a:t>
            </a:r>
            <a:r>
              <a:rPr lang="en-US" b="1" dirty="0" smtClean="0"/>
              <a:t> x photon absorption emission rate 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7240" y="6400800"/>
            <a:ext cx="176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decelerate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38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Energy Picture For </a:t>
            </a:r>
            <a:r>
              <a:rPr lang="en-US" sz="2400" u="sng" dirty="0" smtClean="0"/>
              <a:t>C0 </a:t>
            </a:r>
            <a:r>
              <a:rPr lang="en-US" sz="2400" u="sng" dirty="0"/>
              <a:t>Propagation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487216" y="1812032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367536" y="1524000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67536" y="2388096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11552" y="224408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9460" y="3352800"/>
            <a:ext cx="5856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Absorbs Higher Frequency and emits Lower frequency</a:t>
            </a:r>
          </a:p>
          <a:p>
            <a:endParaRPr lang="en-US" b="1" dirty="0"/>
          </a:p>
          <a:p>
            <a:r>
              <a:rPr lang="en-US" b="1" dirty="0" smtClean="0"/>
              <a:t>Which means it increases its Kinetic Energy and Velocity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514600" y="4724400"/>
            <a:ext cx="4928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/>
              <a:t>Momentum </a:t>
            </a:r>
            <a:r>
              <a:rPr lang="en-US" sz="2000" b="1" u="sng" dirty="0"/>
              <a:t>Picture For Counter Propagation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5486400"/>
            <a:ext cx="360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 gains energy hence accelerate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540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/>
          <a:lstStyle/>
          <a:p>
            <a:r>
              <a:rPr lang="en-US" b="1" dirty="0" smtClean="0"/>
              <a:t>Some Animations…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5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79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99792" y="53340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smtClean="0">
                <a:solidFill>
                  <a:prstClr val="black"/>
                </a:solidFill>
              </a:rPr>
              <a:t>Laser cooling in 3-D</a:t>
            </a:r>
            <a:endParaRPr lang="en-IN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itp\Downloads\Single-ion trapping from a cooled_ accelerated cloud of neutral atoms 17s - 27s (Kj8tNVsSBS4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33" y="1676400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4636</TotalTime>
  <Words>365</Words>
  <Application>Microsoft Office PowerPoint</Application>
  <PresentationFormat>On-screen Show (4:3)</PresentationFormat>
  <Paragraphs>82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A RECAP ON DOPPLER COOLING</vt:lpstr>
      <vt:lpstr>Concept of Doppler Cooling of Atoms</vt:lpstr>
      <vt:lpstr>PowerPoint Presentation</vt:lpstr>
      <vt:lpstr>Energy Picture For Counter Propagation</vt:lpstr>
      <vt:lpstr>Energy Picture For C0 Propagation</vt:lpstr>
      <vt:lpstr>Some Animations…</vt:lpstr>
      <vt:lpstr>PowerPoint Presentation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  <vt:lpstr>PowerPoint Presentation</vt:lpstr>
      <vt:lpstr>PowerPoint Presentation</vt:lpstr>
      <vt:lpstr>Some Limitations of Doppler Cooling</vt:lpstr>
      <vt:lpstr>Some tricks to improve Doppler Cooling Using Magnetic field on Atoms</vt:lpstr>
      <vt:lpstr>Effects of magnetic field on 2 Level atom</vt:lpstr>
      <vt:lpstr>Effects of magnetic field on 2 Level atom (Using anti-helmhlotz coil)</vt:lpstr>
      <vt:lpstr>     Magneto optical trapping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iitp</cp:lastModifiedBy>
  <cp:revision>15</cp:revision>
  <dcterms:created xsi:type="dcterms:W3CDTF">2020-01-17T11:11:40Z</dcterms:created>
  <dcterms:modified xsi:type="dcterms:W3CDTF">2020-01-26T09:50:39Z</dcterms:modified>
</cp:coreProperties>
</file>