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298" r:id="rId10"/>
    <p:sldId id="307" r:id="rId11"/>
    <p:sldId id="308" r:id="rId12"/>
    <p:sldId id="300" r:id="rId13"/>
    <p:sldId id="301" r:id="rId14"/>
    <p:sldId id="299" r:id="rId15"/>
    <p:sldId id="304" r:id="rId16"/>
    <p:sldId id="306" r:id="rId17"/>
    <p:sldId id="303" r:id="rId18"/>
    <p:sldId id="302" r:id="rId19"/>
    <p:sldId id="313" r:id="rId20"/>
    <p:sldId id="305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6743A"/>
    <a:srgbClr val="C7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e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4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emf"/><Relationship Id="rId12" Type="http://schemas.openxmlformats.org/officeDocument/2006/relationships/image" Target="../media/image80.wmf"/><Relationship Id="rId2" Type="http://schemas.openxmlformats.org/officeDocument/2006/relationships/image" Target="../media/image64.wmf"/><Relationship Id="rId1" Type="http://schemas.openxmlformats.org/officeDocument/2006/relationships/image" Target="../media/image5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3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32.wmf"/><Relationship Id="rId7" Type="http://schemas.openxmlformats.org/officeDocument/2006/relationships/image" Target="../media/image19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24.wmf"/><Relationship Id="rId9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2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4C2E-0439-4EA5-AA7C-A8CF1C0DC140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741F-488E-45CF-A760-B3A9BA89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5.bin"/><Relationship Id="rId7" Type="http://schemas.openxmlformats.org/officeDocument/2006/relationships/image" Target="../media/image68.png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69.png"/><Relationship Id="rId4" Type="http://schemas.openxmlformats.org/officeDocument/2006/relationships/image" Target="../media/image63.wmf"/><Relationship Id="rId9" Type="http://schemas.openxmlformats.org/officeDocument/2006/relationships/image" Target="../media/image65.wmf"/><Relationship Id="rId14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42.png"/><Relationship Id="rId26" Type="http://schemas.openxmlformats.org/officeDocument/2006/relationships/image" Target="../media/image79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3.wmf"/><Relationship Id="rId17" Type="http://schemas.openxmlformats.org/officeDocument/2006/relationships/image" Target="../media/image41.png"/><Relationship Id="rId25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emf"/><Relationship Id="rId20" Type="http://schemas.openxmlformats.org/officeDocument/2006/relationships/image" Target="../media/image76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78.wmf"/><Relationship Id="rId32" Type="http://schemas.openxmlformats.org/officeDocument/2006/relationships/image" Target="../media/image82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89.bin"/><Relationship Id="rId28" Type="http://schemas.openxmlformats.org/officeDocument/2006/relationships/image" Target="../media/image80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87.bin"/><Relationship Id="rId31" Type="http://schemas.openxmlformats.org/officeDocument/2006/relationships/oleObject" Target="../embeddings/oleObject93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74.wmf"/><Relationship Id="rId22" Type="http://schemas.openxmlformats.org/officeDocument/2006/relationships/image" Target="../media/image77.wmf"/><Relationship Id="rId27" Type="http://schemas.openxmlformats.org/officeDocument/2006/relationships/oleObject" Target="../embeddings/oleObject91.bin"/><Relationship Id="rId30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1.png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4.wmf"/><Relationship Id="rId3" Type="http://schemas.openxmlformats.org/officeDocument/2006/relationships/image" Target="../media/image11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3.wmf"/><Relationship Id="rId5" Type="http://schemas.openxmlformats.org/officeDocument/2006/relationships/image" Target="../media/image21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7.wmf"/><Relationship Id="rId3" Type="http://schemas.openxmlformats.org/officeDocument/2006/relationships/image" Target="../media/image11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6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1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4482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AF7F1EBB-29B6-4BBA-92B0-86A366878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85811"/>
              </p:ext>
            </p:extLst>
          </p:nvPr>
        </p:nvGraphicFramePr>
        <p:xfrm>
          <a:off x="704850" y="4570414"/>
          <a:ext cx="4165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Equation" r:id="rId3" imgW="1752600" imgH="736600" progId="Equation.DSMT4">
                  <p:embed/>
                </p:oleObj>
              </mc:Choice>
              <mc:Fallback>
                <p:oleObj name="Equation" r:id="rId3" imgW="1752600" imgH="736600" progId="Equation.DSMT4">
                  <p:embed/>
                  <p:pic>
                    <p:nvPicPr>
                      <p:cNvPr id="39" name="Object 8">
                        <a:extLst>
                          <a:ext uri="{FF2B5EF4-FFF2-40B4-BE49-F238E27FC236}">
                            <a16:creationId xmlns:a16="http://schemas.microsoft.com/office/drawing/2014/main" id="{991E51CB-27F0-4564-B523-169E2F3E1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4570414"/>
                        <a:ext cx="4165600" cy="175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5FF762-49B8-4022-BFF6-2778C8516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40485"/>
              </p:ext>
            </p:extLst>
          </p:nvPr>
        </p:nvGraphicFramePr>
        <p:xfrm>
          <a:off x="482784" y="266700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Equation" r:id="rId5" imgW="1778000" imgH="736600" progId="Equation.DSMT4">
                  <p:embed/>
                </p:oleObj>
              </mc:Choice>
              <mc:Fallback>
                <p:oleObj name="Equation" r:id="rId5" imgW="1778000" imgH="736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2784" y="266700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350E371-130D-486A-8764-09729A25C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88374"/>
              </p:ext>
            </p:extLst>
          </p:nvPr>
        </p:nvGraphicFramePr>
        <p:xfrm>
          <a:off x="1585302" y="2830512"/>
          <a:ext cx="15954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12" name="Object 3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5302" y="2830512"/>
                        <a:ext cx="1595437" cy="5984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E5FE24FF-66C9-46EF-BFEA-A663CE3F4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588" y="5616733"/>
            <a:ext cx="563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cs typeface="Arial" pitchFamily="34" charset="0"/>
              </a:rPr>
              <a:t>Torque and angular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cs typeface="Arial" pitchFamily="34" charset="0"/>
              </a:rPr>
              <a:t> acceleration may not be in the same direction!!!.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erpetua" pitchFamily="18" charset="0"/>
              <a:cs typeface="Arial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53EF76-F070-4D4F-A0E2-68764D80E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85178"/>
              </p:ext>
            </p:extLst>
          </p:nvPr>
        </p:nvGraphicFramePr>
        <p:xfrm>
          <a:off x="6715279" y="5001417"/>
          <a:ext cx="35941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" name="Equation" r:id="rId9" imgW="1511300" imgH="241300" progId="Equation.DSMT4">
                  <p:embed/>
                </p:oleObj>
              </mc:Choice>
              <mc:Fallback>
                <p:oleObj name="Equation" r:id="rId9" imgW="1511300" imgH="241300" progId="Equation.DSMT4">
                  <p:embed/>
                  <p:pic>
                    <p:nvPicPr>
                      <p:cNvPr id="216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279" y="5001417"/>
                        <a:ext cx="3594100" cy="5730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BB678CF2-4848-49E8-8AA0-06A0BAF8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179" y="2897845"/>
            <a:ext cx="4585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The fact that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 is a matrix means that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  and </a:t>
            </a:r>
            <a:r>
              <a:rPr lang="en-US" sz="2400" b="1" i="1" dirty="0">
                <a:solidFill>
                  <a:srgbClr val="7030A0"/>
                </a:solidFill>
                <a:latin typeface="Perpetua" pitchFamily="18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Perpetua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  do not necessarily point in the same direction. </a:t>
            </a:r>
          </a:p>
        </p:txBody>
      </p:sp>
      <p:sp>
        <p:nvSpPr>
          <p:cNvPr id="10" name="Right Arrow 21">
            <a:extLst>
              <a:ext uri="{FF2B5EF4-FFF2-40B4-BE49-F238E27FC236}">
                <a16:creationId xmlns:a16="http://schemas.microsoft.com/office/drawing/2014/main" id="{352EC97F-C6D4-4602-9410-75ED7BE2C14F}"/>
              </a:ext>
            </a:extLst>
          </p:cNvPr>
          <p:cNvSpPr/>
          <p:nvPr/>
        </p:nvSpPr>
        <p:spPr>
          <a:xfrm>
            <a:off x="5155099" y="823753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21">
            <a:extLst>
              <a:ext uri="{FF2B5EF4-FFF2-40B4-BE49-F238E27FC236}">
                <a16:creationId xmlns:a16="http://schemas.microsoft.com/office/drawing/2014/main" id="{91B32D2F-247C-4F56-8EF6-784B86CC87FD}"/>
              </a:ext>
            </a:extLst>
          </p:cNvPr>
          <p:cNvSpPr/>
          <p:nvPr/>
        </p:nvSpPr>
        <p:spPr>
          <a:xfrm>
            <a:off x="5313680" y="5001417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38F0D87E-7789-4444-8B17-12E6044C8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3236"/>
              </p:ext>
            </p:extLst>
          </p:nvPr>
        </p:nvGraphicFramePr>
        <p:xfrm>
          <a:off x="6429529" y="847957"/>
          <a:ext cx="3835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" name="Equation" r:id="rId11" imgW="1612900" imgH="241300" progId="Equation.DSMT4">
                  <p:embed/>
                </p:oleObj>
              </mc:Choice>
              <mc:Fallback>
                <p:oleObj name="Equation" r:id="rId11" imgW="1612900" imgH="241300" progId="Equation.DSMT4">
                  <p:embed/>
                  <p:pic>
                    <p:nvPicPr>
                      <p:cNvPr id="209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529" y="847957"/>
                        <a:ext cx="3835400" cy="5715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11352"/>
              </p:ext>
            </p:extLst>
          </p:nvPr>
        </p:nvGraphicFramePr>
        <p:xfrm>
          <a:off x="7528254" y="3260023"/>
          <a:ext cx="230160" cy="33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28254" y="3260023"/>
                        <a:ext cx="230160" cy="33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498174"/>
              </p:ext>
            </p:extLst>
          </p:nvPr>
        </p:nvGraphicFramePr>
        <p:xfrm>
          <a:off x="8347229" y="3215110"/>
          <a:ext cx="299720" cy="42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" name="Equation" r:id="rId15" imgW="152280" imgH="215640" progId="Equation.DSMT4">
                  <p:embed/>
                </p:oleObj>
              </mc:Choice>
              <mc:Fallback>
                <p:oleObj name="Equation" r:id="rId15" imgW="152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47229" y="3215110"/>
                        <a:ext cx="299720" cy="42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3497265" y="2126471"/>
            <a:ext cx="4214953" cy="1291305"/>
            <a:chOff x="3497265" y="2139534"/>
            <a:chExt cx="4214953" cy="12913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3586090" y="1081682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1997190" y="768010"/>
            <a:ext cx="8398665" cy="3882980"/>
            <a:chOff x="2050869" y="418011"/>
            <a:chExt cx="8284542" cy="4572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FCA98F-622D-4323-B1BD-E88AEA764437}"/>
                </a:ext>
              </a:extLst>
            </p:cNvPr>
            <p:cNvSpPr txBox="1"/>
            <p:nvPr/>
          </p:nvSpPr>
          <p:spPr>
            <a:xfrm>
              <a:off x="7061108" y="2069152"/>
              <a:ext cx="61747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(1,0)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B75C75-C283-4DB5-B8C7-B436DF58E6FD}"/>
                </a:ext>
              </a:extLst>
            </p:cNvPr>
            <p:cNvSpPr txBox="1"/>
            <p:nvPr/>
          </p:nvSpPr>
          <p:spPr>
            <a:xfrm>
              <a:off x="3275322" y="2051733"/>
              <a:ext cx="68800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(-1,0)</a:t>
              </a:r>
              <a:endParaRPr lang="en-IN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79FF42F-0E5E-4C6D-BFD0-73C6D9A465DA}"/>
              </a:ext>
            </a:extLst>
          </p:cNvPr>
          <p:cNvSpPr/>
          <p:nvPr/>
        </p:nvSpPr>
        <p:spPr>
          <a:xfrm>
            <a:off x="24196" y="16658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Problem </a:t>
            </a:r>
            <a:r>
              <a:rPr lang="en-US" sz="4800" dirty="0"/>
              <a:t>1</a:t>
            </a:r>
            <a:endParaRPr lang="en-IN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4544135" y="11538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0367" y="2764972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398704" y="1277369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383" y="5277394"/>
            <a:ext cx="10926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no mass for the interconnecting rod between the two balls. Also consider these balls as point particles. 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Find the Moment of Inertia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Angular momentum and Torque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Physically interpret the same</a:t>
            </a:r>
          </a:p>
          <a:p>
            <a:pPr marL="342900" indent="-342900">
              <a:buAutoNum type="alphaL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08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73533" y="0"/>
            <a:ext cx="5512526" cy="3043646"/>
            <a:chOff x="2050869" y="418011"/>
            <a:chExt cx="8284542" cy="4572000"/>
          </a:xfrm>
        </p:grpSpPr>
        <p:grpSp>
          <p:nvGrpSpPr>
            <p:cNvPr id="4" name="Group 3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9" name="Straight Arrow Connector 8"/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1108" y="2069152"/>
              <a:ext cx="61747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(1,0)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322" y="2051733"/>
              <a:ext cx="68800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(-1,0)</a:t>
              </a:r>
              <a:endParaRPr lang="en-IN" dirty="0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14261"/>
              </p:ext>
            </p:extLst>
          </p:nvPr>
        </p:nvGraphicFramePr>
        <p:xfrm>
          <a:off x="317421" y="3740511"/>
          <a:ext cx="5337763" cy="45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" name="Equation" r:id="rId3" imgW="3288960" imgH="279360" progId="Equation.DSMT4">
                  <p:embed/>
                </p:oleObj>
              </mc:Choice>
              <mc:Fallback>
                <p:oleObj name="Equation" r:id="rId3" imgW="3288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21" y="3740511"/>
                        <a:ext cx="5337763" cy="453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47211"/>
              </p:ext>
            </p:extLst>
          </p:nvPr>
        </p:nvGraphicFramePr>
        <p:xfrm>
          <a:off x="317421" y="4193912"/>
          <a:ext cx="5274086" cy="4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" name="Equation" r:id="rId5" imgW="3288960" imgH="279360" progId="Equation.DSMT4">
                  <p:embed/>
                </p:oleObj>
              </mc:Choice>
              <mc:Fallback>
                <p:oleObj name="Equation" r:id="rId5" imgW="3288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421" y="4193912"/>
                        <a:ext cx="5274086" cy="4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56263"/>
              </p:ext>
            </p:extLst>
          </p:nvPr>
        </p:nvGraphicFramePr>
        <p:xfrm>
          <a:off x="296863" y="4641850"/>
          <a:ext cx="467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" name="Equation" r:id="rId7" imgW="2869920" imgH="253800" progId="Equation.DSMT4">
                  <p:embed/>
                </p:oleObj>
              </mc:Choice>
              <mc:Fallback>
                <p:oleObj name="Equation" r:id="rId7" imgW="286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863" y="4641850"/>
                        <a:ext cx="46720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49532"/>
              </p:ext>
            </p:extLst>
          </p:nvPr>
        </p:nvGraphicFramePr>
        <p:xfrm>
          <a:off x="284144" y="3209704"/>
          <a:ext cx="5646874" cy="50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" name="Equation" r:id="rId9" imgW="3124080" imgH="279360" progId="Equation.DSMT4">
                  <p:embed/>
                </p:oleObj>
              </mc:Choice>
              <mc:Fallback>
                <p:oleObj name="Equation" r:id="rId9" imgW="312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144" y="3209704"/>
                        <a:ext cx="5646874" cy="50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18184"/>
              </p:ext>
            </p:extLst>
          </p:nvPr>
        </p:nvGraphicFramePr>
        <p:xfrm>
          <a:off x="284144" y="5089842"/>
          <a:ext cx="4412128" cy="4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" name="Equation" r:id="rId11" imgW="2705040" imgH="253800" progId="Equation.DSMT4">
                  <p:embed/>
                </p:oleObj>
              </mc:Choice>
              <mc:Fallback>
                <p:oleObj name="Equation" r:id="rId11" imgW="2705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144" y="5089842"/>
                        <a:ext cx="4412128" cy="41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53918"/>
              </p:ext>
            </p:extLst>
          </p:nvPr>
        </p:nvGraphicFramePr>
        <p:xfrm>
          <a:off x="277787" y="5569045"/>
          <a:ext cx="4639981" cy="4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" name="Equation" r:id="rId13" imgW="2844720" imgH="253800" progId="Equation.DSMT4">
                  <p:embed/>
                </p:oleObj>
              </mc:Choice>
              <mc:Fallback>
                <p:oleObj name="Equation" r:id="rId13" imgW="2844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7787" y="5569045"/>
                        <a:ext cx="4639981" cy="41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6113417" y="3866606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03237"/>
              </p:ext>
            </p:extLst>
          </p:nvPr>
        </p:nvGraphicFramePr>
        <p:xfrm>
          <a:off x="7469188" y="3178175"/>
          <a:ext cx="4044950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" name="Equation" r:id="rId15" imgW="1257120" imgH="711000" progId="Equation.DSMT4">
                  <p:embed/>
                </p:oleObj>
              </mc:Choice>
              <mc:Fallback>
                <p:oleObj name="Equation" r:id="rId15" imgW="1257120" imgH="711000" progId="Equation.DSMT4">
                  <p:embed/>
                  <p:pic>
                    <p:nvPicPr>
                      <p:cNvPr id="112649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69188" y="3178175"/>
                        <a:ext cx="4044950" cy="22844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5FF5A48D-66C8-4028-A20F-8773DB1BEB1F}"/>
              </a:ext>
            </a:extLst>
          </p:cNvPr>
          <p:cNvSpPr/>
          <p:nvPr/>
        </p:nvSpPr>
        <p:spPr>
          <a:xfrm>
            <a:off x="24196" y="16658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Example 1</a:t>
            </a:r>
            <a:endParaRPr lang="en-IN" sz="4800" dirty="0"/>
          </a:p>
        </p:txBody>
      </p:sp>
      <p:sp>
        <p:nvSpPr>
          <p:cNvPr id="17" name="Rectangle 16"/>
          <p:cNvSpPr/>
          <p:nvPr/>
        </p:nvSpPr>
        <p:spPr>
          <a:xfrm>
            <a:off x="3968642" y="1565304"/>
            <a:ext cx="21447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0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0513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Angular momentum and Torque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32413"/>
              </p:ext>
            </p:extLst>
          </p:nvPr>
        </p:nvGraphicFramePr>
        <p:xfrm>
          <a:off x="3206750" y="1139825"/>
          <a:ext cx="4117975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Equation" r:id="rId3" imgW="1726920" imgH="711000" progId="Equation.DSMT4">
                  <p:embed/>
                </p:oleObj>
              </mc:Choice>
              <mc:Fallback>
                <p:oleObj name="Equation" r:id="rId3" imgW="1726920" imgH="7110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0" y="1139825"/>
                        <a:ext cx="4117975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15609"/>
              </p:ext>
            </p:extLst>
          </p:nvPr>
        </p:nvGraphicFramePr>
        <p:xfrm>
          <a:off x="2985534" y="2915105"/>
          <a:ext cx="4588785" cy="191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Equation" r:id="rId5" imgW="1701720" imgH="711000" progId="Equation.DSMT4">
                  <p:embed/>
                </p:oleObj>
              </mc:Choice>
              <mc:Fallback>
                <p:oleObj name="Equation" r:id="rId5" imgW="17017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5534" y="2915105"/>
                        <a:ext cx="4588785" cy="1917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>
            <a:off x="1827167" y="5580017"/>
            <a:ext cx="1254034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64336"/>
              </p:ext>
            </p:extLst>
          </p:nvPr>
        </p:nvGraphicFramePr>
        <p:xfrm>
          <a:off x="4054292" y="4981053"/>
          <a:ext cx="1452079" cy="148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name="Equation" r:id="rId7" imgW="685800" imgH="698400" progId="Equation.DSMT4">
                  <p:embed/>
                </p:oleObj>
              </mc:Choice>
              <mc:Fallback>
                <p:oleObj name="Equation" r:id="rId7" imgW="685800" imgH="698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4292" y="4981053"/>
                        <a:ext cx="1452079" cy="148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0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150575" y="2285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(1,0)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436362" y="226758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(-1,0)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1213960" y="6237366"/>
            <a:ext cx="95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rod is fixed in  x-axis one cannot rotate with respect x-axis.</a:t>
            </a:r>
            <a:endParaRPr lang="en-IN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45830" y="515982"/>
            <a:ext cx="13483" cy="22533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64777" y="2762794"/>
            <a:ext cx="1585798" cy="3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8386" y="242615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en-IN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445829" y="120714"/>
          <a:ext cx="55721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" name="Equation" r:id="rId3" imgW="164880" imgH="241200" progId="Equation.DSMT4">
                  <p:embed/>
                </p:oleObj>
              </mc:Choice>
              <mc:Fallback>
                <p:oleObj name="Equation" r:id="rId3" imgW="16488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5829" y="120714"/>
                        <a:ext cx="557212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497265" y="2126471"/>
            <a:ext cx="4214953" cy="1291305"/>
            <a:chOff x="3497265" y="2139534"/>
            <a:chExt cx="4214953" cy="1291305"/>
          </a:xfrm>
        </p:grpSpPr>
        <p:grpSp>
          <p:nvGrpSpPr>
            <p:cNvPr id="33" name="Group 32"/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477794" y="2353231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x-z </a:t>
              </a:r>
              <a:r>
                <a:rPr lang="en-US" dirty="0"/>
                <a:t>plane</a:t>
              </a:r>
              <a:endParaRPr lang="en-IN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35491" y="3239742"/>
            <a:ext cx="2210370" cy="1116893"/>
            <a:chOff x="7445829" y="627017"/>
            <a:chExt cx="2413491" cy="2253344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445829" y="627017"/>
              <a:ext cx="0" cy="22533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741084" y="756967"/>
              <a:ext cx="2118236" cy="7451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 in y direction</a:t>
              </a:r>
              <a:endParaRPr lang="en-IN" dirty="0"/>
            </a:p>
          </p:txBody>
        </p:sp>
      </p:grpSp>
      <p:sp>
        <p:nvSpPr>
          <p:cNvPr id="45" name="Oval 44"/>
          <p:cNvSpPr/>
          <p:nvPr/>
        </p:nvSpPr>
        <p:spPr>
          <a:xfrm>
            <a:off x="3685758" y="1073854"/>
            <a:ext cx="3783037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47799"/>
              </p:ext>
            </p:extLst>
          </p:nvPr>
        </p:nvGraphicFramePr>
        <p:xfrm>
          <a:off x="8203774" y="2116444"/>
          <a:ext cx="2736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8" name="Equation" r:id="rId5" imgW="1168200" imgH="228600" progId="Equation.DSMT4">
                  <p:embed/>
                </p:oleObj>
              </mc:Choice>
              <mc:Fallback>
                <p:oleObj name="Equation" r:id="rId5" imgW="116820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3774" y="2116444"/>
                        <a:ext cx="27368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EBE7F93-A75D-4BD3-9124-C485611F5849}"/>
              </a:ext>
            </a:extLst>
          </p:cNvPr>
          <p:cNvSpPr/>
          <p:nvPr/>
        </p:nvSpPr>
        <p:spPr>
          <a:xfrm>
            <a:off x="7393997" y="2677548"/>
            <a:ext cx="152041" cy="20171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B972AF8-F5CB-4D6A-8DA5-054DD8A86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172609"/>
              </p:ext>
            </p:extLst>
          </p:nvPr>
        </p:nvGraphicFramePr>
        <p:xfrm>
          <a:off x="9481699" y="3602633"/>
          <a:ext cx="2530349" cy="9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" name="Equation" r:id="rId7" imgW="672840" imgH="241200" progId="Equation.DSMT4">
                  <p:embed/>
                </p:oleObj>
              </mc:Choice>
              <mc:Fallback>
                <p:oleObj name="Equation" r:id="rId7" imgW="672840" imgH="2412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81699" y="3602633"/>
                        <a:ext cx="2530349" cy="9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A4AD7406-D979-47AE-86E1-3BFA07BC2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47247"/>
              </p:ext>
            </p:extLst>
          </p:nvPr>
        </p:nvGraphicFramePr>
        <p:xfrm>
          <a:off x="9047492" y="4891465"/>
          <a:ext cx="2575838" cy="90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0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47492" y="4891465"/>
                        <a:ext cx="2575838" cy="90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195219AB-68BD-4065-BBA3-ECF2BA3DEBE3}"/>
              </a:ext>
            </a:extLst>
          </p:cNvPr>
          <p:cNvSpPr txBox="1"/>
          <p:nvPr/>
        </p:nvSpPr>
        <p:spPr>
          <a:xfrm>
            <a:off x="7948818" y="2842630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in –z direction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04903"/>
              </p:ext>
            </p:extLst>
          </p:nvPr>
        </p:nvGraphicFramePr>
        <p:xfrm>
          <a:off x="69225" y="4299501"/>
          <a:ext cx="4581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" name="Equation" r:id="rId11" imgW="4581693" imgH="1904912" progId="Equation.DSMT4">
                  <p:embed/>
                </p:oleObj>
              </mc:Choice>
              <mc:Fallback>
                <p:oleObj name="Equation" r:id="rId11" imgW="4581693" imgH="19049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225" y="4299501"/>
                        <a:ext cx="458152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6601178" y="1266720"/>
            <a:ext cx="507373" cy="49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905488" y="2270273"/>
            <a:ext cx="288018" cy="260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5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5" grpId="0" animBg="1"/>
      <p:bldP spid="10" grpId="0" animBg="1"/>
      <p:bldP spid="10" grpId="1" animBg="1"/>
      <p:bldP spid="57" grpId="0" animBg="1"/>
      <p:bldP spid="57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-25260" y="0"/>
            <a:ext cx="4323805" cy="103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Problem </a:t>
            </a:r>
            <a:r>
              <a:rPr lang="en-US" sz="4800" dirty="0"/>
              <a:t>2</a:t>
            </a:r>
            <a:endParaRPr lang="en-IN" sz="4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3711490" y="2291871"/>
            <a:ext cx="3717203" cy="934713"/>
            <a:chOff x="4153048" y="1109272"/>
            <a:chExt cx="3510982" cy="28754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3929743" y="1419150"/>
            <a:ext cx="3794103" cy="3114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7912" y="5184614"/>
            <a:ext cx="109261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no mass for the interconnecting rod between the two balls. Also consider these balls as point particles. 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Find the Moment of Inertia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Angular momentum and torque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Physically interpret the same for the current motion and if the system is rotated along z-axis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Find the net angular acceleration in this case also compare it, when the whole system  is rotated in x-z plane</a:t>
            </a:r>
          </a:p>
          <a:p>
            <a:pPr marL="342900" indent="-342900">
              <a:buAutoNum type="alphaLcPeriod"/>
            </a:pPr>
            <a:endParaRPr lang="en-IN" dirty="0"/>
          </a:p>
        </p:txBody>
      </p:sp>
      <p:sp>
        <p:nvSpPr>
          <p:cNvPr id="13" name="Freeform 12"/>
          <p:cNvSpPr/>
          <p:nvPr/>
        </p:nvSpPr>
        <p:spPr>
          <a:xfrm>
            <a:off x="7364426" y="4257881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2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467323" y="-103544"/>
            <a:ext cx="5653799" cy="3713721"/>
            <a:chOff x="2237134" y="434946"/>
            <a:chExt cx="8284542" cy="4572000"/>
          </a:xfrm>
        </p:grpSpPr>
        <p:grpSp>
          <p:nvGrpSpPr>
            <p:cNvPr id="4" name="Group 3"/>
            <p:cNvGrpSpPr/>
            <p:nvPr/>
          </p:nvGrpSpPr>
          <p:grpSpPr>
            <a:xfrm rot="19569405">
              <a:off x="3674048" y="2551129"/>
              <a:ext cx="4214954" cy="478970"/>
              <a:chOff x="3487783" y="2534194"/>
              <a:chExt cx="4214954" cy="47897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9" name="Straight Arrow Connector 8"/>
            <p:cNvCxnSpPr/>
            <p:nvPr/>
          </p:nvCxnSpPr>
          <p:spPr>
            <a:xfrm flipV="1">
              <a:off x="5724916" y="643952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237134" y="2786261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07796" y="43494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37624" y="262772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916" y="2797538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55115" y="118845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(1,1)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4760" y="396047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(-1,-1)</a:t>
              </a:r>
              <a:endParaRPr lang="en-IN" dirty="0"/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111385"/>
              </p:ext>
            </p:extLst>
          </p:nvPr>
        </p:nvGraphicFramePr>
        <p:xfrm>
          <a:off x="317421" y="3740511"/>
          <a:ext cx="5337763" cy="45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" name="Equation" r:id="rId3" imgW="3288960" imgH="279360" progId="Equation.DSMT4">
                  <p:embed/>
                </p:oleObj>
              </mc:Choice>
              <mc:Fallback>
                <p:oleObj name="Equation" r:id="rId3" imgW="328896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21" y="3740511"/>
                        <a:ext cx="5337763" cy="453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026035"/>
              </p:ext>
            </p:extLst>
          </p:nvPr>
        </p:nvGraphicFramePr>
        <p:xfrm>
          <a:off x="236538" y="4233863"/>
          <a:ext cx="53562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" name="Equation" r:id="rId5" imgW="3340080" imgH="279360" progId="Equation.DSMT4">
                  <p:embed/>
                </p:oleObj>
              </mc:Choice>
              <mc:Fallback>
                <p:oleObj name="Equation" r:id="rId5" imgW="334008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538" y="4233863"/>
                        <a:ext cx="53562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95226"/>
              </p:ext>
            </p:extLst>
          </p:nvPr>
        </p:nvGraphicFramePr>
        <p:xfrm>
          <a:off x="259305" y="4817269"/>
          <a:ext cx="50641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" name="Equation" r:id="rId7" imgW="3111480" imgH="253800" progId="Equation.DSMT4">
                  <p:embed/>
                </p:oleObj>
              </mc:Choice>
              <mc:Fallback>
                <p:oleObj name="Equation" r:id="rId7" imgW="311148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305" y="4817269"/>
                        <a:ext cx="506412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804147"/>
              </p:ext>
            </p:extLst>
          </p:nvPr>
        </p:nvGraphicFramePr>
        <p:xfrm>
          <a:off x="134938" y="3209925"/>
          <a:ext cx="5945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7" name="Equation" r:id="rId9" imgW="3288960" imgH="279360" progId="Equation.DSMT4">
                  <p:embed/>
                </p:oleObj>
              </mc:Choice>
              <mc:Fallback>
                <p:oleObj name="Equation" r:id="rId9" imgW="3288960" imgH="2793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938" y="3209925"/>
                        <a:ext cx="59451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3538"/>
              </p:ext>
            </p:extLst>
          </p:nvPr>
        </p:nvGraphicFramePr>
        <p:xfrm>
          <a:off x="290513" y="5400675"/>
          <a:ext cx="44942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8" name="Equation" r:id="rId11" imgW="2755800" imgH="253800" progId="Equation.DSMT4">
                  <p:embed/>
                </p:oleObj>
              </mc:Choice>
              <mc:Fallback>
                <p:oleObj name="Equation" r:id="rId11" imgW="275580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513" y="5400675"/>
                        <a:ext cx="44942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639"/>
              </p:ext>
            </p:extLst>
          </p:nvPr>
        </p:nvGraphicFramePr>
        <p:xfrm>
          <a:off x="284144" y="5983288"/>
          <a:ext cx="4639981" cy="4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" name="Equation" r:id="rId13" imgW="2844720" imgH="253800" progId="Equation.DSMT4">
                  <p:embed/>
                </p:oleObj>
              </mc:Choice>
              <mc:Fallback>
                <p:oleObj name="Equation" r:id="rId13" imgW="2844720" imgH="253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4144" y="5983288"/>
                        <a:ext cx="4639981" cy="41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5864012" y="4091891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15801"/>
              </p:ext>
            </p:extLst>
          </p:nvPr>
        </p:nvGraphicFramePr>
        <p:xfrm>
          <a:off x="7000875" y="3178175"/>
          <a:ext cx="4983163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" name="Equation" r:id="rId15" imgW="1549080" imgH="711000" progId="Equation.DSMT4">
                  <p:embed/>
                </p:oleObj>
              </mc:Choice>
              <mc:Fallback>
                <p:oleObj name="Equation" r:id="rId15" imgW="1549080" imgH="711000" progId="Equation.DSMT4">
                  <p:embed/>
                  <p:pic>
                    <p:nvPicPr>
                      <p:cNvPr id="23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00875" y="3178175"/>
                        <a:ext cx="4983163" cy="22844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2173"/>
              </p:ext>
            </p:extLst>
          </p:nvPr>
        </p:nvGraphicFramePr>
        <p:xfrm>
          <a:off x="2740463" y="1467363"/>
          <a:ext cx="5412905" cy="191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Equation" r:id="rId3" imgW="2006280" imgH="711000" progId="Equation.DSMT4">
                  <p:embed/>
                </p:oleObj>
              </mc:Choice>
              <mc:Fallback>
                <p:oleObj name="Equation" r:id="rId3" imgW="2006280" imgH="711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463" y="1467363"/>
                        <a:ext cx="5412905" cy="191688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77275"/>
              </p:ext>
            </p:extLst>
          </p:nvPr>
        </p:nvGraphicFramePr>
        <p:xfrm>
          <a:off x="725955" y="4096249"/>
          <a:ext cx="6326188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Equation" r:id="rId5" imgW="1981080" imgH="711000" progId="Equation.DSMT4">
                  <p:embed/>
                </p:oleObj>
              </mc:Choice>
              <mc:Fallback>
                <p:oleObj name="Equation" r:id="rId5" imgW="1981080" imgH="7110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955" y="4096249"/>
                        <a:ext cx="6326188" cy="227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10112"/>
              </p:ext>
            </p:extLst>
          </p:nvPr>
        </p:nvGraphicFramePr>
        <p:xfrm>
          <a:off x="8779405" y="4478042"/>
          <a:ext cx="263683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Equation" r:id="rId7" imgW="1244520" imgH="711000" progId="Equation.DSMT4">
                  <p:embed/>
                </p:oleObj>
              </mc:Choice>
              <mc:Fallback>
                <p:oleObj name="Equation" r:id="rId7" imgW="1244520" imgH="7110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79405" y="4478042"/>
                        <a:ext cx="2636837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7804" y="2604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Angular momentum and Torque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552412" y="1293411"/>
            <a:ext cx="242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applied perpendicular to object in -z direction</a:t>
            </a:r>
            <a:endParaRPr lang="en-IN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455248" y="1139912"/>
            <a:ext cx="688082" cy="58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54297"/>
              </p:ext>
            </p:extLst>
          </p:nvPr>
        </p:nvGraphicFramePr>
        <p:xfrm>
          <a:off x="6196416" y="913857"/>
          <a:ext cx="4286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6416" y="913857"/>
                        <a:ext cx="42862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711490" y="2291871"/>
            <a:ext cx="3717203" cy="934713"/>
            <a:chOff x="4153048" y="1109272"/>
            <a:chExt cx="3510982" cy="2875419"/>
          </a:xfrm>
        </p:grpSpPr>
        <p:sp>
          <p:nvSpPr>
            <p:cNvPr id="22" name="Oval 21"/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404327" y="138434"/>
            <a:ext cx="259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Torque must</a:t>
            </a:r>
          </a:p>
          <a:p>
            <a:r>
              <a:rPr lang="en-US" dirty="0"/>
              <a:t>Have x and y components</a:t>
            </a:r>
            <a:endParaRPr lang="en-IN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170321" y="3494324"/>
            <a:ext cx="892758" cy="255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09061" y="5953435"/>
            <a:ext cx="417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plane tilted with respect to </a:t>
            </a:r>
            <a:r>
              <a:rPr lang="en-US" dirty="0" err="1"/>
              <a:t>x,y</a:t>
            </a:r>
            <a:r>
              <a:rPr lang="en-US" dirty="0"/>
              <a:t> and z axis</a:t>
            </a:r>
            <a:endParaRPr lang="en-IN" dirty="0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3484084" y="1057113"/>
            <a:ext cx="4239761" cy="347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4426" y="4434228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of rotation</a:t>
            </a:r>
            <a:endParaRPr lang="en-I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44F0D7-EEDA-4D3C-8B00-FA183F56B702}"/>
              </a:ext>
            </a:extLst>
          </p:cNvPr>
          <p:cNvSpPr/>
          <p:nvPr/>
        </p:nvSpPr>
        <p:spPr>
          <a:xfrm>
            <a:off x="7067427" y="1621634"/>
            <a:ext cx="152041" cy="20171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BC54EF5-BC31-4F3B-A7A4-5D4529885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76657"/>
              </p:ext>
            </p:extLst>
          </p:nvPr>
        </p:nvGraphicFramePr>
        <p:xfrm>
          <a:off x="8237538" y="5232400"/>
          <a:ext cx="26098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7538" y="5232400"/>
                        <a:ext cx="26098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6571" y="138434"/>
            <a:ext cx="3730465" cy="775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Physical Interpretation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069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/>
      <p:bldP spid="12" grpId="0"/>
      <p:bldP spid="25" grpId="0"/>
      <p:bldP spid="29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552412" y="1293411"/>
            <a:ext cx="242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applied perpendicular to object in -z direction</a:t>
            </a:r>
            <a:endParaRPr lang="en-IN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455248" y="1139912"/>
            <a:ext cx="688082" cy="58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54297"/>
              </p:ext>
            </p:extLst>
          </p:nvPr>
        </p:nvGraphicFramePr>
        <p:xfrm>
          <a:off x="6196416" y="913857"/>
          <a:ext cx="4286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6416" y="913857"/>
                        <a:ext cx="42862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711490" y="2291871"/>
            <a:ext cx="3717203" cy="934713"/>
            <a:chOff x="4153048" y="1109272"/>
            <a:chExt cx="3510982" cy="2875419"/>
          </a:xfrm>
        </p:grpSpPr>
        <p:sp>
          <p:nvSpPr>
            <p:cNvPr id="22" name="Oval 21"/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404327" y="138434"/>
            <a:ext cx="259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Torque must</a:t>
            </a:r>
          </a:p>
          <a:p>
            <a:r>
              <a:rPr lang="en-US" dirty="0"/>
              <a:t>Have x and y components</a:t>
            </a:r>
            <a:endParaRPr lang="en-IN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170321" y="3494324"/>
            <a:ext cx="892758" cy="255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09061" y="5953435"/>
            <a:ext cx="417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plane tilted with respect to </a:t>
            </a:r>
            <a:r>
              <a:rPr lang="en-US" dirty="0" err="1"/>
              <a:t>x,y</a:t>
            </a:r>
            <a:r>
              <a:rPr lang="en-US" dirty="0"/>
              <a:t> and z axis</a:t>
            </a:r>
            <a:endParaRPr lang="en-IN" dirty="0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3484084" y="1057113"/>
            <a:ext cx="4239761" cy="347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4426" y="4434228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of rotation</a:t>
            </a:r>
            <a:endParaRPr lang="en-I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44F0D7-EEDA-4D3C-8B00-FA183F56B702}"/>
              </a:ext>
            </a:extLst>
          </p:cNvPr>
          <p:cNvSpPr/>
          <p:nvPr/>
        </p:nvSpPr>
        <p:spPr>
          <a:xfrm>
            <a:off x="7067427" y="1621634"/>
            <a:ext cx="152041" cy="20171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BC54EF5-BC31-4F3B-A7A4-5D4529885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76657"/>
              </p:ext>
            </p:extLst>
          </p:nvPr>
        </p:nvGraphicFramePr>
        <p:xfrm>
          <a:off x="8237538" y="5232400"/>
          <a:ext cx="26098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BC54EF5-BC31-4F3B-A7A4-5D45298855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7538" y="5232400"/>
                        <a:ext cx="26098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 descr="File:Eye symbol lateral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7127">
            <a:off x="10911672" y="1901368"/>
            <a:ext cx="871655" cy="13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0027279" y="1863113"/>
            <a:ext cx="847164" cy="1282675"/>
          </a:xfrm>
          <a:custGeom>
            <a:avLst/>
            <a:gdLst>
              <a:gd name="connsiteX0" fmla="*/ 847164 w 847164"/>
              <a:gd name="connsiteY0" fmla="*/ 1282675 h 1282675"/>
              <a:gd name="connsiteX1" fmla="*/ 847164 w 847164"/>
              <a:gd name="connsiteY1" fmla="*/ 731345 h 1282675"/>
              <a:gd name="connsiteX2" fmla="*/ 847164 w 847164"/>
              <a:gd name="connsiteY2" fmla="*/ 731345 h 1282675"/>
              <a:gd name="connsiteX3" fmla="*/ 753035 w 847164"/>
              <a:gd name="connsiteY3" fmla="*/ 247251 h 1282675"/>
              <a:gd name="connsiteX4" fmla="*/ 268941 w 847164"/>
              <a:gd name="connsiteY4" fmla="*/ 5204 h 1282675"/>
              <a:gd name="connsiteX5" fmla="*/ 0 w 847164"/>
              <a:gd name="connsiteY5" fmla="*/ 462404 h 1282675"/>
              <a:gd name="connsiteX6" fmla="*/ 0 w 847164"/>
              <a:gd name="connsiteY6" fmla="*/ 462404 h 12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164" h="1282675">
                <a:moveTo>
                  <a:pt x="847164" y="1282675"/>
                </a:moveTo>
                <a:lnTo>
                  <a:pt x="847164" y="731345"/>
                </a:lnTo>
                <a:lnTo>
                  <a:pt x="847164" y="731345"/>
                </a:lnTo>
                <a:cubicBezTo>
                  <a:pt x="831476" y="650663"/>
                  <a:pt x="849405" y="368274"/>
                  <a:pt x="753035" y="247251"/>
                </a:cubicBezTo>
                <a:cubicBezTo>
                  <a:pt x="656665" y="126228"/>
                  <a:pt x="394447" y="-30655"/>
                  <a:pt x="268941" y="5204"/>
                </a:cubicBezTo>
                <a:cubicBezTo>
                  <a:pt x="143435" y="41063"/>
                  <a:pt x="0" y="462404"/>
                  <a:pt x="0" y="462404"/>
                </a:cubicBezTo>
                <a:lnTo>
                  <a:pt x="0" y="46240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61681"/>
              </p:ext>
            </p:extLst>
          </p:nvPr>
        </p:nvGraphicFramePr>
        <p:xfrm>
          <a:off x="8575675" y="3414713"/>
          <a:ext cx="32956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" name="Equation" r:id="rId8" imgW="1333440" imgH="228600" progId="Equation.DSMT4">
                  <p:embed/>
                </p:oleObj>
              </mc:Choice>
              <mc:Fallback>
                <p:oleObj name="Equation" r:id="rId8" imgW="133344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75675" y="3414713"/>
                        <a:ext cx="3295650" cy="56673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 descr="File:Eye symbol lateral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9497" y="-258741"/>
            <a:ext cx="922947" cy="14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5"/>
          <p:cNvSpPr/>
          <p:nvPr/>
        </p:nvSpPr>
        <p:spPr>
          <a:xfrm>
            <a:off x="4601431" y="891466"/>
            <a:ext cx="896149" cy="601158"/>
          </a:xfrm>
          <a:custGeom>
            <a:avLst/>
            <a:gdLst>
              <a:gd name="connsiteX0" fmla="*/ 683263 w 896149"/>
              <a:gd name="connsiteY0" fmla="*/ 601158 h 601158"/>
              <a:gd name="connsiteX1" fmla="*/ 871522 w 896149"/>
              <a:gd name="connsiteY1" fmla="*/ 372558 h 601158"/>
              <a:gd name="connsiteX2" fmla="*/ 804287 w 896149"/>
              <a:gd name="connsiteY2" fmla="*/ 22934 h 601158"/>
              <a:gd name="connsiteX3" fmla="*/ 64698 w 896149"/>
              <a:gd name="connsiteY3" fmla="*/ 76722 h 601158"/>
              <a:gd name="connsiteX4" fmla="*/ 37804 w 896149"/>
              <a:gd name="connsiteY4" fmla="*/ 426346 h 601158"/>
              <a:gd name="connsiteX5" fmla="*/ 37804 w 896149"/>
              <a:gd name="connsiteY5" fmla="*/ 426346 h 601158"/>
              <a:gd name="connsiteX6" fmla="*/ 145381 w 896149"/>
              <a:gd name="connsiteY6" fmla="*/ 466687 h 601158"/>
              <a:gd name="connsiteX7" fmla="*/ 145381 w 896149"/>
              <a:gd name="connsiteY7" fmla="*/ 466687 h 60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49" h="601158">
                <a:moveTo>
                  <a:pt x="683263" y="601158"/>
                </a:moveTo>
                <a:cubicBezTo>
                  <a:pt x="767307" y="535043"/>
                  <a:pt x="851351" y="468929"/>
                  <a:pt x="871522" y="372558"/>
                </a:cubicBezTo>
                <a:cubicBezTo>
                  <a:pt x="891693" y="276187"/>
                  <a:pt x="938758" y="72240"/>
                  <a:pt x="804287" y="22934"/>
                </a:cubicBezTo>
                <a:cubicBezTo>
                  <a:pt x="669816" y="-26372"/>
                  <a:pt x="192445" y="9487"/>
                  <a:pt x="64698" y="76722"/>
                </a:cubicBezTo>
                <a:cubicBezTo>
                  <a:pt x="-63049" y="143957"/>
                  <a:pt x="37804" y="426346"/>
                  <a:pt x="37804" y="426346"/>
                </a:cubicBezTo>
                <a:lnTo>
                  <a:pt x="37804" y="426346"/>
                </a:lnTo>
                <a:lnTo>
                  <a:pt x="145381" y="466687"/>
                </a:lnTo>
                <a:lnTo>
                  <a:pt x="145381" y="466687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36152"/>
              </p:ext>
            </p:extLst>
          </p:nvPr>
        </p:nvGraphicFramePr>
        <p:xfrm>
          <a:off x="2296028" y="1524103"/>
          <a:ext cx="14430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8" name="Equation" r:id="rId11" imgW="583920" imgH="241200" progId="Equation.DSMT4">
                  <p:embed/>
                </p:oleObj>
              </mc:Choice>
              <mc:Fallback>
                <p:oleObj name="Equation" r:id="rId11" imgW="58392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6028" y="1524103"/>
                        <a:ext cx="1443038" cy="5984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37054"/>
              </p:ext>
            </p:extLst>
          </p:nvPr>
        </p:nvGraphicFramePr>
        <p:xfrm>
          <a:off x="1036638" y="4168775"/>
          <a:ext cx="17573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" name="Equation" r:id="rId13" imgW="711000" imgH="241200" progId="Equation.DSMT4">
                  <p:embed/>
                </p:oleObj>
              </mc:Choice>
              <mc:Fallback>
                <p:oleObj name="Equation" r:id="rId13" imgW="71100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6638" y="4168775"/>
                        <a:ext cx="1757362" cy="59848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4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519" y="10098"/>
            <a:ext cx="8229600" cy="914400"/>
          </a:xfrm>
        </p:spPr>
        <p:txBody>
          <a:bodyPr/>
          <a:lstStyle/>
          <a:p>
            <a:r>
              <a:rPr lang="en-US" b="1" dirty="0" smtClean="0"/>
              <a:t>Highlights of the course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08783" y="1458817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20447" y="3048000"/>
            <a:ext cx="3733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019800" y="2514600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031736" y="3593336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31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3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031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66353" y="4100916"/>
            <a:ext cx="3710847" cy="102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22" name="Oval 21"/>
          <p:cNvSpPr/>
          <p:nvPr/>
        </p:nvSpPr>
        <p:spPr>
          <a:xfrm rot="19519223">
            <a:off x="3772274" y="1048929"/>
            <a:ext cx="3510982" cy="3493046"/>
          </a:xfrm>
          <a:prstGeom prst="ellipse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239664" y="1233826"/>
            <a:ext cx="558179" cy="290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</p:cNvCxnSpPr>
          <p:nvPr/>
        </p:nvCxnSpPr>
        <p:spPr>
          <a:xfrm flipH="1" flipV="1">
            <a:off x="6383867" y="787343"/>
            <a:ext cx="628972" cy="77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98353" y="515982"/>
            <a:ext cx="433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a force which has x and y components</a:t>
            </a:r>
            <a:endParaRPr lang="en-IN" dirty="0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4887686" y="2784957"/>
            <a:ext cx="655272" cy="22877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92991" y="5044904"/>
            <a:ext cx="195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of rotation is z</a:t>
            </a:r>
            <a:endParaRPr lang="en-IN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3DCF065-B938-459E-AE19-7BE3BE5CC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09186"/>
              </p:ext>
            </p:extLst>
          </p:nvPr>
        </p:nvGraphicFramePr>
        <p:xfrm>
          <a:off x="9410699" y="4989513"/>
          <a:ext cx="2474533" cy="87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3" imgW="647640" imgH="228600" progId="Equation.DSMT4">
                  <p:embed/>
                </p:oleObj>
              </mc:Choice>
              <mc:Fallback>
                <p:oleObj name="Equation" r:id="rId3" imgW="64764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0699" y="4989513"/>
                        <a:ext cx="2474533" cy="87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73000" y="268109"/>
            <a:ext cx="3446902" cy="138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Physical Interpretation</a:t>
            </a:r>
          </a:p>
          <a:p>
            <a:pPr algn="ctr"/>
            <a:r>
              <a:rPr lang="en-US" sz="2800" dirty="0" smtClean="0"/>
              <a:t>When rotated along z-axis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370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48EA7A-A06A-4818-9772-39B257C355E0}"/>
              </a:ext>
            </a:extLst>
          </p:cNvPr>
          <p:cNvGrpSpPr/>
          <p:nvPr/>
        </p:nvGrpSpPr>
        <p:grpSpPr>
          <a:xfrm>
            <a:off x="857477" y="163286"/>
            <a:ext cx="3217992" cy="2293006"/>
            <a:chOff x="2237134" y="434946"/>
            <a:chExt cx="8284542" cy="45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12E1B7-0373-4EF1-93BD-E589644A210C}"/>
                </a:ext>
              </a:extLst>
            </p:cNvPr>
            <p:cNvGrpSpPr/>
            <p:nvPr/>
          </p:nvGrpSpPr>
          <p:grpSpPr>
            <a:xfrm rot="19569405">
              <a:off x="3674048" y="2551129"/>
              <a:ext cx="4214954" cy="478970"/>
              <a:chOff x="3487783" y="2534194"/>
              <a:chExt cx="4214954" cy="47897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193CCFB-6BE0-4E46-8424-FCF265F5769F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3339942-6975-440B-B545-C1AD20B7C216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82D5C7-706C-40C0-A7AE-DBB13CEF7D37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2E35025-7E2E-400F-B349-74D0F6D141D4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5512F8-8CAE-488C-B15B-F64C2520DE4F}"/>
                </a:ext>
              </a:extLst>
            </p:cNvPr>
            <p:cNvCxnSpPr/>
            <p:nvPr/>
          </p:nvCxnSpPr>
          <p:spPr>
            <a:xfrm flipV="1">
              <a:off x="5724916" y="643952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721F2B-355C-4A77-8F64-1BBEBE7DBEDE}"/>
                </a:ext>
              </a:extLst>
            </p:cNvPr>
            <p:cNvCxnSpPr/>
            <p:nvPr/>
          </p:nvCxnSpPr>
          <p:spPr>
            <a:xfrm flipV="1">
              <a:off x="2237134" y="2786261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85BFC-2ED0-4DE2-B2A9-59C5A991BC40}"/>
                </a:ext>
              </a:extLst>
            </p:cNvPr>
            <p:cNvSpPr txBox="1"/>
            <p:nvPr/>
          </p:nvSpPr>
          <p:spPr>
            <a:xfrm>
              <a:off x="5907796" y="43494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5415DB-542C-4624-A10A-9B2BBA8443DD}"/>
                </a:ext>
              </a:extLst>
            </p:cNvPr>
            <p:cNvSpPr txBox="1"/>
            <p:nvPr/>
          </p:nvSpPr>
          <p:spPr>
            <a:xfrm>
              <a:off x="10237624" y="262772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FD22E-5560-421D-9592-1B8831D2768D}"/>
                </a:ext>
              </a:extLst>
            </p:cNvPr>
            <p:cNvSpPr txBox="1"/>
            <p:nvPr/>
          </p:nvSpPr>
          <p:spPr>
            <a:xfrm>
              <a:off x="5724916" y="2797538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D5759F-0D22-467D-8CE7-68F908D4D8CC}"/>
                </a:ext>
              </a:extLst>
            </p:cNvPr>
            <p:cNvSpPr txBox="1"/>
            <p:nvPr/>
          </p:nvSpPr>
          <p:spPr>
            <a:xfrm>
              <a:off x="7255115" y="118845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(1,1)</a:t>
              </a:r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77080D-6BB1-4704-A439-425CA850608F}"/>
                </a:ext>
              </a:extLst>
            </p:cNvPr>
            <p:cNvSpPr txBox="1"/>
            <p:nvPr/>
          </p:nvSpPr>
          <p:spPr>
            <a:xfrm>
              <a:off x="3484760" y="396047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(-1,-1)</a:t>
              </a:r>
              <a:endParaRPr lang="en-IN" dirty="0"/>
            </a:p>
          </p:txBody>
        </p:sp>
      </p:grp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322FCAB9-B269-4F69-8A3F-25827C74F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148494"/>
              </p:ext>
            </p:extLst>
          </p:nvPr>
        </p:nvGraphicFramePr>
        <p:xfrm>
          <a:off x="3766293" y="1584636"/>
          <a:ext cx="2230199" cy="10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3" imgW="1549080" imgH="711000" progId="Equation.DSMT4">
                  <p:embed/>
                </p:oleObj>
              </mc:Choice>
              <mc:Fallback>
                <p:oleObj name="Equation" r:id="rId3" imgW="1549080" imgH="711000" progId="Equation.DSMT4">
                  <p:embed/>
                  <p:pic>
                    <p:nvPicPr>
                      <p:cNvPr id="32" name="Object 9">
                        <a:extLst>
                          <a:ext uri="{FF2B5EF4-FFF2-40B4-BE49-F238E27FC236}">
                            <a16:creationId xmlns:a16="http://schemas.microsoft.com/office/drawing/2014/main" id="{322FCAB9-B269-4F69-8A3F-25827C74F9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6293" y="1584636"/>
                        <a:ext cx="2230199" cy="102238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00757806-FBE6-4CBD-BEC5-2773FC7F3D1F}"/>
              </a:ext>
            </a:extLst>
          </p:cNvPr>
          <p:cNvSpPr/>
          <p:nvPr/>
        </p:nvSpPr>
        <p:spPr>
          <a:xfrm rot="19519223">
            <a:off x="1491911" y="1130085"/>
            <a:ext cx="1479276" cy="482084"/>
          </a:xfrm>
          <a:prstGeom prst="ellipse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0671BB7-1B5F-48ED-920F-C3B82EF5C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90740"/>
              </p:ext>
            </p:extLst>
          </p:nvPr>
        </p:nvGraphicFramePr>
        <p:xfrm>
          <a:off x="37171" y="2764204"/>
          <a:ext cx="2320281" cy="90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C0671BB7-1B5F-48ED-920F-C3B82EF5C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71" y="2764204"/>
                        <a:ext cx="2320281" cy="908918"/>
                      </a:xfrm>
                      <a:prstGeom prst="rect">
                        <a:avLst/>
                      </a:prstGeom>
                      <a:ln w="349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F81E2CB-1910-40DD-931F-AF5F7AB30E05}"/>
              </a:ext>
            </a:extLst>
          </p:cNvPr>
          <p:cNvSpPr txBox="1"/>
          <p:nvPr/>
        </p:nvSpPr>
        <p:spPr>
          <a:xfrm>
            <a:off x="3414353" y="776577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in –z direction</a:t>
            </a:r>
            <a:endParaRPr lang="en-IN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0361C21-F2EF-4321-9F41-5BBDA9A34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77401"/>
              </p:ext>
            </p:extLst>
          </p:nvPr>
        </p:nvGraphicFramePr>
        <p:xfrm>
          <a:off x="2623166" y="3778806"/>
          <a:ext cx="35814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7" imgW="1688760" imgH="482400" progId="Equation.DSMT4">
                  <p:embed/>
                </p:oleObj>
              </mc:Choice>
              <mc:Fallback>
                <p:oleObj name="Equation" r:id="rId7" imgW="1688760" imgH="4824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B0361C21-F2EF-4321-9F41-5BBDA9A34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3166" y="3778806"/>
                        <a:ext cx="3581400" cy="10223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6454"/>
              </p:ext>
            </p:extLst>
          </p:nvPr>
        </p:nvGraphicFramePr>
        <p:xfrm>
          <a:off x="447124" y="4033838"/>
          <a:ext cx="14747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124" y="4033838"/>
                        <a:ext cx="1474787" cy="5984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E5F4A17-BE52-4ABF-B9ED-38CA37039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9049"/>
              </p:ext>
            </p:extLst>
          </p:nvPr>
        </p:nvGraphicFramePr>
        <p:xfrm>
          <a:off x="2177540" y="4861183"/>
          <a:ext cx="1737874" cy="96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11" imgW="711000" imgH="393480" progId="Equation.DSMT4">
                  <p:embed/>
                </p:oleObj>
              </mc:Choice>
              <mc:Fallback>
                <p:oleObj name="Equation" r:id="rId11" imgW="71100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E5F4A17-BE52-4ABF-B9ED-38CA37039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7540" y="4861183"/>
                        <a:ext cx="1737874" cy="96668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09B07AD-7382-4F35-994C-213E110C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75732"/>
              </p:ext>
            </p:extLst>
          </p:nvPr>
        </p:nvGraphicFramePr>
        <p:xfrm>
          <a:off x="4320209" y="4839679"/>
          <a:ext cx="14874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13" imgW="609480" imgH="393480" progId="Equation.DSMT4">
                  <p:embed/>
                </p:oleObj>
              </mc:Choice>
              <mc:Fallback>
                <p:oleObj name="Equation" r:id="rId13" imgW="609480" imgH="393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A09B07AD-7382-4F35-994C-213E110C6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0209" y="4839679"/>
                        <a:ext cx="1487487" cy="96678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00335"/>
              </p:ext>
            </p:extLst>
          </p:nvPr>
        </p:nvGraphicFramePr>
        <p:xfrm>
          <a:off x="3414353" y="5849368"/>
          <a:ext cx="1862494" cy="103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15" imgW="2476329" imgH="1381008" progId="Equation.DSMT4">
                  <p:embed/>
                </p:oleObj>
              </mc:Choice>
              <mc:Fallback>
                <p:oleObj name="Equation" r:id="rId15" imgW="2476329" imgH="13810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14353" y="5849368"/>
                        <a:ext cx="1862494" cy="103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71FC49-B1EC-4A1E-9EB6-4EDCF39C72FF}"/>
              </a:ext>
            </a:extLst>
          </p:cNvPr>
          <p:cNvCxnSpPr/>
          <p:nvPr/>
        </p:nvCxnSpPr>
        <p:spPr>
          <a:xfrm>
            <a:off x="6802236" y="53928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241EBB-3994-434B-89A3-EB8FA6CC5EEB}"/>
              </a:ext>
            </a:extLst>
          </p:cNvPr>
          <p:cNvGrpSpPr/>
          <p:nvPr/>
        </p:nvGrpSpPr>
        <p:grpSpPr>
          <a:xfrm>
            <a:off x="7603673" y="234116"/>
            <a:ext cx="3325617" cy="1878387"/>
            <a:chOff x="2050869" y="418011"/>
            <a:chExt cx="8284542" cy="4572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78DE5C-0CDB-42AE-9CD5-4626B4391EA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403BFC5-EC51-404B-B368-CE6CEDF9FA73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7AA67D5-54C1-4A13-80F6-7C503F67328E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73E6254-521E-4A41-BE92-E17A1A7E5F9B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DD9C4EC-184E-4308-AC1F-69E46349A2F1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95BBC8-9CE3-47A3-80F9-17C5164B29BC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0C91653-6EDD-4890-A926-5B6E36183AC7}"/>
                </a:ext>
              </a:extLst>
            </p:cNvPr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F293B9-2CA8-4BDE-B723-5C4D41BCF476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330651-2DA1-481B-9838-17C8926AC3AC}"/>
                </a:ext>
              </a:extLst>
            </p:cNvPr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103162-7884-43AD-9975-F06B96E6603B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A41B37F-D635-4298-8F5A-1983BFD7DB58}"/>
                    </a:ext>
                  </a:extLst>
                </p:cNvPr>
                <p:cNvSpPr txBox="1"/>
                <p:nvPr/>
              </p:nvSpPr>
              <p:spPr>
                <a:xfrm>
                  <a:off x="7164288" y="1622770"/>
                  <a:ext cx="1943773" cy="964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A41B37F-D635-4298-8F5A-1983BFD7D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1622770"/>
                  <a:ext cx="1943773" cy="964661"/>
                </a:xfrm>
                <a:prstGeom prst="rect">
                  <a:avLst/>
                </a:prstGeom>
                <a:blipFill>
                  <a:blip r:embed="rId17"/>
                  <a:stretch>
                    <a:fillRect l="-7031" t="-1538" r="-5469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468C4F2-B059-41C7-8668-A2F81BC9D51A}"/>
                    </a:ext>
                  </a:extLst>
                </p:cNvPr>
                <p:cNvSpPr txBox="1"/>
                <p:nvPr/>
              </p:nvSpPr>
              <p:spPr>
                <a:xfrm>
                  <a:off x="2267674" y="1778624"/>
                  <a:ext cx="2251256" cy="964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(-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68C4F2-B059-41C7-8668-A2F81BC9D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674" y="1778624"/>
                  <a:ext cx="2251256" cy="964661"/>
                </a:xfrm>
                <a:prstGeom prst="rect">
                  <a:avLst/>
                </a:prstGeom>
                <a:blipFill>
                  <a:blip r:embed="rId18"/>
                  <a:stretch>
                    <a:fillRect l="-5369" r="-4698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BEA9BA75-4C9B-4E0C-A852-BCCEEDF38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5000"/>
              </p:ext>
            </p:extLst>
          </p:nvPr>
        </p:nvGraphicFramePr>
        <p:xfrm>
          <a:off x="9872470" y="2226104"/>
          <a:ext cx="2213879" cy="125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19" imgW="1257120" imgH="711000" progId="Equation.DSMT4">
                  <p:embed/>
                </p:oleObj>
              </mc:Choice>
              <mc:Fallback>
                <p:oleObj name="Equation" r:id="rId19" imgW="1257120" imgH="711000" progId="Equation.DSMT4">
                  <p:embed/>
                  <p:pic>
                    <p:nvPicPr>
                      <p:cNvPr id="33" name="Object 9">
                        <a:extLst>
                          <a:ext uri="{FF2B5EF4-FFF2-40B4-BE49-F238E27FC236}">
                            <a16:creationId xmlns:a16="http://schemas.microsoft.com/office/drawing/2014/main" id="{BEA9BA75-4C9B-4E0C-A852-BCCEEDF38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72470" y="2226104"/>
                        <a:ext cx="2213879" cy="125030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FBFF86E1-8ECB-4571-A2A7-82FCE4E15BBA}"/>
              </a:ext>
            </a:extLst>
          </p:cNvPr>
          <p:cNvGrpSpPr/>
          <p:nvPr/>
        </p:nvGrpSpPr>
        <p:grpSpPr>
          <a:xfrm>
            <a:off x="8236675" y="398930"/>
            <a:ext cx="1565759" cy="1112134"/>
            <a:chOff x="3285050" y="2353231"/>
            <a:chExt cx="4214953" cy="247465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14C55D-C912-449F-BEC8-2134DB8D1427}"/>
                </a:ext>
              </a:extLst>
            </p:cNvPr>
            <p:cNvSpPr/>
            <p:nvPr/>
          </p:nvSpPr>
          <p:spPr>
            <a:xfrm>
              <a:off x="3285050" y="3573111"/>
              <a:ext cx="4214953" cy="1254775"/>
            </a:xfrm>
            <a:prstGeom prst="ellipse">
              <a:avLst/>
            </a:prstGeom>
            <a:solidFill>
              <a:srgbClr val="5B9BD5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D2F4CC-90FB-4A47-AE71-E22CE94BB733}"/>
                </a:ext>
              </a:extLst>
            </p:cNvPr>
            <p:cNvSpPr txBox="1"/>
            <p:nvPr/>
          </p:nvSpPr>
          <p:spPr>
            <a:xfrm>
              <a:off x="4477793" y="2353231"/>
              <a:ext cx="497288" cy="82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A7F3376-7583-4143-8D60-5C50BEF89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527044"/>
              </p:ext>
            </p:extLst>
          </p:nvPr>
        </p:nvGraphicFramePr>
        <p:xfrm>
          <a:off x="7068213" y="3990212"/>
          <a:ext cx="18510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21" imgW="749160" imgH="241200" progId="Equation.DSMT4">
                  <p:embed/>
                </p:oleObj>
              </mc:Choice>
              <mc:Fallback>
                <p:oleObj name="Equation" r:id="rId21" imgW="749160" imgH="2412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FA7F3376-7583-4143-8D60-5C50BEF89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68213" y="3990212"/>
                        <a:ext cx="18510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A5D36D29-9DFA-4E09-8A9A-86AA24454AD2}"/>
              </a:ext>
            </a:extLst>
          </p:cNvPr>
          <p:cNvSpPr txBox="1"/>
          <p:nvPr/>
        </p:nvSpPr>
        <p:spPr>
          <a:xfrm>
            <a:off x="6802236" y="1989166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in –z direction</a:t>
            </a:r>
            <a:endParaRPr lang="en-IN" dirty="0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1FC1DFD-BD63-46FC-93BB-94590E45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136369"/>
              </p:ext>
            </p:extLst>
          </p:nvPr>
        </p:nvGraphicFramePr>
        <p:xfrm>
          <a:off x="7147889" y="2781492"/>
          <a:ext cx="1664080" cy="59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23" imgW="672840" imgH="241200" progId="Equation.DSMT4">
                  <p:embed/>
                </p:oleObj>
              </mc:Choice>
              <mc:Fallback>
                <p:oleObj name="Equation" r:id="rId23" imgW="672840" imgH="241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61FC1DFD-BD63-46FC-93BB-94590E457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47889" y="2781492"/>
                        <a:ext cx="1664080" cy="599216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2C90CD8-5BAA-498C-85AD-D52280F97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08001"/>
              </p:ext>
            </p:extLst>
          </p:nvPr>
        </p:nvGraphicFramePr>
        <p:xfrm>
          <a:off x="6892013" y="5379526"/>
          <a:ext cx="2048236" cy="135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25" imgW="596880" imgH="393480" progId="Equation.DSMT4">
                  <p:embed/>
                </p:oleObj>
              </mc:Choice>
              <mc:Fallback>
                <p:oleObj name="Equation" r:id="rId25" imgW="59688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2C90CD8-5BAA-498C-85AD-D52280F97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92013" y="5379526"/>
                        <a:ext cx="2048236" cy="135739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CFDE426-E367-4FE0-89CA-4D2722EB2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51637"/>
              </p:ext>
            </p:extLst>
          </p:nvPr>
        </p:nvGraphicFramePr>
        <p:xfrm>
          <a:off x="9565523" y="5380038"/>
          <a:ext cx="24828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Equation" r:id="rId27" imgW="749160" imgH="419040" progId="Equation.DSMT4">
                  <p:embed/>
                </p:oleObj>
              </mc:Choice>
              <mc:Fallback>
                <p:oleObj name="Equation" r:id="rId27" imgW="749160" imgH="419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BCFDE426-E367-4FE0-89CA-4D2722EB2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565523" y="5380038"/>
                        <a:ext cx="2482850" cy="1393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473905" y="161078"/>
            <a:ext cx="456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Angular acceleration</a:t>
            </a:r>
            <a:endParaRPr lang="en-IN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264898" y="6168758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y=1</a:t>
            </a:r>
            <a:endParaRPr lang="en-IN" sz="2400" b="1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46783"/>
              </p:ext>
            </p:extLst>
          </p:nvPr>
        </p:nvGraphicFramePr>
        <p:xfrm>
          <a:off x="10088778" y="4652967"/>
          <a:ext cx="1093368" cy="50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29" imgW="469800" imgH="215640" progId="Equation.DSMT4">
                  <p:embed/>
                </p:oleObj>
              </mc:Choice>
              <mc:Fallback>
                <p:oleObj name="Equation" r:id="rId29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088778" y="4652967"/>
                        <a:ext cx="1093368" cy="50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558291"/>
              </p:ext>
            </p:extLst>
          </p:nvPr>
        </p:nvGraphicFramePr>
        <p:xfrm>
          <a:off x="2395489" y="2576603"/>
          <a:ext cx="4406748" cy="109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31" imgW="2882880" imgH="711000" progId="Equation.DSMT4">
                  <p:embed/>
                </p:oleObj>
              </mc:Choice>
              <mc:Fallback>
                <p:oleObj name="Equation" r:id="rId31" imgW="28828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395489" y="2576603"/>
                        <a:ext cx="4406748" cy="109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56023" y="-80160"/>
            <a:ext cx="12154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Find the net angular acceleration in this case also compare it, when the whole system  is rotated in x-z plane</a:t>
            </a:r>
          </a:p>
        </p:txBody>
      </p:sp>
    </p:spTree>
    <p:extLst>
      <p:ext uri="{BB962C8B-B14F-4D97-AF65-F5344CB8AC3E}">
        <p14:creationId xmlns:p14="http://schemas.microsoft.com/office/powerpoint/2010/main" val="955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143000"/>
            <a:ext cx="37877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52732" y="3352801"/>
            <a:ext cx="981068" cy="2024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3738564" y="3281364"/>
          <a:ext cx="1047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63489" name="Object 1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38564" y="3281364"/>
                        <a:ext cx="104775" cy="18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410201" y="1676400"/>
          <a:ext cx="36941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6" imgW="1548728" imgH="444307" progId="Equation.DSMT4">
                  <p:embed/>
                </p:oleObj>
              </mc:Choice>
              <mc:Fallback>
                <p:oleObj name="Equation" r:id="rId6" imgW="1548728" imgH="444307" progId="Equation.DSMT4">
                  <p:embed/>
                  <p:pic>
                    <p:nvPicPr>
                      <p:cNvPr id="63490" name="Object 2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10201" y="1676400"/>
                        <a:ext cx="3694113" cy="10604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5562601" y="2895601"/>
          <a:ext cx="33004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8" imgW="1384300" imgH="241300" progId="Equation.DSMT4">
                  <p:embed/>
                </p:oleObj>
              </mc:Choice>
              <mc:Fallback>
                <p:oleObj name="Equation" r:id="rId8" imgW="1384300" imgH="241300" progId="Equation.DSMT4">
                  <p:embed/>
                  <p:pic>
                    <p:nvPicPr>
                      <p:cNvPr id="63492" name="Object 4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62601" y="2895601"/>
                        <a:ext cx="3300413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74" name="Object 386"/>
          <p:cNvGraphicFramePr>
            <a:graphicFrameLocks noChangeAspect="1"/>
          </p:cNvGraphicFramePr>
          <p:nvPr/>
        </p:nvGraphicFramePr>
        <p:xfrm>
          <a:off x="5105400" y="990600"/>
          <a:ext cx="1143000" cy="47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10" imgW="583947" imgH="241195" progId="Equation.DSMT4">
                  <p:embed/>
                </p:oleObj>
              </mc:Choice>
              <mc:Fallback>
                <p:oleObj name="Equation" r:id="rId10" imgW="583947" imgH="241195" progId="Equation.DSMT4">
                  <p:embed/>
                  <p:pic>
                    <p:nvPicPr>
                      <p:cNvPr id="63874" name="Object 386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990600"/>
                        <a:ext cx="1143000" cy="47151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2451495" y="2577705"/>
            <a:ext cx="1345410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3424239" y="2133601"/>
          <a:ext cx="11588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12" imgW="139700" imgH="228600" progId="Equation.DSMT4">
                  <p:embed/>
                </p:oleObj>
              </mc:Choice>
              <mc:Fallback>
                <p:oleObj name="Equation" r:id="rId12" imgW="139700" imgH="228600" progId="Equation.DSMT4">
                  <p:embed/>
                  <p:pic>
                    <p:nvPicPr>
                      <p:cNvPr id="16" name="Object 1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24239" y="2133601"/>
                        <a:ext cx="115887" cy="18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 flipH="1" flipV="1">
            <a:off x="2743200" y="2286000"/>
            <a:ext cx="1295400" cy="1143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3810001" y="2133601"/>
          <a:ext cx="11588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14" imgW="139700" imgH="228600" progId="Equation.DSMT4">
                  <p:embed/>
                </p:oleObj>
              </mc:Choice>
              <mc:Fallback>
                <p:oleObj name="Equation" r:id="rId14" imgW="139700" imgH="228600" progId="Equation.DSMT4">
                  <p:embed/>
                  <p:pic>
                    <p:nvPicPr>
                      <p:cNvPr id="19" name="Object 1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1" y="2133601"/>
                        <a:ext cx="115887" cy="18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77" name="Object 389"/>
          <p:cNvGraphicFramePr>
            <a:graphicFrameLocks noChangeAspect="1"/>
          </p:cNvGraphicFramePr>
          <p:nvPr/>
        </p:nvGraphicFramePr>
        <p:xfrm>
          <a:off x="7467601" y="871251"/>
          <a:ext cx="2490787" cy="74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16" imgW="1307532" imgH="393529" progId="Equation.DSMT4">
                  <p:embed/>
                </p:oleObj>
              </mc:Choice>
              <mc:Fallback>
                <p:oleObj name="Equation" r:id="rId16" imgW="1307532" imgH="393529" progId="Equation.DSMT4">
                  <p:embed/>
                  <p:pic>
                    <p:nvPicPr>
                      <p:cNvPr id="63877" name="Object 389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467601" y="871251"/>
                        <a:ext cx="2490787" cy="74443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4" name="Object 14"/>
          <p:cNvGraphicFramePr>
            <a:graphicFrameLocks noChangeAspect="1"/>
          </p:cNvGraphicFramePr>
          <p:nvPr/>
        </p:nvGraphicFramePr>
        <p:xfrm>
          <a:off x="2514601" y="4343400"/>
          <a:ext cx="32099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18" imgW="1346200" imgH="787400" progId="Equation.DSMT4">
                  <p:embed/>
                </p:oleObj>
              </mc:Choice>
              <mc:Fallback>
                <p:oleObj name="Equation" r:id="rId18" imgW="1346200" imgH="787400" progId="Equation.DSMT4">
                  <p:embed/>
                  <p:pic>
                    <p:nvPicPr>
                      <p:cNvPr id="209934" name="Object 14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1" y="4343400"/>
                        <a:ext cx="3209925" cy="187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5" name="Object 15"/>
          <p:cNvGraphicFramePr>
            <a:graphicFrameLocks noChangeAspect="1"/>
          </p:cNvGraphicFramePr>
          <p:nvPr/>
        </p:nvGraphicFramePr>
        <p:xfrm>
          <a:off x="6858001" y="4724401"/>
          <a:ext cx="2422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209935" name="Object 15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8001" y="4724401"/>
                        <a:ext cx="24225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4201" y="931071"/>
            <a:ext cx="4075362" cy="68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RECAP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0288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"/>
          <p:cNvGraphicFramePr>
            <a:graphicFrameLocks noChangeAspect="1"/>
          </p:cNvGraphicFramePr>
          <p:nvPr>
            <p:extLst/>
          </p:nvPr>
        </p:nvGraphicFramePr>
        <p:xfrm>
          <a:off x="4429125" y="693738"/>
          <a:ext cx="32099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3" imgW="1346040" imgH="787320" progId="Equation.DSMT4">
                  <p:embed/>
                </p:oleObj>
              </mc:Choice>
              <mc:Fallback>
                <p:oleObj name="Equation" r:id="rId3" imgW="1346040" imgH="787320" progId="Equation.DSMT4">
                  <p:embed/>
                  <p:pic>
                    <p:nvPicPr>
                      <p:cNvPr id="4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25" y="693738"/>
                        <a:ext cx="3209925" cy="187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/>
          </p:nvPr>
        </p:nvGraphicFramePr>
        <p:xfrm>
          <a:off x="4822823" y="0"/>
          <a:ext cx="2422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5" imgW="1016000" imgH="279400" progId="Equation.DSMT4">
                  <p:embed/>
                </p:oleObj>
              </mc:Choice>
              <mc:Fallback>
                <p:oleObj name="Equation" r:id="rId5" imgW="1016000" imgH="279400" progId="Equation.DSMT4">
                  <p:embed/>
                  <p:pic>
                    <p:nvPicPr>
                      <p:cNvPr id="5" name="Object 15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22823" y="0"/>
                        <a:ext cx="24225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/>
          </p:nvPr>
        </p:nvGraphicFramePr>
        <p:xfrm>
          <a:off x="1089526" y="2651125"/>
          <a:ext cx="10234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7" imgW="4292280" imgH="241200" progId="Equation.DSMT4">
                  <p:embed/>
                </p:oleObj>
              </mc:Choice>
              <mc:Fallback>
                <p:oleObj name="Equation" r:id="rId7" imgW="4292280" imgH="241200" progId="Equation.DSMT4">
                  <p:embed/>
                  <p:pic>
                    <p:nvPicPr>
                      <p:cNvPr id="6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9526" y="2651125"/>
                        <a:ext cx="10234613" cy="576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/>
          </p:nvPr>
        </p:nvGraphicFramePr>
        <p:xfrm>
          <a:off x="469732" y="3305175"/>
          <a:ext cx="10960267" cy="192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9" imgW="4470120" imgH="787320" progId="Equation.DSMT4">
                  <p:embed/>
                </p:oleObj>
              </mc:Choice>
              <mc:Fallback>
                <p:oleObj name="Equation" r:id="rId9" imgW="4470120" imgH="787320" progId="Equation.DSMT4">
                  <p:embed/>
                  <p:pic>
                    <p:nvPicPr>
                      <p:cNvPr id="7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9732" y="3305175"/>
                        <a:ext cx="10960267" cy="192849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2518317" y="5311459"/>
          <a:ext cx="7377029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11" imgW="2666880" imgH="279360" progId="Equation.DSMT4">
                  <p:embed/>
                </p:oleObj>
              </mc:Choice>
              <mc:Fallback>
                <p:oleObj name="Equation" r:id="rId11" imgW="2666880" imgH="279360" progId="Equation.DSMT4">
                  <p:embed/>
                  <p:pic>
                    <p:nvPicPr>
                      <p:cNvPr id="8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8317" y="5311459"/>
                        <a:ext cx="7377029" cy="769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1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191001" y="1066800"/>
          <a:ext cx="36941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3" imgW="1548728" imgH="444307" progId="Equation.DSMT4">
                  <p:embed/>
                </p:oleObj>
              </mc:Choice>
              <mc:Fallback>
                <p:oleObj name="Equation" r:id="rId3" imgW="1548728" imgH="444307" progId="Equation.DSMT4">
                  <p:embed/>
                  <p:pic>
                    <p:nvPicPr>
                      <p:cNvPr id="63490" name="Object 2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91001" y="1066800"/>
                        <a:ext cx="3694113" cy="10604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667001" y="2667001"/>
          <a:ext cx="72675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5" imgW="3048000" imgH="444500" progId="Equation.DSMT4">
                  <p:embed/>
                </p:oleObj>
              </mc:Choice>
              <mc:Fallback>
                <p:oleObj name="Equation" r:id="rId5" imgW="3048000" imgH="444500" progId="Equation.DSMT4">
                  <p:embed/>
                  <p:pic>
                    <p:nvPicPr>
                      <p:cNvPr id="63493" name="Object 5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67001" y="2667001"/>
                        <a:ext cx="7267575" cy="1057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/>
          <p:nvPr/>
        </p:nvSpPr>
        <p:spPr>
          <a:xfrm>
            <a:off x="2209800" y="4114800"/>
            <a:ext cx="8229600" cy="563562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latin typeface="+mj-lt"/>
                <a:ea typeface="+mj-ea"/>
                <a:cs typeface="+mj-cs"/>
              </a:rPr>
              <a:t>Let us introduce moment of Inertias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1524001" y="5105401"/>
          <a:ext cx="3209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7" imgW="1346200" imgH="279400" progId="Equation.DSMT4">
                  <p:embed/>
                </p:oleObj>
              </mc:Choice>
              <mc:Fallback>
                <p:oleObj name="Equation" r:id="rId7" imgW="1346200" imgH="279400" progId="Equation.DSMT4">
                  <p:embed/>
                  <p:pic>
                    <p:nvPicPr>
                      <p:cNvPr id="63494" name="Object 6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24001" y="5105401"/>
                        <a:ext cx="32099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029201" y="5105400"/>
          <a:ext cx="26638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9" imgW="1117115" imgH="253890" progId="Equation.DSMT4">
                  <p:embed/>
                </p:oleObj>
              </mc:Choice>
              <mc:Fallback>
                <p:oleObj name="Equation" r:id="rId9" imgW="1117115" imgH="253890" progId="Equation.DSMT4">
                  <p:embed/>
                  <p:pic>
                    <p:nvPicPr>
                      <p:cNvPr id="63495" name="Object 7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29201" y="5105400"/>
                        <a:ext cx="2663825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8018463" y="5105400"/>
          <a:ext cx="2633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1" imgW="1104900" imgH="254000" progId="Equation.DSMT4">
                  <p:embed/>
                </p:oleObj>
              </mc:Choice>
              <mc:Fallback>
                <p:oleObj name="Equation" r:id="rId11" imgW="1104900" imgH="254000" progId="Equation.DSMT4">
                  <p:embed/>
                  <p:pic>
                    <p:nvPicPr>
                      <p:cNvPr id="63496" name="Object 8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018463" y="5105400"/>
                        <a:ext cx="2633662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4530726" y="5978526"/>
          <a:ext cx="3844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13" imgW="1612900" imgH="241300" progId="Equation.DSMT4">
                  <p:embed/>
                </p:oleObj>
              </mc:Choice>
              <mc:Fallback>
                <p:oleObj name="Equation" r:id="rId13" imgW="1612900" imgH="241300" progId="Equation.DSMT4">
                  <p:embed/>
                  <p:pic>
                    <p:nvPicPr>
                      <p:cNvPr id="63497" name="Object 9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30726" y="5978526"/>
                        <a:ext cx="3844925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143000"/>
            <a:ext cx="37877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52732" y="3352801"/>
            <a:ext cx="981068" cy="2024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3733801" y="3276601"/>
          <a:ext cx="11595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4" imgW="139639" imgH="241195" progId="Equation.DSMT4">
                  <p:embed/>
                </p:oleObj>
              </mc:Choice>
              <mc:Fallback>
                <p:oleObj name="Equation" r:id="rId4" imgW="139639" imgH="241195" progId="Equation.DSMT4">
                  <p:embed/>
                  <p:pic>
                    <p:nvPicPr>
                      <p:cNvPr id="63489" name="Object 1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33801" y="3276601"/>
                        <a:ext cx="115957" cy="200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562601" y="1219201"/>
          <a:ext cx="3844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6" imgW="1612900" imgH="241300" progId="Equation.DSMT4">
                  <p:embed/>
                </p:oleObj>
              </mc:Choice>
              <mc:Fallback>
                <p:oleObj name="Equation" r:id="rId6" imgW="1612900" imgH="241300" progId="Equation.DSMT4">
                  <p:embed/>
                  <p:pic>
                    <p:nvPicPr>
                      <p:cNvPr id="63497" name="Object 9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62601" y="1219201"/>
                        <a:ext cx="3844925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5532438" y="2133601"/>
          <a:ext cx="39052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8" imgW="1638300" imgH="241300" progId="Equation.DSMT4">
                  <p:embed/>
                </p:oleObj>
              </mc:Choice>
              <mc:Fallback>
                <p:oleObj name="Equation" r:id="rId8" imgW="1638300" imgH="241300" progId="Equation.DSMT4">
                  <p:embed/>
                  <p:pic>
                    <p:nvPicPr>
                      <p:cNvPr id="111626" name="Object 10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32438" y="2133601"/>
                        <a:ext cx="3905250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5607051" y="2895601"/>
          <a:ext cx="38147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0" imgW="1600200" imgH="241300" progId="Equation.DSMT4">
                  <p:embed/>
                </p:oleObj>
              </mc:Choice>
              <mc:Fallback>
                <p:oleObj name="Equation" r:id="rId10" imgW="1600200" imgH="241300" progId="Equation.DSMT4">
                  <p:embed/>
                  <p:pic>
                    <p:nvPicPr>
                      <p:cNvPr id="111627" name="Object 11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07051" y="2895601"/>
                        <a:ext cx="3814763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29200" y="3810001"/>
            <a:ext cx="4426918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Different from what you learned!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4572001"/>
            <a:ext cx="2243884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Matrix Equation</a:t>
            </a:r>
          </a:p>
        </p:txBody>
      </p:sp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4495801" y="4419601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12" imgW="1778000" imgH="736600" progId="Equation.DSMT4">
                  <p:embed/>
                </p:oleObj>
              </mc:Choice>
              <mc:Fallback>
                <p:oleObj name="Equation" r:id="rId12" imgW="1778000" imgH="736600" progId="Equation.DSMT4">
                  <p:embed/>
                  <p:pic>
                    <p:nvPicPr>
                      <p:cNvPr id="111628" name="Object 12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95801" y="4419601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5943601" y="6253164"/>
          <a:ext cx="18462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14" imgW="774364" imgH="253890" progId="Equation.DSMT4">
                  <p:embed/>
                </p:oleObj>
              </mc:Choice>
              <mc:Fallback>
                <p:oleObj name="Equation" r:id="rId14" imgW="774364" imgH="253890" progId="Equation.DSMT4">
                  <p:embed/>
                  <p:pic>
                    <p:nvPicPr>
                      <p:cNvPr id="111629" name="Object 13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1" y="6253164"/>
                        <a:ext cx="1846263" cy="6048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0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143000"/>
            <a:ext cx="37877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52732" y="3352801"/>
            <a:ext cx="981068" cy="2024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3733801" y="3276601"/>
          <a:ext cx="11595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4" imgW="139639" imgH="241195" progId="Equation.DSMT4">
                  <p:embed/>
                </p:oleObj>
              </mc:Choice>
              <mc:Fallback>
                <p:oleObj name="Equation" r:id="rId4" imgW="139639" imgH="241195" progId="Equation.DSMT4">
                  <p:embed/>
                  <p:pic>
                    <p:nvPicPr>
                      <p:cNvPr id="63489" name="Object 1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33801" y="3276601"/>
                        <a:ext cx="115957" cy="200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5334001" y="990601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6" imgW="1778000" imgH="736600" progId="Equation.DSMT4">
                  <p:embed/>
                </p:oleObj>
              </mc:Choice>
              <mc:Fallback>
                <p:oleObj name="Equation" r:id="rId6" imgW="1778000" imgH="736600" progId="Equation.DSMT4">
                  <p:embed/>
                  <p:pic>
                    <p:nvPicPr>
                      <p:cNvPr id="111628" name="Object 12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1" y="990601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4724401" y="3048001"/>
          <a:ext cx="18462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8" imgW="774364" imgH="253890" progId="Equation.DSMT4">
                  <p:embed/>
                </p:oleObj>
              </mc:Choice>
              <mc:Fallback>
                <p:oleObj name="Equation" r:id="rId8" imgW="774364" imgH="253890" progId="Equation.DSMT4">
                  <p:embed/>
                  <p:pic>
                    <p:nvPicPr>
                      <p:cNvPr id="111629" name="Object 13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24401" y="3048001"/>
                        <a:ext cx="1846263" cy="6048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8534400" y="3048001"/>
          <a:ext cx="1149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10" imgW="482391" imgH="241195" progId="Equation.DSMT4">
                  <p:embed/>
                </p:oleObj>
              </mc:Choice>
              <mc:Fallback>
                <p:oleObj name="Equation" r:id="rId10" imgW="482391" imgH="241195" progId="Equation.DSMT4">
                  <p:embed/>
                  <p:pic>
                    <p:nvPicPr>
                      <p:cNvPr id="112648" name="Object 8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34400" y="3048001"/>
                        <a:ext cx="1149350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9401" y="3124201"/>
            <a:ext cx="1868973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Equivalent 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7401" y="2668250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/>
              <a:t>?</a:t>
            </a:r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3048000" y="3962400"/>
          <a:ext cx="31194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12" imgW="1308100" imgH="736600" progId="Equation.DSMT4">
                  <p:embed/>
                </p:oleObj>
              </mc:Choice>
              <mc:Fallback>
                <p:oleObj name="Equation" r:id="rId12" imgW="1308100" imgH="736600" progId="Equation.DSMT4">
                  <p:embed/>
                  <p:pic>
                    <p:nvPicPr>
                      <p:cNvPr id="112649" name="Object 9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48000" y="3962400"/>
                        <a:ext cx="3119438" cy="1754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77001" y="4495801"/>
            <a:ext cx="3461845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Moment of Inertia Matrix</a:t>
            </a:r>
          </a:p>
        </p:txBody>
      </p:sp>
    </p:spTree>
    <p:extLst>
      <p:ext uri="{BB962C8B-B14F-4D97-AF65-F5344CB8AC3E}">
        <p14:creationId xmlns:p14="http://schemas.microsoft.com/office/powerpoint/2010/main" val="37287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Moment of Inertia Matrix</a:t>
            </a:r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1981200" y="1066800"/>
          <a:ext cx="31194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112649" name="Object 9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81200" y="1066800"/>
                        <a:ext cx="3119438" cy="1754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2133600" y="3733800"/>
          <a:ext cx="7723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5" imgW="3238500" imgH="914400" progId="Equation.DSMT4">
                  <p:embed/>
                </p:oleObj>
              </mc:Choice>
              <mc:Fallback>
                <p:oleObj name="Equation" r:id="rId5" imgW="3238500" imgH="914400" progId="Equation.DSMT4">
                  <p:embed/>
                  <p:pic>
                    <p:nvPicPr>
                      <p:cNvPr id="113671" name="Object 7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600" y="3733800"/>
                        <a:ext cx="7723188" cy="217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943601" y="990601"/>
          <a:ext cx="3209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7" imgW="1346200" imgH="279400" progId="Equation.DSMT4">
                  <p:embed/>
                </p:oleObj>
              </mc:Choice>
              <mc:Fallback>
                <p:oleObj name="Equation" r:id="rId7" imgW="1346200" imgH="279400" progId="Equation.DSMT4">
                  <p:embed/>
                  <p:pic>
                    <p:nvPicPr>
                      <p:cNvPr id="113672" name="Object 8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1" y="990601"/>
                        <a:ext cx="32099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1201" y="1828801"/>
            <a:ext cx="3517181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For a continuous medium,</a:t>
            </a: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6096001" y="2362200"/>
          <a:ext cx="28162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9" imgW="1180588" imgH="279279" progId="Equation.DSMT4">
                  <p:embed/>
                </p:oleObj>
              </mc:Choice>
              <mc:Fallback>
                <p:oleObj name="Equation" r:id="rId9" imgW="1180588" imgH="279279" progId="Equation.DSMT4">
                  <p:embed/>
                  <p:pic>
                    <p:nvPicPr>
                      <p:cNvPr id="113673" name="Object 9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96001" y="2362200"/>
                        <a:ext cx="2816225" cy="6651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3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264729"/>
              </p:ext>
            </p:extLst>
          </p:nvPr>
        </p:nvGraphicFramePr>
        <p:xfrm>
          <a:off x="235116" y="1295400"/>
          <a:ext cx="21669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" name="Equation" r:id="rId3" imgW="914400" imgH="393480" progId="Equation.DSMT4">
                  <p:embed/>
                </p:oleObj>
              </mc:Choice>
              <mc:Fallback>
                <p:oleObj name="Equation" r:id="rId3" imgW="914400" imgH="393480" progId="Equation.DSMT4">
                  <p:embed/>
                  <p:pic>
                    <p:nvPicPr>
                      <p:cNvPr id="230402" name="Object 2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5116" y="1295400"/>
                        <a:ext cx="2166938" cy="927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997116" y="2553222"/>
            <a:ext cx="609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213"/>
              </p:ext>
            </p:extLst>
          </p:nvPr>
        </p:nvGraphicFramePr>
        <p:xfrm>
          <a:off x="539916" y="2971800"/>
          <a:ext cx="162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" name="Equation" r:id="rId5" imgW="685800" imgH="215640" progId="Equation.DSMT4">
                  <p:embed/>
                </p:oleObj>
              </mc:Choice>
              <mc:Fallback>
                <p:oleObj name="Equation" r:id="rId5" imgW="685800" imgH="215640" progId="Equation.DSMT4">
                  <p:embed/>
                  <p:pic>
                    <p:nvPicPr>
                      <p:cNvPr id="230403" name="Object 3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9916" y="2971800"/>
                        <a:ext cx="1625600" cy="508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997116" y="3809206"/>
            <a:ext cx="609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559737"/>
              </p:ext>
            </p:extLst>
          </p:nvPr>
        </p:nvGraphicFramePr>
        <p:xfrm>
          <a:off x="539916" y="4168776"/>
          <a:ext cx="1625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" name="Equation" r:id="rId7" imgW="685800" imgH="266400" progId="Equation.DSMT4">
                  <p:embed/>
                </p:oleObj>
              </mc:Choice>
              <mc:Fallback>
                <p:oleObj name="Equation" r:id="rId7" imgW="685800" imgH="266400" progId="Equation.DSMT4">
                  <p:embed/>
                  <p:pic>
                    <p:nvPicPr>
                      <p:cNvPr id="9" name="Object 3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9916" y="4168776"/>
                        <a:ext cx="1625600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10894" y="4038600"/>
            <a:ext cx="533400" cy="9144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34741"/>
              </p:ext>
            </p:extLst>
          </p:nvPr>
        </p:nvGraphicFramePr>
        <p:xfrm>
          <a:off x="3930834" y="1135604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" name="Equation" r:id="rId9" imgW="1778000" imgH="736600" progId="Equation.DSMT4">
                  <p:embed/>
                </p:oleObj>
              </mc:Choice>
              <mc:Fallback>
                <p:oleObj name="Equation" r:id="rId9" imgW="1778000" imgH="736600" progId="Equation.DSMT4">
                  <p:embed/>
                  <p:pic>
                    <p:nvPicPr>
                      <p:cNvPr id="111628" name="Object 12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30834" y="1135604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03726"/>
              </p:ext>
            </p:extLst>
          </p:nvPr>
        </p:nvGraphicFramePr>
        <p:xfrm>
          <a:off x="2569032" y="2950024"/>
          <a:ext cx="3209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" name="Equation" r:id="rId11" imgW="1346200" imgH="279400" progId="Equation.DSMT4">
                  <p:embed/>
                </p:oleObj>
              </mc:Choice>
              <mc:Fallback>
                <p:oleObj name="Equation" r:id="rId11" imgW="1346200" imgH="279400" progId="Equation.DSMT4">
                  <p:embed/>
                  <p:pic>
                    <p:nvPicPr>
                      <p:cNvPr id="63494" name="Object 6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69032" y="2950024"/>
                        <a:ext cx="32099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246172"/>
              </p:ext>
            </p:extLst>
          </p:nvPr>
        </p:nvGraphicFramePr>
        <p:xfrm>
          <a:off x="6074232" y="2950023"/>
          <a:ext cx="26638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" name="Equation" r:id="rId13" imgW="1117115" imgH="253890" progId="Equation.DSMT4">
                  <p:embed/>
                </p:oleObj>
              </mc:Choice>
              <mc:Fallback>
                <p:oleObj name="Equation" r:id="rId13" imgW="1117115" imgH="253890" progId="Equation.DSMT4">
                  <p:embed/>
                  <p:pic>
                    <p:nvPicPr>
                      <p:cNvPr id="63495" name="Object 7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74232" y="2950023"/>
                        <a:ext cx="2663825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45815"/>
              </p:ext>
            </p:extLst>
          </p:nvPr>
        </p:nvGraphicFramePr>
        <p:xfrm>
          <a:off x="9063494" y="2950023"/>
          <a:ext cx="2633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" name="Equation" r:id="rId15" imgW="1104900" imgH="254000" progId="Equation.DSMT4">
                  <p:embed/>
                </p:oleObj>
              </mc:Choice>
              <mc:Fallback>
                <p:oleObj name="Equation" r:id="rId15" imgW="1104900" imgH="254000" progId="Equation.DSMT4">
                  <p:embed/>
                  <p:pic>
                    <p:nvPicPr>
                      <p:cNvPr id="63496" name="Object 8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063494" y="2950023"/>
                        <a:ext cx="2633662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166750"/>
              </p:ext>
            </p:extLst>
          </p:nvPr>
        </p:nvGraphicFramePr>
        <p:xfrm>
          <a:off x="4306294" y="3795837"/>
          <a:ext cx="3844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" name="Equation" r:id="rId17" imgW="1612900" imgH="241300" progId="Equation.DSMT4">
                  <p:embed/>
                </p:oleObj>
              </mc:Choice>
              <mc:Fallback>
                <p:oleObj name="Equation" r:id="rId17" imgW="1612900" imgH="241300" progId="Equation.DSMT4">
                  <p:embed/>
                  <p:pic>
                    <p:nvPicPr>
                      <p:cNvPr id="63497" name="Object 9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6294" y="3795837"/>
                        <a:ext cx="3844925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>
            <a:extLst>
              <a:ext uri="{FF2B5EF4-FFF2-40B4-BE49-F238E27FC236}">
                <a16:creationId xmlns:a16="http://schemas.microsoft.com/office/drawing/2014/main" id="{FF56AEE4-EF02-4C7A-AEA3-CADE13F9C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209250"/>
              </p:ext>
            </p:extLst>
          </p:nvPr>
        </p:nvGraphicFramePr>
        <p:xfrm>
          <a:off x="2686151" y="4521233"/>
          <a:ext cx="7723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" name="Equation" r:id="rId19" imgW="3238500" imgH="914400" progId="Equation.DSMT4">
                  <p:embed/>
                </p:oleObj>
              </mc:Choice>
              <mc:Fallback>
                <p:oleObj name="Equation" r:id="rId19" imgW="3238500" imgH="914400" progId="Equation.DSMT4">
                  <p:embed/>
                  <p:pic>
                    <p:nvPicPr>
                      <p:cNvPr id="113671" name="Object 7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86151" y="4521233"/>
                        <a:ext cx="7723188" cy="217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41275" y="35117"/>
            <a:ext cx="5564089" cy="68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we did? Summary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1562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8959</TotalTime>
  <Words>471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Perpetua</vt:lpstr>
      <vt:lpstr>Office Theme</vt:lpstr>
      <vt:lpstr>Equation</vt:lpstr>
      <vt:lpstr>MathType 6.0 Equation</vt:lpstr>
      <vt:lpstr>RIGID BODY IN MOTION</vt:lpstr>
      <vt:lpstr>Highlights of the course</vt:lpstr>
      <vt:lpstr>Angular momentum of a rigid body</vt:lpstr>
      <vt:lpstr>PowerPoint Presentation</vt:lpstr>
      <vt:lpstr>Angular momentum of a rigid body</vt:lpstr>
      <vt:lpstr>Angular momentum of a rigid body</vt:lpstr>
      <vt:lpstr>Angular momentum of a rigid body</vt:lpstr>
      <vt:lpstr>Moment of Inertia Matrix</vt:lpstr>
      <vt:lpstr>PowerPoint Presentation</vt:lpstr>
      <vt:lpstr>PowerPoint Presentation</vt:lpstr>
      <vt:lpstr>PowerPoint Presentation</vt:lpstr>
      <vt:lpstr>PowerPoint Presentation</vt:lpstr>
      <vt:lpstr>Angular momentum and Torque</vt:lpstr>
      <vt:lpstr>PowerPoint Presentation</vt:lpstr>
      <vt:lpstr>PowerPoint Presentation</vt:lpstr>
      <vt:lpstr>PowerPoint Presentation</vt:lpstr>
      <vt:lpstr>Angular momentum and Torque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HP</cp:lastModifiedBy>
  <cp:revision>203</cp:revision>
  <dcterms:created xsi:type="dcterms:W3CDTF">2020-12-29T12:39:13Z</dcterms:created>
  <dcterms:modified xsi:type="dcterms:W3CDTF">2022-01-05T06:52:32Z</dcterms:modified>
</cp:coreProperties>
</file>