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6" r:id="rId3"/>
    <p:sldId id="257" r:id="rId4"/>
    <p:sldId id="258" r:id="rId5"/>
    <p:sldId id="286" r:id="rId6"/>
    <p:sldId id="259" r:id="rId7"/>
    <p:sldId id="260" r:id="rId8"/>
    <p:sldId id="261" r:id="rId9"/>
    <p:sldId id="262" r:id="rId10"/>
    <p:sldId id="287" r:id="rId11"/>
    <p:sldId id="263" r:id="rId12"/>
    <p:sldId id="264" r:id="rId13"/>
    <p:sldId id="265" r:id="rId14"/>
    <p:sldId id="266" r:id="rId15"/>
    <p:sldId id="288" r:id="rId16"/>
    <p:sldId id="267" r:id="rId17"/>
    <p:sldId id="289" r:id="rId18"/>
    <p:sldId id="268" r:id="rId19"/>
    <p:sldId id="269" r:id="rId20"/>
    <p:sldId id="290" r:id="rId21"/>
    <p:sldId id="270" r:id="rId22"/>
    <p:sldId id="271" r:id="rId23"/>
    <p:sldId id="291" r:id="rId24"/>
    <p:sldId id="272" r:id="rId25"/>
    <p:sldId id="273" r:id="rId26"/>
    <p:sldId id="292" r:id="rId27"/>
    <p:sldId id="274" r:id="rId28"/>
    <p:sldId id="293" r:id="rId29"/>
    <p:sldId id="275" r:id="rId30"/>
    <p:sldId id="276" r:id="rId31"/>
    <p:sldId id="294" r:id="rId32"/>
    <p:sldId id="277" r:id="rId33"/>
    <p:sldId id="278" r:id="rId34"/>
    <p:sldId id="295" r:id="rId35"/>
    <p:sldId id="279" r:id="rId36"/>
    <p:sldId id="280" r:id="rId37"/>
    <p:sldId id="296" r:id="rId38"/>
    <p:sldId id="281" r:id="rId39"/>
    <p:sldId id="282" r:id="rId40"/>
    <p:sldId id="28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B813957-3343-4C49-A901-6ED1FCF42524}" type="datetimeFigureOut">
              <a:rPr lang="en-IN" smtClean="0"/>
              <a:t>20-01-2022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0187C9-6801-4DB2-B7DA-C003BEF8BF60}" type="slidenum">
              <a:rPr lang="en-IN" smtClean="0"/>
              <a:t>‹#›</a:t>
            </a:fld>
            <a:endParaRPr lang="en-IN"/>
          </a:p>
        </p:txBody>
      </p:sp>
    </p:spTree>
    <p:extLst>
      <p:ext uri="{BB962C8B-B14F-4D97-AF65-F5344CB8AC3E}">
        <p14:creationId xmlns:p14="http://schemas.microsoft.com/office/powerpoint/2010/main" val="50813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B813957-3343-4C49-A901-6ED1FCF42524}" type="datetimeFigureOut">
              <a:rPr lang="en-IN" smtClean="0"/>
              <a:t>20-01-2022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0187C9-6801-4DB2-B7DA-C003BEF8BF60}" type="slidenum">
              <a:rPr lang="en-IN" smtClean="0"/>
              <a:t>‹#›</a:t>
            </a:fld>
            <a:endParaRPr lang="en-IN"/>
          </a:p>
        </p:txBody>
      </p:sp>
    </p:spTree>
    <p:extLst>
      <p:ext uri="{BB962C8B-B14F-4D97-AF65-F5344CB8AC3E}">
        <p14:creationId xmlns:p14="http://schemas.microsoft.com/office/powerpoint/2010/main" val="319288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B813957-3343-4C49-A901-6ED1FCF42524}" type="datetimeFigureOut">
              <a:rPr lang="en-IN" smtClean="0"/>
              <a:t>20-01-2022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0187C9-6801-4DB2-B7DA-C003BEF8BF60}" type="slidenum">
              <a:rPr lang="en-IN" smtClean="0"/>
              <a:t>‹#›</a:t>
            </a:fld>
            <a:endParaRPr lang="en-IN"/>
          </a:p>
        </p:txBody>
      </p:sp>
    </p:spTree>
    <p:extLst>
      <p:ext uri="{BB962C8B-B14F-4D97-AF65-F5344CB8AC3E}">
        <p14:creationId xmlns:p14="http://schemas.microsoft.com/office/powerpoint/2010/main" val="149085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B813957-3343-4C49-A901-6ED1FCF42524}" type="datetimeFigureOut">
              <a:rPr lang="en-IN" smtClean="0"/>
              <a:t>20-01-2022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0187C9-6801-4DB2-B7DA-C003BEF8BF60}" type="slidenum">
              <a:rPr lang="en-IN" smtClean="0"/>
              <a:t>‹#›</a:t>
            </a:fld>
            <a:endParaRPr lang="en-IN"/>
          </a:p>
        </p:txBody>
      </p:sp>
    </p:spTree>
    <p:extLst>
      <p:ext uri="{BB962C8B-B14F-4D97-AF65-F5344CB8AC3E}">
        <p14:creationId xmlns:p14="http://schemas.microsoft.com/office/powerpoint/2010/main" val="17197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813957-3343-4C49-A901-6ED1FCF42524}" type="datetimeFigureOut">
              <a:rPr lang="en-IN" smtClean="0"/>
              <a:t>20-01-2022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0187C9-6801-4DB2-B7DA-C003BEF8BF60}" type="slidenum">
              <a:rPr lang="en-IN" smtClean="0"/>
              <a:t>‹#›</a:t>
            </a:fld>
            <a:endParaRPr lang="en-IN"/>
          </a:p>
        </p:txBody>
      </p:sp>
    </p:spTree>
    <p:extLst>
      <p:ext uri="{BB962C8B-B14F-4D97-AF65-F5344CB8AC3E}">
        <p14:creationId xmlns:p14="http://schemas.microsoft.com/office/powerpoint/2010/main" val="366487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B813957-3343-4C49-A901-6ED1FCF42524}" type="datetimeFigureOut">
              <a:rPr lang="en-IN" smtClean="0"/>
              <a:t>20-01-2022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0187C9-6801-4DB2-B7DA-C003BEF8BF60}" type="slidenum">
              <a:rPr lang="en-IN" smtClean="0"/>
              <a:t>‹#›</a:t>
            </a:fld>
            <a:endParaRPr lang="en-IN"/>
          </a:p>
        </p:txBody>
      </p:sp>
    </p:spTree>
    <p:extLst>
      <p:ext uri="{BB962C8B-B14F-4D97-AF65-F5344CB8AC3E}">
        <p14:creationId xmlns:p14="http://schemas.microsoft.com/office/powerpoint/2010/main" val="271815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B813957-3343-4C49-A901-6ED1FCF42524}" type="datetimeFigureOut">
              <a:rPr lang="en-IN" smtClean="0"/>
              <a:t>20-01-2022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50187C9-6801-4DB2-B7DA-C003BEF8BF60}" type="slidenum">
              <a:rPr lang="en-IN" smtClean="0"/>
              <a:t>‹#›</a:t>
            </a:fld>
            <a:endParaRPr lang="en-IN"/>
          </a:p>
        </p:txBody>
      </p:sp>
    </p:spTree>
    <p:extLst>
      <p:ext uri="{BB962C8B-B14F-4D97-AF65-F5344CB8AC3E}">
        <p14:creationId xmlns:p14="http://schemas.microsoft.com/office/powerpoint/2010/main" val="324645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B813957-3343-4C49-A901-6ED1FCF42524}" type="datetimeFigureOut">
              <a:rPr lang="en-IN" smtClean="0"/>
              <a:t>20-01-2022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50187C9-6801-4DB2-B7DA-C003BEF8BF60}" type="slidenum">
              <a:rPr lang="en-IN" smtClean="0"/>
              <a:t>‹#›</a:t>
            </a:fld>
            <a:endParaRPr lang="en-IN"/>
          </a:p>
        </p:txBody>
      </p:sp>
    </p:spTree>
    <p:extLst>
      <p:ext uri="{BB962C8B-B14F-4D97-AF65-F5344CB8AC3E}">
        <p14:creationId xmlns:p14="http://schemas.microsoft.com/office/powerpoint/2010/main" val="2228162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13957-3343-4C49-A901-6ED1FCF42524}" type="datetimeFigureOut">
              <a:rPr lang="en-IN" smtClean="0"/>
              <a:t>20-01-2022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50187C9-6801-4DB2-B7DA-C003BEF8BF60}" type="slidenum">
              <a:rPr lang="en-IN" smtClean="0"/>
              <a:t>‹#›</a:t>
            </a:fld>
            <a:endParaRPr lang="en-IN"/>
          </a:p>
        </p:txBody>
      </p:sp>
    </p:spTree>
    <p:extLst>
      <p:ext uri="{BB962C8B-B14F-4D97-AF65-F5344CB8AC3E}">
        <p14:creationId xmlns:p14="http://schemas.microsoft.com/office/powerpoint/2010/main" val="287530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813957-3343-4C49-A901-6ED1FCF42524}" type="datetimeFigureOut">
              <a:rPr lang="en-IN" smtClean="0"/>
              <a:t>20-01-2022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0187C9-6801-4DB2-B7DA-C003BEF8BF60}" type="slidenum">
              <a:rPr lang="en-IN" smtClean="0"/>
              <a:t>‹#›</a:t>
            </a:fld>
            <a:endParaRPr lang="en-IN"/>
          </a:p>
        </p:txBody>
      </p:sp>
    </p:spTree>
    <p:extLst>
      <p:ext uri="{BB962C8B-B14F-4D97-AF65-F5344CB8AC3E}">
        <p14:creationId xmlns:p14="http://schemas.microsoft.com/office/powerpoint/2010/main" val="170869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813957-3343-4C49-A901-6ED1FCF42524}" type="datetimeFigureOut">
              <a:rPr lang="en-IN" smtClean="0"/>
              <a:t>20-01-2022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0187C9-6801-4DB2-B7DA-C003BEF8BF60}" type="slidenum">
              <a:rPr lang="en-IN" smtClean="0"/>
              <a:t>‹#›</a:t>
            </a:fld>
            <a:endParaRPr lang="en-IN"/>
          </a:p>
        </p:txBody>
      </p:sp>
    </p:spTree>
    <p:extLst>
      <p:ext uri="{BB962C8B-B14F-4D97-AF65-F5344CB8AC3E}">
        <p14:creationId xmlns:p14="http://schemas.microsoft.com/office/powerpoint/2010/main" val="1091526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13957-3343-4C49-A901-6ED1FCF42524}" type="datetimeFigureOut">
              <a:rPr lang="en-IN" smtClean="0"/>
              <a:t>20-01-2022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187C9-6801-4DB2-B7DA-C003BEF8BF60}" type="slidenum">
              <a:rPr lang="en-IN" smtClean="0"/>
              <a:t>‹#›</a:t>
            </a:fld>
            <a:endParaRPr lang="en-IN"/>
          </a:p>
        </p:txBody>
      </p:sp>
    </p:spTree>
    <p:extLst>
      <p:ext uri="{BB962C8B-B14F-4D97-AF65-F5344CB8AC3E}">
        <p14:creationId xmlns:p14="http://schemas.microsoft.com/office/powerpoint/2010/main" val="2302919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wmf"/><Relationship Id="rId5" Type="http://schemas.openxmlformats.org/officeDocument/2006/relationships/oleObject" Target="../embeddings/oleObject5.bin"/><Relationship Id="rId4" Type="http://schemas.openxmlformats.org/officeDocument/2006/relationships/image" Target="../media/image28.wmf"/><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3.emf"/><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6.wmf"/><Relationship Id="rId5" Type="http://schemas.openxmlformats.org/officeDocument/2006/relationships/oleObject" Target="../embeddings/oleObject8.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10.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5514-E2E6-4D7F-AB87-1E79B214201A}"/>
              </a:ext>
            </a:extLst>
          </p:cNvPr>
          <p:cNvSpPr>
            <a:spLocks noGrp="1"/>
          </p:cNvSpPr>
          <p:nvPr>
            <p:ph type="ctrTitle"/>
          </p:nvPr>
        </p:nvSpPr>
        <p:spPr/>
        <p:txBody>
          <a:bodyPr/>
          <a:lstStyle/>
          <a:p>
            <a:r>
              <a:rPr lang="en-IN" b="1" dirty="0">
                <a:solidFill>
                  <a:srgbClr val="FF0000"/>
                </a:solidFill>
              </a:rPr>
              <a:t>Question 1</a:t>
            </a:r>
          </a:p>
        </p:txBody>
      </p:sp>
    </p:spTree>
    <p:extLst>
      <p:ext uri="{BB962C8B-B14F-4D97-AF65-F5344CB8AC3E}">
        <p14:creationId xmlns:p14="http://schemas.microsoft.com/office/powerpoint/2010/main" val="2999475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5514-E2E6-4D7F-AB87-1E79B214201A}"/>
              </a:ext>
            </a:extLst>
          </p:cNvPr>
          <p:cNvSpPr>
            <a:spLocks noGrp="1"/>
          </p:cNvSpPr>
          <p:nvPr>
            <p:ph type="ctrTitle"/>
          </p:nvPr>
        </p:nvSpPr>
        <p:spPr/>
        <p:txBody>
          <a:bodyPr/>
          <a:lstStyle/>
          <a:p>
            <a:r>
              <a:rPr lang="en-IN" b="1" dirty="0">
                <a:solidFill>
                  <a:srgbClr val="FF0000"/>
                </a:solidFill>
              </a:rPr>
              <a:t>Question 3</a:t>
            </a:r>
          </a:p>
        </p:txBody>
      </p:sp>
    </p:spTree>
    <p:extLst>
      <p:ext uri="{BB962C8B-B14F-4D97-AF65-F5344CB8AC3E}">
        <p14:creationId xmlns:p14="http://schemas.microsoft.com/office/powerpoint/2010/main" val="261974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931" t="32768" r="23461" b="17054"/>
          <a:stretch/>
        </p:blipFill>
        <p:spPr>
          <a:xfrm>
            <a:off x="705394" y="509451"/>
            <a:ext cx="9914200" cy="5316584"/>
          </a:xfrm>
          <a:prstGeom prst="rect">
            <a:avLst/>
          </a:prstGeom>
        </p:spPr>
      </p:pic>
      <p:sp>
        <p:nvSpPr>
          <p:cNvPr id="5" name="TextBox 4"/>
          <p:cNvSpPr txBox="1"/>
          <p:nvPr/>
        </p:nvSpPr>
        <p:spPr>
          <a:xfrm>
            <a:off x="9418320" y="3814354"/>
            <a:ext cx="2322174" cy="769441"/>
          </a:xfrm>
          <a:prstGeom prst="rect">
            <a:avLst/>
          </a:prstGeom>
          <a:noFill/>
        </p:spPr>
        <p:txBody>
          <a:bodyPr wrap="none" rtlCol="0">
            <a:spAutoFit/>
          </a:bodyPr>
          <a:lstStyle/>
          <a:p>
            <a:r>
              <a:rPr lang="en-US" sz="4400" b="1" dirty="0"/>
              <a:t>5 MARKS</a:t>
            </a:r>
            <a:endParaRPr lang="en-IN" sz="4400" b="1" dirty="0"/>
          </a:p>
        </p:txBody>
      </p:sp>
    </p:spTree>
    <p:extLst>
      <p:ext uri="{BB962C8B-B14F-4D97-AF65-F5344CB8AC3E}">
        <p14:creationId xmlns:p14="http://schemas.microsoft.com/office/powerpoint/2010/main" val="175247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0840" y="524054"/>
            <a:ext cx="8662949" cy="646331"/>
          </a:xfrm>
          <a:prstGeom prst="rect">
            <a:avLst/>
          </a:prstGeom>
          <a:noFill/>
        </p:spPr>
        <p:txBody>
          <a:bodyPr wrap="none" rtlCol="0">
            <a:spAutoFit/>
          </a:bodyPr>
          <a:lstStyle/>
          <a:p>
            <a:r>
              <a:rPr lang="en-US" sz="3600" b="1" dirty="0"/>
              <a:t>Step 1: Speed of the mass at the top of loop </a:t>
            </a:r>
            <a:endParaRPr lang="en-IN" sz="3600" b="1" dirty="0"/>
          </a:p>
        </p:txBody>
      </p:sp>
      <p:pic>
        <p:nvPicPr>
          <p:cNvPr id="5" name="Picture 4"/>
          <p:cNvPicPr>
            <a:picLocks noChangeAspect="1"/>
          </p:cNvPicPr>
          <p:nvPr/>
        </p:nvPicPr>
        <p:blipFill>
          <a:blip r:embed="rId2"/>
          <a:stretch>
            <a:fillRect/>
          </a:stretch>
        </p:blipFill>
        <p:spPr>
          <a:xfrm>
            <a:off x="1718756" y="1403077"/>
            <a:ext cx="8144585" cy="4691927"/>
          </a:xfrm>
          <a:prstGeom prst="rect">
            <a:avLst/>
          </a:prstGeom>
        </p:spPr>
      </p:pic>
      <p:sp>
        <p:nvSpPr>
          <p:cNvPr id="6" name="Rectangle 5"/>
          <p:cNvSpPr/>
          <p:nvPr/>
        </p:nvSpPr>
        <p:spPr>
          <a:xfrm>
            <a:off x="8621486" y="2468880"/>
            <a:ext cx="1358537" cy="64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8734698" y="4646023"/>
            <a:ext cx="1358537" cy="64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306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67897" y="418010"/>
            <a:ext cx="1358537" cy="23513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519851" y="4701910"/>
            <a:ext cx="1358537" cy="2066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4676503" y="3461657"/>
            <a:ext cx="4201885" cy="522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004457" y="1815737"/>
            <a:ext cx="1672046" cy="483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081451" y="4499436"/>
            <a:ext cx="3422469" cy="24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004457" y="5338021"/>
            <a:ext cx="4219303" cy="242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p:cNvSpPr txBox="1"/>
          <p:nvPr/>
        </p:nvSpPr>
        <p:spPr>
          <a:xfrm>
            <a:off x="8878388" y="5588777"/>
            <a:ext cx="1690847" cy="646331"/>
          </a:xfrm>
          <a:prstGeom prst="rect">
            <a:avLst/>
          </a:prstGeom>
          <a:noFill/>
        </p:spPr>
        <p:txBody>
          <a:bodyPr wrap="none" rtlCol="0">
            <a:spAutoFit/>
          </a:bodyPr>
          <a:lstStyle/>
          <a:p>
            <a:r>
              <a:rPr lang="en-US" sz="3600" b="1" dirty="0"/>
              <a:t>4 marks</a:t>
            </a:r>
            <a:endParaRPr lang="en-IN" sz="3600" b="1" dirty="0"/>
          </a:p>
        </p:txBody>
      </p:sp>
      <p:pic>
        <p:nvPicPr>
          <p:cNvPr id="3" name="Picture 2">
            <a:extLst>
              <a:ext uri="{FF2B5EF4-FFF2-40B4-BE49-F238E27FC236}">
                <a16:creationId xmlns:a16="http://schemas.microsoft.com/office/drawing/2014/main" id="{DAA0CD1B-D5BE-4973-87FE-8177DDF6F689}"/>
              </a:ext>
            </a:extLst>
          </p:cNvPr>
          <p:cNvPicPr>
            <a:picLocks noChangeAspect="1"/>
          </p:cNvPicPr>
          <p:nvPr/>
        </p:nvPicPr>
        <p:blipFill>
          <a:blip r:embed="rId2"/>
          <a:stretch>
            <a:fillRect/>
          </a:stretch>
        </p:blipFill>
        <p:spPr>
          <a:xfrm>
            <a:off x="2619375" y="637724"/>
            <a:ext cx="5762625" cy="5517238"/>
          </a:xfrm>
          <a:prstGeom prst="rect">
            <a:avLst/>
          </a:prstGeom>
        </p:spPr>
      </p:pic>
    </p:spTree>
    <p:extLst>
      <p:ext uri="{BB962C8B-B14F-4D97-AF65-F5344CB8AC3E}">
        <p14:creationId xmlns:p14="http://schemas.microsoft.com/office/powerpoint/2010/main" val="1340821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3823" y="458740"/>
            <a:ext cx="9575314" cy="646331"/>
          </a:xfrm>
          <a:prstGeom prst="rect">
            <a:avLst/>
          </a:prstGeom>
          <a:noFill/>
        </p:spPr>
        <p:txBody>
          <a:bodyPr wrap="none" rtlCol="0">
            <a:spAutoFit/>
          </a:bodyPr>
          <a:lstStyle/>
          <a:p>
            <a:r>
              <a:rPr lang="en-US" sz="3600" b="1" dirty="0"/>
              <a:t>Step 2: distance by which spring was compressed</a:t>
            </a:r>
            <a:endParaRPr lang="en-IN" sz="3600" b="1" dirty="0"/>
          </a:p>
        </p:txBody>
      </p:sp>
      <p:sp>
        <p:nvSpPr>
          <p:cNvPr id="5" name="TextBox 4"/>
          <p:cNvSpPr txBox="1"/>
          <p:nvPr/>
        </p:nvSpPr>
        <p:spPr>
          <a:xfrm>
            <a:off x="3108960" y="1632857"/>
            <a:ext cx="1061766" cy="369332"/>
          </a:xfrm>
          <a:prstGeom prst="rect">
            <a:avLst/>
          </a:prstGeom>
          <a:noFill/>
        </p:spPr>
        <p:txBody>
          <a:bodyPr wrap="none" rtlCol="0">
            <a:spAutoFit/>
          </a:bodyPr>
          <a:lstStyle/>
          <a:p>
            <a:r>
              <a:rPr lang="en-US" dirty="0"/>
              <a:t>We know</a:t>
            </a:r>
            <a:endParaRPr lang="en-IN" dirty="0"/>
          </a:p>
        </p:txBody>
      </p:sp>
      <p:pic>
        <p:nvPicPr>
          <p:cNvPr id="6" name="Picture 5"/>
          <p:cNvPicPr>
            <a:picLocks noChangeAspect="1"/>
          </p:cNvPicPr>
          <p:nvPr/>
        </p:nvPicPr>
        <p:blipFill>
          <a:blip r:embed="rId2"/>
          <a:stretch>
            <a:fillRect/>
          </a:stretch>
        </p:blipFill>
        <p:spPr>
          <a:xfrm>
            <a:off x="4042193" y="2002189"/>
            <a:ext cx="3858573" cy="979076"/>
          </a:xfrm>
          <a:prstGeom prst="rect">
            <a:avLst/>
          </a:prstGeom>
        </p:spPr>
      </p:pic>
      <p:sp>
        <p:nvSpPr>
          <p:cNvPr id="7" name="TextBox 6"/>
          <p:cNvSpPr txBox="1"/>
          <p:nvPr/>
        </p:nvSpPr>
        <p:spPr>
          <a:xfrm>
            <a:off x="2704011" y="3853543"/>
            <a:ext cx="1362361" cy="369332"/>
          </a:xfrm>
          <a:prstGeom prst="rect">
            <a:avLst/>
          </a:prstGeom>
          <a:noFill/>
        </p:spPr>
        <p:txBody>
          <a:bodyPr wrap="none" rtlCol="0">
            <a:spAutoFit/>
          </a:bodyPr>
          <a:lstStyle/>
          <a:p>
            <a:r>
              <a:rPr lang="en-US" dirty="0"/>
              <a:t>Substituting </a:t>
            </a:r>
            <a:endParaRPr lang="en-IN" dirty="0"/>
          </a:p>
        </p:txBody>
      </p:sp>
      <p:pic>
        <p:nvPicPr>
          <p:cNvPr id="8" name="Picture 7"/>
          <p:cNvPicPr>
            <a:picLocks noChangeAspect="1"/>
          </p:cNvPicPr>
          <p:nvPr/>
        </p:nvPicPr>
        <p:blipFill>
          <a:blip r:embed="rId3"/>
          <a:stretch>
            <a:fillRect/>
          </a:stretch>
        </p:blipFill>
        <p:spPr>
          <a:xfrm>
            <a:off x="4572200" y="3706434"/>
            <a:ext cx="1815219" cy="787187"/>
          </a:xfrm>
          <a:prstGeom prst="rect">
            <a:avLst/>
          </a:prstGeom>
        </p:spPr>
      </p:pic>
      <p:cxnSp>
        <p:nvCxnSpPr>
          <p:cNvPr id="10" name="Straight Arrow Connector 9"/>
          <p:cNvCxnSpPr/>
          <p:nvPr/>
        </p:nvCxnSpPr>
        <p:spPr>
          <a:xfrm flipH="1" flipV="1">
            <a:off x="5146766" y="2808514"/>
            <a:ext cx="692331" cy="1045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4572200" y="4659868"/>
            <a:ext cx="1995352" cy="915880"/>
          </a:xfrm>
          <a:prstGeom prst="rect">
            <a:avLst/>
          </a:prstGeom>
        </p:spPr>
      </p:pic>
      <p:sp>
        <p:nvSpPr>
          <p:cNvPr id="12" name="TextBox 11"/>
          <p:cNvSpPr txBox="1"/>
          <p:nvPr/>
        </p:nvSpPr>
        <p:spPr>
          <a:xfrm>
            <a:off x="3108960" y="4933142"/>
            <a:ext cx="847924" cy="369332"/>
          </a:xfrm>
          <a:prstGeom prst="rect">
            <a:avLst/>
          </a:prstGeom>
          <a:noFill/>
        </p:spPr>
        <p:txBody>
          <a:bodyPr wrap="none" rtlCol="0">
            <a:spAutoFit/>
          </a:bodyPr>
          <a:lstStyle/>
          <a:p>
            <a:r>
              <a:rPr lang="en-US" dirty="0"/>
              <a:t>We get</a:t>
            </a:r>
            <a:endParaRPr lang="en-IN" dirty="0"/>
          </a:p>
        </p:txBody>
      </p:sp>
      <p:pic>
        <p:nvPicPr>
          <p:cNvPr id="13" name="Picture 12"/>
          <p:cNvPicPr>
            <a:picLocks noChangeAspect="1"/>
          </p:cNvPicPr>
          <p:nvPr/>
        </p:nvPicPr>
        <p:blipFill>
          <a:blip r:embed="rId5"/>
          <a:stretch>
            <a:fillRect/>
          </a:stretch>
        </p:blipFill>
        <p:spPr>
          <a:xfrm>
            <a:off x="4427493" y="5325182"/>
            <a:ext cx="2104632" cy="1254315"/>
          </a:xfrm>
          <a:prstGeom prst="rect">
            <a:avLst/>
          </a:prstGeom>
        </p:spPr>
      </p:pic>
      <p:sp>
        <p:nvSpPr>
          <p:cNvPr id="14" name="TextBox 13"/>
          <p:cNvSpPr txBox="1"/>
          <p:nvPr/>
        </p:nvSpPr>
        <p:spPr>
          <a:xfrm>
            <a:off x="8878388" y="5588777"/>
            <a:ext cx="1510350" cy="646331"/>
          </a:xfrm>
          <a:prstGeom prst="rect">
            <a:avLst/>
          </a:prstGeom>
          <a:noFill/>
        </p:spPr>
        <p:txBody>
          <a:bodyPr wrap="none" rtlCol="0">
            <a:spAutoFit/>
          </a:bodyPr>
          <a:lstStyle/>
          <a:p>
            <a:r>
              <a:rPr lang="en-US" sz="3600" b="1" dirty="0"/>
              <a:t>1 mark</a:t>
            </a:r>
            <a:endParaRPr lang="en-IN" sz="3600" b="1" dirty="0"/>
          </a:p>
        </p:txBody>
      </p:sp>
    </p:spTree>
    <p:extLst>
      <p:ext uri="{BB962C8B-B14F-4D97-AF65-F5344CB8AC3E}">
        <p14:creationId xmlns:p14="http://schemas.microsoft.com/office/powerpoint/2010/main" val="2024607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5514-E2E6-4D7F-AB87-1E79B214201A}"/>
              </a:ext>
            </a:extLst>
          </p:cNvPr>
          <p:cNvSpPr>
            <a:spLocks noGrp="1"/>
          </p:cNvSpPr>
          <p:nvPr>
            <p:ph type="ctrTitle"/>
          </p:nvPr>
        </p:nvSpPr>
        <p:spPr/>
        <p:txBody>
          <a:bodyPr/>
          <a:lstStyle/>
          <a:p>
            <a:r>
              <a:rPr lang="en-IN" b="1" dirty="0">
                <a:solidFill>
                  <a:srgbClr val="FF0000"/>
                </a:solidFill>
              </a:rPr>
              <a:t>Question 4</a:t>
            </a:r>
          </a:p>
        </p:txBody>
      </p:sp>
    </p:spTree>
    <p:extLst>
      <p:ext uri="{BB962C8B-B14F-4D97-AF65-F5344CB8AC3E}">
        <p14:creationId xmlns:p14="http://schemas.microsoft.com/office/powerpoint/2010/main" val="2201531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027" t="34553" r="25771" b="53840"/>
          <a:stretch/>
        </p:blipFill>
        <p:spPr>
          <a:xfrm>
            <a:off x="321558" y="143690"/>
            <a:ext cx="9736842" cy="1240972"/>
          </a:xfrm>
          <a:prstGeom prst="rect">
            <a:avLst/>
          </a:prstGeom>
        </p:spPr>
      </p:pic>
      <p:pic>
        <p:nvPicPr>
          <p:cNvPr id="5" name="Picture 4"/>
          <p:cNvPicPr>
            <a:picLocks noChangeAspect="1"/>
          </p:cNvPicPr>
          <p:nvPr/>
        </p:nvPicPr>
        <p:blipFill>
          <a:blip r:embed="rId3"/>
          <a:stretch>
            <a:fillRect/>
          </a:stretch>
        </p:blipFill>
        <p:spPr>
          <a:xfrm>
            <a:off x="321558" y="1973968"/>
            <a:ext cx="8662435" cy="1722821"/>
          </a:xfrm>
          <a:prstGeom prst="rect">
            <a:avLst/>
          </a:prstGeom>
        </p:spPr>
      </p:pic>
      <p:cxnSp>
        <p:nvCxnSpPr>
          <p:cNvPr id="7" name="Straight Connector 6"/>
          <p:cNvCxnSpPr/>
          <p:nvPr/>
        </p:nvCxnSpPr>
        <p:spPr>
          <a:xfrm>
            <a:off x="7040880" y="2835378"/>
            <a:ext cx="3135086" cy="0"/>
          </a:xfrm>
          <a:prstGeom prst="line">
            <a:avLst/>
          </a:prstGeom>
          <a:ln w="57150"/>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0384972" y="2650712"/>
            <a:ext cx="862737" cy="369332"/>
          </a:xfrm>
          <a:prstGeom prst="rect">
            <a:avLst/>
          </a:prstGeom>
          <a:noFill/>
        </p:spPr>
        <p:txBody>
          <a:bodyPr wrap="none" rtlCol="0">
            <a:spAutoFit/>
          </a:bodyPr>
          <a:lstStyle/>
          <a:p>
            <a:r>
              <a:rPr lang="en-US" b="1" dirty="0"/>
              <a:t>1 Mark</a:t>
            </a:r>
            <a:endParaRPr lang="en-IN" b="1" dirty="0"/>
          </a:p>
        </p:txBody>
      </p:sp>
      <p:pic>
        <p:nvPicPr>
          <p:cNvPr id="9" name="Picture 8"/>
          <p:cNvPicPr>
            <a:picLocks noChangeAspect="1"/>
          </p:cNvPicPr>
          <p:nvPr/>
        </p:nvPicPr>
        <p:blipFill>
          <a:blip r:embed="rId4"/>
          <a:stretch>
            <a:fillRect/>
          </a:stretch>
        </p:blipFill>
        <p:spPr>
          <a:xfrm>
            <a:off x="3684363" y="4140483"/>
            <a:ext cx="3908873" cy="2522016"/>
          </a:xfrm>
          <a:prstGeom prst="rect">
            <a:avLst/>
          </a:prstGeom>
        </p:spPr>
      </p:pic>
      <p:pic>
        <p:nvPicPr>
          <p:cNvPr id="10" name="Picture 9"/>
          <p:cNvPicPr>
            <a:picLocks noChangeAspect="1"/>
          </p:cNvPicPr>
          <p:nvPr/>
        </p:nvPicPr>
        <p:blipFill>
          <a:blip r:embed="rId5"/>
          <a:stretch>
            <a:fillRect/>
          </a:stretch>
        </p:blipFill>
        <p:spPr>
          <a:xfrm>
            <a:off x="7593236" y="5095993"/>
            <a:ext cx="3123618" cy="527209"/>
          </a:xfrm>
          <a:prstGeom prst="rect">
            <a:avLst/>
          </a:prstGeom>
        </p:spPr>
      </p:pic>
      <p:cxnSp>
        <p:nvCxnSpPr>
          <p:cNvPr id="14" name="Straight Arrow Connector 13"/>
          <p:cNvCxnSpPr/>
          <p:nvPr/>
        </p:nvCxnSpPr>
        <p:spPr>
          <a:xfrm>
            <a:off x="5865223" y="5187433"/>
            <a:ext cx="718457"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5442858" y="4389120"/>
            <a:ext cx="4353" cy="597573"/>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a:off x="6779623" y="5095993"/>
            <a:ext cx="182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442858" y="1058091"/>
            <a:ext cx="422365" cy="3331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537372" y="6173336"/>
            <a:ext cx="862737" cy="369332"/>
          </a:xfrm>
          <a:prstGeom prst="rect">
            <a:avLst/>
          </a:prstGeom>
          <a:noFill/>
        </p:spPr>
        <p:txBody>
          <a:bodyPr wrap="none" rtlCol="0">
            <a:spAutoFit/>
          </a:bodyPr>
          <a:lstStyle/>
          <a:p>
            <a:r>
              <a:rPr lang="en-US" b="1" dirty="0"/>
              <a:t>1 Mark</a:t>
            </a:r>
            <a:endParaRPr lang="en-IN" b="1" dirty="0"/>
          </a:p>
        </p:txBody>
      </p:sp>
      <p:cxnSp>
        <p:nvCxnSpPr>
          <p:cNvPr id="25" name="Straight Connector 24"/>
          <p:cNvCxnSpPr/>
          <p:nvPr/>
        </p:nvCxnSpPr>
        <p:spPr>
          <a:xfrm flipV="1">
            <a:off x="0" y="3467846"/>
            <a:ext cx="12192000" cy="111377"/>
          </a:xfrm>
          <a:prstGeom prst="line">
            <a:avLst/>
          </a:prstGeom>
          <a:ln w="381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38692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5514-E2E6-4D7F-AB87-1E79B214201A}"/>
              </a:ext>
            </a:extLst>
          </p:cNvPr>
          <p:cNvSpPr>
            <a:spLocks noGrp="1"/>
          </p:cNvSpPr>
          <p:nvPr>
            <p:ph type="ctrTitle"/>
          </p:nvPr>
        </p:nvSpPr>
        <p:spPr/>
        <p:txBody>
          <a:bodyPr/>
          <a:lstStyle/>
          <a:p>
            <a:r>
              <a:rPr lang="en-IN" b="1" dirty="0">
                <a:solidFill>
                  <a:srgbClr val="FF0000"/>
                </a:solidFill>
              </a:rPr>
              <a:t>Question 5</a:t>
            </a:r>
          </a:p>
        </p:txBody>
      </p:sp>
    </p:spTree>
    <p:extLst>
      <p:ext uri="{BB962C8B-B14F-4D97-AF65-F5344CB8AC3E}">
        <p14:creationId xmlns:p14="http://schemas.microsoft.com/office/powerpoint/2010/main" val="921346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E0379B-C6B2-4FC1-B9F3-57AA360D080B}"/>
              </a:ext>
            </a:extLst>
          </p:cNvPr>
          <p:cNvPicPr>
            <a:picLocks noChangeAspect="1"/>
          </p:cNvPicPr>
          <p:nvPr/>
        </p:nvPicPr>
        <p:blipFill>
          <a:blip r:embed="rId2"/>
          <a:stretch>
            <a:fillRect/>
          </a:stretch>
        </p:blipFill>
        <p:spPr>
          <a:xfrm>
            <a:off x="195262" y="195262"/>
            <a:ext cx="11801475" cy="6467475"/>
          </a:xfrm>
          <a:prstGeom prst="rect">
            <a:avLst/>
          </a:prstGeom>
        </p:spPr>
      </p:pic>
      <p:sp>
        <p:nvSpPr>
          <p:cNvPr id="6" name="TextBox 5">
            <a:extLst>
              <a:ext uri="{FF2B5EF4-FFF2-40B4-BE49-F238E27FC236}">
                <a16:creationId xmlns:a16="http://schemas.microsoft.com/office/drawing/2014/main" id="{E8501CBA-3FCF-4866-9B3F-3906C61B7B57}"/>
              </a:ext>
            </a:extLst>
          </p:cNvPr>
          <p:cNvSpPr txBox="1"/>
          <p:nvPr/>
        </p:nvSpPr>
        <p:spPr>
          <a:xfrm>
            <a:off x="10220325" y="4267200"/>
            <a:ext cx="1359924" cy="523220"/>
          </a:xfrm>
          <a:prstGeom prst="rect">
            <a:avLst/>
          </a:prstGeom>
          <a:noFill/>
        </p:spPr>
        <p:txBody>
          <a:bodyPr wrap="none" rtlCol="0">
            <a:spAutoFit/>
          </a:bodyPr>
          <a:lstStyle/>
          <a:p>
            <a:r>
              <a:rPr lang="en-IN" sz="2800" b="1" u="sng" dirty="0"/>
              <a:t>3 marks</a:t>
            </a:r>
          </a:p>
        </p:txBody>
      </p:sp>
    </p:spTree>
    <p:extLst>
      <p:ext uri="{BB962C8B-B14F-4D97-AF65-F5344CB8AC3E}">
        <p14:creationId xmlns:p14="http://schemas.microsoft.com/office/powerpoint/2010/main" val="2731806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F2B385-92DC-4C4F-8C4E-429D0A4A2B92}"/>
              </a:ext>
            </a:extLst>
          </p:cNvPr>
          <p:cNvPicPr>
            <a:picLocks noChangeAspect="1"/>
          </p:cNvPicPr>
          <p:nvPr/>
        </p:nvPicPr>
        <p:blipFill rotWithShape="1">
          <a:blip r:embed="rId2"/>
          <a:srcRect l="17188" t="28333" r="18514" b="23195"/>
          <a:stretch/>
        </p:blipFill>
        <p:spPr>
          <a:xfrm>
            <a:off x="409575" y="0"/>
            <a:ext cx="8134350" cy="3449439"/>
          </a:xfrm>
          <a:prstGeom prst="rect">
            <a:avLst/>
          </a:prstGeom>
        </p:spPr>
      </p:pic>
      <p:cxnSp>
        <p:nvCxnSpPr>
          <p:cNvPr id="6" name="Straight Connector 5">
            <a:extLst>
              <a:ext uri="{FF2B5EF4-FFF2-40B4-BE49-F238E27FC236}">
                <a16:creationId xmlns:a16="http://schemas.microsoft.com/office/drawing/2014/main" id="{ADF1A631-9EE5-485D-BF56-EABE635E65FC}"/>
              </a:ext>
            </a:extLst>
          </p:cNvPr>
          <p:cNvCxnSpPr/>
          <p:nvPr/>
        </p:nvCxnSpPr>
        <p:spPr>
          <a:xfrm flipV="1">
            <a:off x="0" y="3467846"/>
            <a:ext cx="12192000" cy="111377"/>
          </a:xfrm>
          <a:prstGeom prst="line">
            <a:avLst/>
          </a:prstGeom>
          <a:ln w="38100"/>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8F79AD0F-0693-44DE-9B6F-464E1DD106FC}"/>
              </a:ext>
            </a:extLst>
          </p:cNvPr>
          <p:cNvSpPr txBox="1"/>
          <p:nvPr/>
        </p:nvSpPr>
        <p:spPr>
          <a:xfrm>
            <a:off x="10422501" y="2371725"/>
            <a:ext cx="1359924" cy="523220"/>
          </a:xfrm>
          <a:prstGeom prst="rect">
            <a:avLst/>
          </a:prstGeom>
          <a:noFill/>
        </p:spPr>
        <p:txBody>
          <a:bodyPr wrap="none" rtlCol="0">
            <a:spAutoFit/>
          </a:bodyPr>
          <a:lstStyle/>
          <a:p>
            <a:r>
              <a:rPr lang="en-IN" sz="2800" b="1" u="sng" dirty="0"/>
              <a:t>1 marks</a:t>
            </a:r>
          </a:p>
        </p:txBody>
      </p:sp>
      <p:pic>
        <p:nvPicPr>
          <p:cNvPr id="9" name="Picture 8">
            <a:extLst>
              <a:ext uri="{FF2B5EF4-FFF2-40B4-BE49-F238E27FC236}">
                <a16:creationId xmlns:a16="http://schemas.microsoft.com/office/drawing/2014/main" id="{7BB1324D-7C2A-45D0-9A07-5C2CF4D4EF5E}"/>
              </a:ext>
            </a:extLst>
          </p:cNvPr>
          <p:cNvPicPr>
            <a:picLocks noChangeAspect="1"/>
          </p:cNvPicPr>
          <p:nvPr/>
        </p:nvPicPr>
        <p:blipFill rotWithShape="1">
          <a:blip r:embed="rId3"/>
          <a:srcRect l="16954" t="27778" r="17030" b="23750"/>
          <a:stretch/>
        </p:blipFill>
        <p:spPr>
          <a:xfrm>
            <a:off x="409575" y="3945406"/>
            <a:ext cx="6313999" cy="2607794"/>
          </a:xfrm>
          <a:prstGeom prst="rect">
            <a:avLst/>
          </a:prstGeom>
        </p:spPr>
      </p:pic>
      <p:sp>
        <p:nvSpPr>
          <p:cNvPr id="10" name="TextBox 9">
            <a:extLst>
              <a:ext uri="{FF2B5EF4-FFF2-40B4-BE49-F238E27FC236}">
                <a16:creationId xmlns:a16="http://schemas.microsoft.com/office/drawing/2014/main" id="{1F503784-83B2-4C47-A00E-1C78D535B152}"/>
              </a:ext>
            </a:extLst>
          </p:cNvPr>
          <p:cNvSpPr txBox="1"/>
          <p:nvPr/>
        </p:nvSpPr>
        <p:spPr>
          <a:xfrm>
            <a:off x="10422501" y="5502991"/>
            <a:ext cx="1359924" cy="523220"/>
          </a:xfrm>
          <a:prstGeom prst="rect">
            <a:avLst/>
          </a:prstGeom>
          <a:noFill/>
        </p:spPr>
        <p:txBody>
          <a:bodyPr wrap="none" rtlCol="0">
            <a:spAutoFit/>
          </a:bodyPr>
          <a:lstStyle/>
          <a:p>
            <a:r>
              <a:rPr lang="en-IN" sz="2800" b="1" u="sng" dirty="0"/>
              <a:t>2 marks</a:t>
            </a:r>
          </a:p>
        </p:txBody>
      </p:sp>
    </p:spTree>
    <p:extLst>
      <p:ext uri="{BB962C8B-B14F-4D97-AF65-F5344CB8AC3E}">
        <p14:creationId xmlns:p14="http://schemas.microsoft.com/office/powerpoint/2010/main" val="426489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432" t="31874" r="25871" b="20804"/>
          <a:stretch/>
        </p:blipFill>
        <p:spPr>
          <a:xfrm>
            <a:off x="1110341" y="404948"/>
            <a:ext cx="9784575" cy="5238206"/>
          </a:xfrm>
          <a:prstGeom prst="rect">
            <a:avLst/>
          </a:prstGeom>
        </p:spPr>
      </p:pic>
      <p:sp>
        <p:nvSpPr>
          <p:cNvPr id="5" name="TextBox 4"/>
          <p:cNvSpPr txBox="1"/>
          <p:nvPr/>
        </p:nvSpPr>
        <p:spPr>
          <a:xfrm>
            <a:off x="9757954" y="2521131"/>
            <a:ext cx="1208023" cy="461665"/>
          </a:xfrm>
          <a:prstGeom prst="rect">
            <a:avLst/>
          </a:prstGeom>
          <a:noFill/>
        </p:spPr>
        <p:txBody>
          <a:bodyPr wrap="none" rtlCol="0">
            <a:spAutoFit/>
          </a:bodyPr>
          <a:lstStyle/>
          <a:p>
            <a:r>
              <a:rPr lang="en-US" sz="2400" b="1" dirty="0"/>
              <a:t>3 Marks</a:t>
            </a:r>
            <a:endParaRPr lang="en-IN" sz="2400" b="1" dirty="0"/>
          </a:p>
        </p:txBody>
      </p:sp>
    </p:spTree>
    <p:extLst>
      <p:ext uri="{BB962C8B-B14F-4D97-AF65-F5344CB8AC3E}">
        <p14:creationId xmlns:p14="http://schemas.microsoft.com/office/powerpoint/2010/main" val="282429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5514-E2E6-4D7F-AB87-1E79B214201A}"/>
              </a:ext>
            </a:extLst>
          </p:cNvPr>
          <p:cNvSpPr>
            <a:spLocks noGrp="1"/>
          </p:cNvSpPr>
          <p:nvPr>
            <p:ph type="ctrTitle"/>
          </p:nvPr>
        </p:nvSpPr>
        <p:spPr/>
        <p:txBody>
          <a:bodyPr/>
          <a:lstStyle/>
          <a:p>
            <a:r>
              <a:rPr lang="en-IN" b="1" dirty="0">
                <a:solidFill>
                  <a:srgbClr val="FF0000"/>
                </a:solidFill>
              </a:rPr>
              <a:t>Question 6</a:t>
            </a:r>
          </a:p>
        </p:txBody>
      </p:sp>
    </p:spTree>
    <p:extLst>
      <p:ext uri="{BB962C8B-B14F-4D97-AF65-F5344CB8AC3E}">
        <p14:creationId xmlns:p14="http://schemas.microsoft.com/office/powerpoint/2010/main" val="3268482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85D8E63-107C-4423-A475-F85244498EC2}"/>
              </a:ext>
            </a:extLst>
          </p:cNvPr>
          <p:cNvPicPr>
            <a:picLocks noChangeAspect="1"/>
          </p:cNvPicPr>
          <p:nvPr/>
        </p:nvPicPr>
        <p:blipFill rotWithShape="1">
          <a:blip r:embed="rId2"/>
          <a:srcRect l="19844" t="35556" r="19922" b="26250"/>
          <a:stretch/>
        </p:blipFill>
        <p:spPr>
          <a:xfrm>
            <a:off x="481012" y="619125"/>
            <a:ext cx="10548331" cy="3762375"/>
          </a:xfrm>
          <a:prstGeom prst="rect">
            <a:avLst/>
          </a:prstGeom>
        </p:spPr>
      </p:pic>
      <p:sp>
        <p:nvSpPr>
          <p:cNvPr id="24" name="TextBox 23">
            <a:extLst>
              <a:ext uri="{FF2B5EF4-FFF2-40B4-BE49-F238E27FC236}">
                <a16:creationId xmlns:a16="http://schemas.microsoft.com/office/drawing/2014/main" id="{7724BCD2-B348-4503-9FBE-4E4987F1D426}"/>
              </a:ext>
            </a:extLst>
          </p:cNvPr>
          <p:cNvSpPr txBox="1"/>
          <p:nvPr/>
        </p:nvSpPr>
        <p:spPr>
          <a:xfrm>
            <a:off x="9908151" y="5483941"/>
            <a:ext cx="1359924" cy="523220"/>
          </a:xfrm>
          <a:prstGeom prst="rect">
            <a:avLst/>
          </a:prstGeom>
          <a:noFill/>
        </p:spPr>
        <p:txBody>
          <a:bodyPr wrap="none" rtlCol="0">
            <a:spAutoFit/>
          </a:bodyPr>
          <a:lstStyle/>
          <a:p>
            <a:r>
              <a:rPr lang="en-IN" sz="2800" b="1" u="sng" dirty="0"/>
              <a:t>4 marks</a:t>
            </a:r>
          </a:p>
        </p:txBody>
      </p:sp>
    </p:spTree>
    <p:extLst>
      <p:ext uri="{BB962C8B-B14F-4D97-AF65-F5344CB8AC3E}">
        <p14:creationId xmlns:p14="http://schemas.microsoft.com/office/powerpoint/2010/main" val="539223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84F1E28-40CA-4B24-9114-8D8DA83BF558}"/>
              </a:ext>
            </a:extLst>
          </p:cNvPr>
          <p:cNvSpPr>
            <a:spLocks noChangeArrowheads="1"/>
          </p:cNvSpPr>
          <p:nvPr/>
        </p:nvSpPr>
        <p:spPr bwMode="auto">
          <a:xfrm>
            <a:off x="2324100" y="180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a:extLst>
              <a:ext uri="{FF2B5EF4-FFF2-40B4-BE49-F238E27FC236}">
                <a16:creationId xmlns:a16="http://schemas.microsoft.com/office/drawing/2014/main" id="{BC74B172-8A0A-4EC7-800D-D600CEC503E8}"/>
              </a:ext>
            </a:extLst>
          </p:cNvPr>
          <p:cNvGraphicFramePr>
            <a:graphicFrameLocks noChangeAspect="1"/>
          </p:cNvGraphicFramePr>
          <p:nvPr>
            <p:extLst>
              <p:ext uri="{D42A27DB-BD31-4B8C-83A1-F6EECF244321}">
                <p14:modId xmlns:p14="http://schemas.microsoft.com/office/powerpoint/2010/main" val="3515513071"/>
              </p:ext>
            </p:extLst>
          </p:nvPr>
        </p:nvGraphicFramePr>
        <p:xfrm>
          <a:off x="2324100" y="180975"/>
          <a:ext cx="5727700" cy="1619250"/>
        </p:xfrm>
        <a:graphic>
          <a:graphicData uri="http://schemas.openxmlformats.org/presentationml/2006/ole">
            <mc:AlternateContent xmlns:mc="http://schemas.openxmlformats.org/markup-compatibility/2006">
              <mc:Choice xmlns:v="urn:schemas-microsoft-com:vml" Requires="v">
                <p:oleObj spid="_x0000_s5225" name="Equation" r:id="rId3" imgW="7723632" imgH="2177796" progId="Equation.DSMT4">
                  <p:embed/>
                </p:oleObj>
              </mc:Choice>
              <mc:Fallback>
                <p:oleObj name="Equation" r:id="rId3" imgW="7723632" imgH="2177796"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180975"/>
                        <a:ext cx="5727700" cy="161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7F94F170-A99F-4101-BBFA-25E73A49F70C}"/>
              </a:ext>
            </a:extLst>
          </p:cNvPr>
          <p:cNvGraphicFramePr>
            <a:graphicFrameLocks noChangeAspect="1"/>
          </p:cNvGraphicFramePr>
          <p:nvPr>
            <p:extLst>
              <p:ext uri="{D42A27DB-BD31-4B8C-83A1-F6EECF244321}">
                <p14:modId xmlns:p14="http://schemas.microsoft.com/office/powerpoint/2010/main" val="4187246549"/>
              </p:ext>
            </p:extLst>
          </p:nvPr>
        </p:nvGraphicFramePr>
        <p:xfrm>
          <a:off x="3363119" y="2236788"/>
          <a:ext cx="3649662" cy="1057275"/>
        </p:xfrm>
        <a:graphic>
          <a:graphicData uri="http://schemas.openxmlformats.org/presentationml/2006/ole">
            <mc:AlternateContent xmlns:mc="http://schemas.openxmlformats.org/markup-compatibility/2006">
              <mc:Choice xmlns:v="urn:schemas-microsoft-com:vml" Requires="v">
                <p:oleObj spid="_x0000_s5226" name="Equation" r:id="rId5" imgW="1358640" imgH="393480" progId="Equation.DSMT4">
                  <p:embed/>
                </p:oleObj>
              </mc:Choice>
              <mc:Fallback>
                <p:oleObj name="Equation" r:id="rId5" imgW="1358640" imgH="393480" progId="Equation.DSMT4">
                  <p:embed/>
                  <p:pic>
                    <p:nvPicPr>
                      <p:cNvPr id="5" name="Object 4"/>
                      <p:cNvPicPr/>
                      <p:nvPr/>
                    </p:nvPicPr>
                    <p:blipFill>
                      <a:blip r:embed="rId6"/>
                      <a:stretch>
                        <a:fillRect/>
                      </a:stretch>
                    </p:blipFill>
                    <p:spPr>
                      <a:xfrm>
                        <a:off x="3363119" y="2236788"/>
                        <a:ext cx="3649662" cy="10572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2B0DBEB-9D4A-47F5-8DA9-D55E90239ABC}"/>
              </a:ext>
            </a:extLst>
          </p:cNvPr>
          <p:cNvGraphicFramePr>
            <a:graphicFrameLocks noChangeAspect="1"/>
          </p:cNvGraphicFramePr>
          <p:nvPr>
            <p:extLst>
              <p:ext uri="{D42A27DB-BD31-4B8C-83A1-F6EECF244321}">
                <p14:modId xmlns:p14="http://schemas.microsoft.com/office/powerpoint/2010/main" val="2521156917"/>
              </p:ext>
            </p:extLst>
          </p:nvPr>
        </p:nvGraphicFramePr>
        <p:xfrm>
          <a:off x="1010328" y="3581149"/>
          <a:ext cx="7912100" cy="1125538"/>
        </p:xfrm>
        <a:graphic>
          <a:graphicData uri="http://schemas.openxmlformats.org/presentationml/2006/ole">
            <mc:AlternateContent xmlns:mc="http://schemas.openxmlformats.org/markup-compatibility/2006">
              <mc:Choice xmlns:v="urn:schemas-microsoft-com:vml" Requires="v">
                <p:oleObj spid="_x0000_s5227" name="Equation" r:id="rId7" imgW="2946240" imgH="419040" progId="Equation.DSMT4">
                  <p:embed/>
                </p:oleObj>
              </mc:Choice>
              <mc:Fallback>
                <p:oleObj name="Equation" r:id="rId7" imgW="2946240" imgH="419040" progId="Equation.DSMT4">
                  <p:embed/>
                  <p:pic>
                    <p:nvPicPr>
                      <p:cNvPr id="6" name="Object 5">
                        <a:extLst>
                          <a:ext uri="{FF2B5EF4-FFF2-40B4-BE49-F238E27FC236}">
                            <a16:creationId xmlns:a16="http://schemas.microsoft.com/office/drawing/2014/main" id="{7F94F170-A99F-4101-BBFA-25E73A49F70C}"/>
                          </a:ext>
                        </a:extLst>
                      </p:cNvPr>
                      <p:cNvPicPr/>
                      <p:nvPr/>
                    </p:nvPicPr>
                    <p:blipFill>
                      <a:blip r:embed="rId8"/>
                      <a:stretch>
                        <a:fillRect/>
                      </a:stretch>
                    </p:blipFill>
                    <p:spPr>
                      <a:xfrm>
                        <a:off x="1010328" y="3581149"/>
                        <a:ext cx="7912100" cy="1125538"/>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A380EFBC-23A1-4F58-ADE6-5FC4B29D5DDA}"/>
              </a:ext>
            </a:extLst>
          </p:cNvPr>
          <p:cNvCxnSpPr/>
          <p:nvPr/>
        </p:nvCxnSpPr>
        <p:spPr>
          <a:xfrm flipV="1">
            <a:off x="0" y="3212849"/>
            <a:ext cx="12192000" cy="111377"/>
          </a:xfrm>
          <a:prstGeom prst="line">
            <a:avLst/>
          </a:prstGeom>
          <a:ln w="38100"/>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5616B2AD-A00E-4407-9B33-3271F58764E3}"/>
              </a:ext>
            </a:extLst>
          </p:cNvPr>
          <p:cNvSpPr txBox="1"/>
          <p:nvPr/>
        </p:nvSpPr>
        <p:spPr>
          <a:xfrm>
            <a:off x="8922428" y="2463209"/>
            <a:ext cx="1359924" cy="523220"/>
          </a:xfrm>
          <a:prstGeom prst="rect">
            <a:avLst/>
          </a:prstGeom>
          <a:noFill/>
        </p:spPr>
        <p:txBody>
          <a:bodyPr wrap="none" rtlCol="0">
            <a:spAutoFit/>
          </a:bodyPr>
          <a:lstStyle/>
          <a:p>
            <a:r>
              <a:rPr lang="en-IN" sz="2800" b="1" u="sng" dirty="0"/>
              <a:t>2 marks</a:t>
            </a:r>
          </a:p>
        </p:txBody>
      </p:sp>
      <p:sp>
        <p:nvSpPr>
          <p:cNvPr id="10" name="TextBox 9">
            <a:extLst>
              <a:ext uri="{FF2B5EF4-FFF2-40B4-BE49-F238E27FC236}">
                <a16:creationId xmlns:a16="http://schemas.microsoft.com/office/drawing/2014/main" id="{ED5109B1-B980-4994-9824-EC96ACB9E951}"/>
              </a:ext>
            </a:extLst>
          </p:cNvPr>
          <p:cNvSpPr txBox="1"/>
          <p:nvPr/>
        </p:nvSpPr>
        <p:spPr>
          <a:xfrm>
            <a:off x="9821748" y="3962490"/>
            <a:ext cx="1359924" cy="523220"/>
          </a:xfrm>
          <a:prstGeom prst="rect">
            <a:avLst/>
          </a:prstGeom>
          <a:noFill/>
        </p:spPr>
        <p:txBody>
          <a:bodyPr wrap="none" rtlCol="0">
            <a:spAutoFit/>
          </a:bodyPr>
          <a:lstStyle/>
          <a:p>
            <a:r>
              <a:rPr lang="en-IN" sz="2800" b="1" u="sng" dirty="0"/>
              <a:t>2 marks</a:t>
            </a:r>
          </a:p>
        </p:txBody>
      </p:sp>
      <p:pic>
        <p:nvPicPr>
          <p:cNvPr id="12" name="Picture 11">
            <a:extLst>
              <a:ext uri="{FF2B5EF4-FFF2-40B4-BE49-F238E27FC236}">
                <a16:creationId xmlns:a16="http://schemas.microsoft.com/office/drawing/2014/main" id="{0F0FEA6E-7787-4CF0-B7D5-7CA6A01A9AE3}"/>
              </a:ext>
            </a:extLst>
          </p:cNvPr>
          <p:cNvPicPr>
            <a:picLocks noChangeAspect="1"/>
          </p:cNvPicPr>
          <p:nvPr/>
        </p:nvPicPr>
        <p:blipFill rotWithShape="1">
          <a:blip r:embed="rId9"/>
          <a:srcRect l="24140" t="32616" r="33960" b="39861"/>
          <a:stretch/>
        </p:blipFill>
        <p:spPr>
          <a:xfrm>
            <a:off x="3047999" y="4733675"/>
            <a:ext cx="5108575" cy="1887536"/>
          </a:xfrm>
          <a:prstGeom prst="rect">
            <a:avLst/>
          </a:prstGeom>
        </p:spPr>
      </p:pic>
    </p:spTree>
    <p:extLst>
      <p:ext uri="{BB962C8B-B14F-4D97-AF65-F5344CB8AC3E}">
        <p14:creationId xmlns:p14="http://schemas.microsoft.com/office/powerpoint/2010/main" val="1166155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5514-E2E6-4D7F-AB87-1E79B214201A}"/>
              </a:ext>
            </a:extLst>
          </p:cNvPr>
          <p:cNvSpPr>
            <a:spLocks noGrp="1"/>
          </p:cNvSpPr>
          <p:nvPr>
            <p:ph type="ctrTitle"/>
          </p:nvPr>
        </p:nvSpPr>
        <p:spPr/>
        <p:txBody>
          <a:bodyPr/>
          <a:lstStyle/>
          <a:p>
            <a:r>
              <a:rPr lang="en-IN" b="1" dirty="0">
                <a:solidFill>
                  <a:srgbClr val="FF0000"/>
                </a:solidFill>
              </a:rPr>
              <a:t>Question 7</a:t>
            </a:r>
          </a:p>
        </p:txBody>
      </p:sp>
    </p:spTree>
    <p:extLst>
      <p:ext uri="{BB962C8B-B14F-4D97-AF65-F5344CB8AC3E}">
        <p14:creationId xmlns:p14="http://schemas.microsoft.com/office/powerpoint/2010/main" val="1933262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21150-499E-4B31-ACEC-22BDC5478D62}"/>
              </a:ext>
            </a:extLst>
          </p:cNvPr>
          <p:cNvPicPr>
            <a:picLocks noChangeAspect="1"/>
          </p:cNvPicPr>
          <p:nvPr/>
        </p:nvPicPr>
        <p:blipFill>
          <a:blip r:embed="rId2"/>
          <a:stretch>
            <a:fillRect/>
          </a:stretch>
        </p:blipFill>
        <p:spPr>
          <a:xfrm>
            <a:off x="271462" y="962025"/>
            <a:ext cx="11801475" cy="1943100"/>
          </a:xfrm>
          <a:prstGeom prst="rect">
            <a:avLst/>
          </a:prstGeom>
        </p:spPr>
      </p:pic>
      <p:sp>
        <p:nvSpPr>
          <p:cNvPr id="6" name="TextBox 5">
            <a:extLst>
              <a:ext uri="{FF2B5EF4-FFF2-40B4-BE49-F238E27FC236}">
                <a16:creationId xmlns:a16="http://schemas.microsoft.com/office/drawing/2014/main" id="{1E1F24F3-F1F7-488C-A0CF-7055164B86DE}"/>
              </a:ext>
            </a:extLst>
          </p:cNvPr>
          <p:cNvSpPr txBox="1"/>
          <p:nvPr/>
        </p:nvSpPr>
        <p:spPr>
          <a:xfrm>
            <a:off x="9907473" y="3571965"/>
            <a:ext cx="1359924" cy="523220"/>
          </a:xfrm>
          <a:prstGeom prst="rect">
            <a:avLst/>
          </a:prstGeom>
          <a:noFill/>
        </p:spPr>
        <p:txBody>
          <a:bodyPr wrap="none" rtlCol="0">
            <a:spAutoFit/>
          </a:bodyPr>
          <a:lstStyle/>
          <a:p>
            <a:r>
              <a:rPr lang="en-IN" sz="2800" b="1" u="sng" dirty="0"/>
              <a:t>2 marks</a:t>
            </a:r>
          </a:p>
        </p:txBody>
      </p:sp>
    </p:spTree>
    <p:extLst>
      <p:ext uri="{BB962C8B-B14F-4D97-AF65-F5344CB8AC3E}">
        <p14:creationId xmlns:p14="http://schemas.microsoft.com/office/powerpoint/2010/main" val="558549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AC0CEB9-B3C9-4EF4-8DBA-FB5C30BCEB79}"/>
              </a:ext>
            </a:extLst>
          </p:cNvPr>
          <p:cNvSpPr>
            <a:spLocks noChangeArrowheads="1"/>
          </p:cNvSpPr>
          <p:nvPr/>
        </p:nvSpPr>
        <p:spPr bwMode="auto">
          <a:xfrm>
            <a:off x="1209675" y="41702"/>
            <a:ext cx="80327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Equation 3 is an ellipse with Major axis as </a:t>
            </a:r>
            <a:r>
              <a:rPr kumimoji="0" lang="en-US" altLang="en-US" sz="24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and minor axis as </a:t>
            </a:r>
            <a:r>
              <a:rPr kumimoji="0" lang="en-US" altLang="en-US" sz="24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6145" name="Picture 14">
            <a:extLst>
              <a:ext uri="{FF2B5EF4-FFF2-40B4-BE49-F238E27FC236}">
                <a16:creationId xmlns:a16="http://schemas.microsoft.com/office/drawing/2014/main" id="{A968CCB7-4CA2-4AA6-9353-FF7D750ED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47749"/>
            <a:ext cx="3871078" cy="22193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F0D8BB4-D75E-414F-85BF-296D6AF0EEB2}"/>
              </a:ext>
            </a:extLst>
          </p:cNvPr>
          <p:cNvSpPr>
            <a:spLocks noChangeArrowheads="1"/>
          </p:cNvSpPr>
          <p:nvPr/>
        </p:nvSpPr>
        <p:spPr bwMode="auto">
          <a:xfrm>
            <a:off x="0" y="2393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cxnSp>
        <p:nvCxnSpPr>
          <p:cNvPr id="7" name="Straight Connector 6">
            <a:extLst>
              <a:ext uri="{FF2B5EF4-FFF2-40B4-BE49-F238E27FC236}">
                <a16:creationId xmlns:a16="http://schemas.microsoft.com/office/drawing/2014/main" id="{32EC14B2-724B-4E55-883D-2D2345BF3E37}"/>
              </a:ext>
            </a:extLst>
          </p:cNvPr>
          <p:cNvCxnSpPr/>
          <p:nvPr/>
        </p:nvCxnSpPr>
        <p:spPr>
          <a:xfrm flipV="1">
            <a:off x="0" y="3212849"/>
            <a:ext cx="12192000" cy="111377"/>
          </a:xfrm>
          <a:prstGeom prst="line">
            <a:avLst/>
          </a:prstGeom>
          <a:ln w="38100"/>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9CAEC757-C099-4F99-96E8-66AAA9D7132E}"/>
              </a:ext>
            </a:extLst>
          </p:cNvPr>
          <p:cNvSpPr txBox="1"/>
          <p:nvPr/>
        </p:nvSpPr>
        <p:spPr>
          <a:xfrm>
            <a:off x="9821748" y="2280180"/>
            <a:ext cx="1359924" cy="523220"/>
          </a:xfrm>
          <a:prstGeom prst="rect">
            <a:avLst/>
          </a:prstGeom>
          <a:noFill/>
        </p:spPr>
        <p:txBody>
          <a:bodyPr wrap="none" rtlCol="0">
            <a:spAutoFit/>
          </a:bodyPr>
          <a:lstStyle/>
          <a:p>
            <a:r>
              <a:rPr lang="en-IN" sz="2800" b="1" u="sng" dirty="0"/>
              <a:t>1 marks</a:t>
            </a:r>
          </a:p>
        </p:txBody>
      </p:sp>
      <p:pic>
        <p:nvPicPr>
          <p:cNvPr id="9" name="Picture 8">
            <a:extLst>
              <a:ext uri="{FF2B5EF4-FFF2-40B4-BE49-F238E27FC236}">
                <a16:creationId xmlns:a16="http://schemas.microsoft.com/office/drawing/2014/main" id="{B5313148-4C95-43CA-9C6C-7BC0510E12AF}"/>
              </a:ext>
            </a:extLst>
          </p:cNvPr>
          <p:cNvPicPr>
            <a:picLocks noChangeAspect="1"/>
          </p:cNvPicPr>
          <p:nvPr/>
        </p:nvPicPr>
        <p:blipFill rotWithShape="1">
          <a:blip r:embed="rId3"/>
          <a:srcRect l="22422" t="52820" r="21016" b="11110"/>
          <a:stretch/>
        </p:blipFill>
        <p:spPr>
          <a:xfrm>
            <a:off x="2346351" y="3915202"/>
            <a:ext cx="6896100" cy="2473702"/>
          </a:xfrm>
          <a:prstGeom prst="rect">
            <a:avLst/>
          </a:prstGeom>
        </p:spPr>
      </p:pic>
      <p:sp>
        <p:nvSpPr>
          <p:cNvPr id="11" name="TextBox 10">
            <a:extLst>
              <a:ext uri="{FF2B5EF4-FFF2-40B4-BE49-F238E27FC236}">
                <a16:creationId xmlns:a16="http://schemas.microsoft.com/office/drawing/2014/main" id="{C670D2FC-4CB7-40FE-8EEB-BE184A24F85B}"/>
              </a:ext>
            </a:extLst>
          </p:cNvPr>
          <p:cNvSpPr txBox="1"/>
          <p:nvPr/>
        </p:nvSpPr>
        <p:spPr>
          <a:xfrm>
            <a:off x="9964623" y="4794780"/>
            <a:ext cx="1359924" cy="523220"/>
          </a:xfrm>
          <a:prstGeom prst="rect">
            <a:avLst/>
          </a:prstGeom>
          <a:noFill/>
        </p:spPr>
        <p:txBody>
          <a:bodyPr wrap="none" rtlCol="0">
            <a:spAutoFit/>
          </a:bodyPr>
          <a:lstStyle/>
          <a:p>
            <a:r>
              <a:rPr lang="en-IN" sz="2800" b="1" u="sng" dirty="0"/>
              <a:t>1 marks</a:t>
            </a:r>
          </a:p>
        </p:txBody>
      </p:sp>
      <p:sp>
        <p:nvSpPr>
          <p:cNvPr id="2" name="TextBox 1">
            <a:extLst>
              <a:ext uri="{FF2B5EF4-FFF2-40B4-BE49-F238E27FC236}">
                <a16:creationId xmlns:a16="http://schemas.microsoft.com/office/drawing/2014/main" id="{45E21035-ACE4-47A8-9D91-9C0DC02BEC54}"/>
              </a:ext>
            </a:extLst>
          </p:cNvPr>
          <p:cNvSpPr txBox="1"/>
          <p:nvPr/>
        </p:nvSpPr>
        <p:spPr>
          <a:xfrm>
            <a:off x="7858125" y="872699"/>
            <a:ext cx="2926122" cy="646331"/>
          </a:xfrm>
          <a:prstGeom prst="rect">
            <a:avLst/>
          </a:prstGeom>
          <a:noFill/>
        </p:spPr>
        <p:txBody>
          <a:bodyPr wrap="none" rtlCol="0">
            <a:spAutoFit/>
          </a:bodyPr>
          <a:lstStyle/>
          <a:p>
            <a:r>
              <a:rPr lang="en-IN" dirty="0">
                <a:highlight>
                  <a:srgbClr val="FFFF00"/>
                </a:highlight>
              </a:rPr>
              <a:t>If ellipse is drawn, 0.5 marks</a:t>
            </a:r>
          </a:p>
          <a:p>
            <a:r>
              <a:rPr lang="en-IN" dirty="0">
                <a:highlight>
                  <a:srgbClr val="FFFF00"/>
                </a:highlight>
              </a:rPr>
              <a:t>If radii are marked, full marks</a:t>
            </a:r>
          </a:p>
        </p:txBody>
      </p:sp>
    </p:spTree>
    <p:extLst>
      <p:ext uri="{BB962C8B-B14F-4D97-AF65-F5344CB8AC3E}">
        <p14:creationId xmlns:p14="http://schemas.microsoft.com/office/powerpoint/2010/main" val="1390959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5514-E2E6-4D7F-AB87-1E79B214201A}"/>
              </a:ext>
            </a:extLst>
          </p:cNvPr>
          <p:cNvSpPr>
            <a:spLocks noGrp="1"/>
          </p:cNvSpPr>
          <p:nvPr>
            <p:ph type="ctrTitle"/>
          </p:nvPr>
        </p:nvSpPr>
        <p:spPr/>
        <p:txBody>
          <a:bodyPr/>
          <a:lstStyle/>
          <a:p>
            <a:r>
              <a:rPr lang="en-IN" b="1" dirty="0">
                <a:solidFill>
                  <a:srgbClr val="FF0000"/>
                </a:solidFill>
              </a:rPr>
              <a:t>Question 8</a:t>
            </a:r>
          </a:p>
        </p:txBody>
      </p:sp>
    </p:spTree>
    <p:extLst>
      <p:ext uri="{BB962C8B-B14F-4D97-AF65-F5344CB8AC3E}">
        <p14:creationId xmlns:p14="http://schemas.microsoft.com/office/powerpoint/2010/main" val="1963277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7C80F1-89E4-4299-822A-DC4FAB924849}"/>
              </a:ext>
            </a:extLst>
          </p:cNvPr>
          <p:cNvSpPr txBox="1"/>
          <p:nvPr/>
        </p:nvSpPr>
        <p:spPr>
          <a:xfrm>
            <a:off x="133350" y="82054"/>
            <a:ext cx="11925300" cy="1915974"/>
          </a:xfrm>
          <a:prstGeom prst="rect">
            <a:avLst/>
          </a:prstGeom>
          <a:noFill/>
        </p:spPr>
        <p:txBody>
          <a:bodyPr wrap="square">
            <a:spAutoFit/>
          </a:bodyPr>
          <a:lstStyle/>
          <a:p>
            <a:pPr>
              <a:lnSpc>
                <a:spcPct val="107000"/>
              </a:lnSpc>
              <a:spcAft>
                <a:spcPts val="8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On outer space, where gravity is zero, a person is whirling a mass m on the end of a string of length R in a circle, with constant angular velocity </a:t>
            </a:r>
            <a:r>
              <a:rPr lang="en-IN" sz="2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IN" sz="2800" dirty="0">
                <a:effectLst/>
                <a:latin typeface="Calibri" panose="020F0502020204030204" pitchFamily="34" charset="0"/>
                <a:ea typeface="Calibri" panose="020F0502020204030204" pitchFamily="34" charset="0"/>
                <a:cs typeface="Times New Roman" panose="02020603050405020304" pitchFamily="18" charset="0"/>
              </a:rPr>
              <a:t>. Express the Newton’s second law in polar coordinate system and find the tension in the string. </a:t>
            </a:r>
          </a:p>
        </p:txBody>
      </p:sp>
      <p:sp>
        <p:nvSpPr>
          <p:cNvPr id="6" name="TextBox 5">
            <a:extLst>
              <a:ext uri="{FF2B5EF4-FFF2-40B4-BE49-F238E27FC236}">
                <a16:creationId xmlns:a16="http://schemas.microsoft.com/office/drawing/2014/main" id="{D79A8A41-65BC-4B43-9589-D1E724F80B26}"/>
              </a:ext>
            </a:extLst>
          </p:cNvPr>
          <p:cNvSpPr txBox="1"/>
          <p:nvPr/>
        </p:nvSpPr>
        <p:spPr>
          <a:xfrm>
            <a:off x="10374198" y="1822980"/>
            <a:ext cx="1359924" cy="523220"/>
          </a:xfrm>
          <a:prstGeom prst="rect">
            <a:avLst/>
          </a:prstGeom>
          <a:noFill/>
        </p:spPr>
        <p:txBody>
          <a:bodyPr wrap="none" rtlCol="0">
            <a:spAutoFit/>
          </a:bodyPr>
          <a:lstStyle/>
          <a:p>
            <a:r>
              <a:rPr lang="en-IN" sz="2800" b="1" u="sng" dirty="0"/>
              <a:t>2 marks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7AE4C4A-6F62-4337-9D79-85DF1EFDBE92}"/>
                  </a:ext>
                </a:extLst>
              </p:cNvPr>
              <p:cNvSpPr txBox="1"/>
              <p:nvPr/>
            </p:nvSpPr>
            <p:spPr>
              <a:xfrm>
                <a:off x="1464469" y="2934439"/>
                <a:ext cx="6355556" cy="1399870"/>
              </a:xfrm>
              <a:prstGeom prst="rect">
                <a:avLst/>
              </a:prstGeom>
              <a:noFill/>
            </p:spPr>
            <p:txBody>
              <a:bodyPr wrap="square">
                <a:spAutoFit/>
              </a:bodyPr>
              <a:lstStyle/>
              <a:p>
                <a:pPr>
                  <a:lnSpc>
                    <a:spcPct val="107000"/>
                  </a:lnSpc>
                  <a:spcAft>
                    <a:spcPts val="800"/>
                  </a:spcAft>
                </a:pPr>
                <a:r>
                  <a:rPr lang="en-IN" sz="2400" dirty="0">
                    <a:effectLst/>
                    <a:latin typeface="Calibri" panose="020F0502020204030204" pitchFamily="34" charset="0"/>
                    <a:ea typeface="Calibri" panose="020F0502020204030204" pitchFamily="34" charset="0"/>
                    <a:cs typeface="Times New Roman" panose="02020603050405020304" pitchFamily="18" charset="0"/>
                  </a:rPr>
                  <a:t>Newton’s second law in polar coordinate can be written as </a:t>
                </a:r>
                <a14:m>
                  <m:oMath xmlns:m="http://schemas.openxmlformats.org/officeDocument/2006/math">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IN" sz="2400"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IN" sz="2400" i="1">
                        <a:effectLst/>
                        <a:latin typeface="Cambria Math" panose="02040503050406030204" pitchFamily="18" charset="0"/>
                        <a:ea typeface="Calibri" panose="020F0502020204030204" pitchFamily="34" charset="0"/>
                        <a:cs typeface="Times New Roman" panose="02020603050405020304" pitchFamily="18" charset="0"/>
                      </a:rPr>
                      <m:t>=</m:t>
                    </m:r>
                    <m:r>
                      <a:rPr lang="en-IN" sz="2400" i="1">
                        <a:effectLst/>
                        <a:latin typeface="Cambria Math" panose="02040503050406030204" pitchFamily="18" charset="0"/>
                        <a:ea typeface="Calibri" panose="020F0502020204030204" pitchFamily="34" charset="0"/>
                        <a:cs typeface="Times New Roman" panose="02020603050405020304" pitchFamily="18" charset="0"/>
                      </a:rPr>
                      <m:t>𝑚</m:t>
                    </m:r>
                    <m:r>
                      <a:rPr lang="en-IN" sz="2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IN" sz="2400" i="1">
                            <a:effectLst/>
                            <a:latin typeface="Cambria Math" panose="02040503050406030204" pitchFamily="18" charset="0"/>
                            <a:ea typeface="Calibri" panose="020F0502020204030204" pitchFamily="34" charset="0"/>
                            <a:cs typeface="Times New Roman" panose="02020603050405020304" pitchFamily="18" charset="0"/>
                          </a:rPr>
                          <m:t>𝑟</m:t>
                        </m:r>
                      </m:e>
                    </m:acc>
                    <m:r>
                      <a:rPr lang="en-IN" sz="2400" i="1">
                        <a:effectLst/>
                        <a:latin typeface="Cambria Math" panose="02040503050406030204" pitchFamily="18" charset="0"/>
                        <a:ea typeface="Calibri" panose="020F0502020204030204" pitchFamily="34" charset="0"/>
                        <a:cs typeface="Times New Roman" panose="02020603050405020304" pitchFamily="18" charset="0"/>
                      </a:rPr>
                      <m:t>−</m:t>
                    </m:r>
                    <m:r>
                      <a:rPr lang="en-IN" sz="2400" i="1">
                        <a:effectLst/>
                        <a:latin typeface="Cambria Math" panose="02040503050406030204" pitchFamily="18" charset="0"/>
                        <a:ea typeface="Calibri" panose="020F0502020204030204" pitchFamily="34" charset="0"/>
                        <a:cs typeface="Times New Roman" panose="02020603050405020304" pitchFamily="18" charset="0"/>
                      </a:rPr>
                      <m:t>𝑟</m:t>
                    </m:r>
                    <m:sSup>
                      <m:s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IN" sz="2400" i="1">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e>
                        </m:acc>
                      </m:e>
                      <m:sup>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IN"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IN" sz="2400" dirty="0">
                    <a:effectLst/>
                    <a:latin typeface="Calibri" panose="020F0502020204030204" pitchFamily="34" charset="0"/>
                    <a:ea typeface="Calibri" panose="020F0502020204030204" pitchFamily="34" charset="0"/>
                    <a:cs typeface="Times New Roman" panose="02020603050405020304" pitchFamily="18" charset="0"/>
                  </a:rPr>
                  <a:t>  and </a:t>
                </a:r>
                <a14:m>
                  <m:oMath xmlns:m="http://schemas.openxmlformats.org/officeDocument/2006/math">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IN" sz="2400" i="1">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sub>
                    </m:sSub>
                    <m:r>
                      <a:rPr lang="en-IN" sz="2400" i="1">
                        <a:effectLst/>
                        <a:latin typeface="Cambria Math" panose="02040503050406030204" pitchFamily="18" charset="0"/>
                        <a:ea typeface="Calibri" panose="020F0502020204030204" pitchFamily="34" charset="0"/>
                        <a:cs typeface="Times New Roman" panose="02020603050405020304" pitchFamily="18" charset="0"/>
                      </a:rPr>
                      <m:t>=</m:t>
                    </m:r>
                    <m:r>
                      <a:rPr lang="en-IN" sz="2400" i="1">
                        <a:effectLst/>
                        <a:latin typeface="Cambria Math" panose="02040503050406030204" pitchFamily="18" charset="0"/>
                        <a:ea typeface="Calibri" panose="020F0502020204030204" pitchFamily="34" charset="0"/>
                        <a:cs typeface="Times New Roman" panose="02020603050405020304" pitchFamily="18" charset="0"/>
                      </a:rPr>
                      <m:t>𝑚</m:t>
                    </m:r>
                    <m:r>
                      <a:rPr lang="en-IN" sz="2400" i="1">
                        <a:effectLst/>
                        <a:latin typeface="Cambria Math" panose="02040503050406030204" pitchFamily="18" charset="0"/>
                        <a:ea typeface="Calibri" panose="020F0502020204030204" pitchFamily="34" charset="0"/>
                        <a:cs typeface="Times New Roman" panose="02020603050405020304" pitchFamily="18" charset="0"/>
                      </a:rPr>
                      <m:t>(</m:t>
                    </m:r>
                    <m:r>
                      <a:rPr lang="en-IN" sz="2400" i="1">
                        <a:effectLst/>
                        <a:latin typeface="Cambria Math" panose="02040503050406030204" pitchFamily="18" charset="0"/>
                        <a:ea typeface="Calibri" panose="020F0502020204030204" pitchFamily="34" charset="0"/>
                        <a:cs typeface="Times New Roman" panose="02020603050405020304" pitchFamily="18" charset="0"/>
                      </a:rPr>
                      <m:t>𝑟</m:t>
                    </m:r>
                    <m:acc>
                      <m:accPr>
                        <m: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IN" sz="2400" i="1">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e>
                    </m:acc>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IN" sz="2400" i="1">
                            <a:effectLst/>
                            <a:latin typeface="Cambria Math" panose="02040503050406030204" pitchFamily="18" charset="0"/>
                            <a:ea typeface="Calibri" panose="020F0502020204030204" pitchFamily="34" charset="0"/>
                            <a:cs typeface="Times New Roman" panose="02020603050405020304" pitchFamily="18" charset="0"/>
                          </a:rPr>
                          <m:t>𝑟</m:t>
                        </m:r>
                      </m:e>
                    </m:acc>
                    <m:acc>
                      <m:accPr>
                        <m: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IN" sz="2400" i="1">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e>
                    </m:acc>
                    <m:r>
                      <a:rPr lang="en-IN"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IN" sz="2400" dirty="0">
                    <a:effectLst/>
                    <a:latin typeface="Calibri" panose="020F0502020204030204" pitchFamily="34" charset="0"/>
                    <a:ea typeface="Calibri" panose="020F0502020204030204" pitchFamily="34" charset="0"/>
                    <a:cs typeface="Times New Roman" panose="02020603050405020304" pitchFamily="18" charset="0"/>
                  </a:rPr>
                  <a:t>.</a:t>
                </a:r>
              </a:p>
            </p:txBody>
          </p:sp>
        </mc:Choice>
        <mc:Fallback xmlns="">
          <p:sp>
            <p:nvSpPr>
              <p:cNvPr id="8" name="TextBox 7">
                <a:extLst>
                  <a:ext uri="{FF2B5EF4-FFF2-40B4-BE49-F238E27FC236}">
                    <a16:creationId xmlns:a16="http://schemas.microsoft.com/office/drawing/2014/main" id="{27AE4C4A-6F62-4337-9D79-85DF1EFDBE92}"/>
                  </a:ext>
                </a:extLst>
              </p:cNvPr>
              <p:cNvSpPr txBox="1">
                <a:spLocks noRot="1" noChangeAspect="1" noMove="1" noResize="1" noEditPoints="1" noAdjustHandles="1" noChangeArrowheads="1" noChangeShapeType="1" noTextEdit="1"/>
              </p:cNvSpPr>
              <p:nvPr/>
            </p:nvSpPr>
            <p:spPr>
              <a:xfrm>
                <a:off x="1464469" y="2934439"/>
                <a:ext cx="6355556" cy="1399870"/>
              </a:xfrm>
              <a:prstGeom prst="rect">
                <a:avLst/>
              </a:prstGeom>
              <a:blipFill>
                <a:blip r:embed="rId2"/>
                <a:stretch>
                  <a:fillRect l="-1438" t="-3043" b="-9130"/>
                </a:stretch>
              </a:blipFill>
            </p:spPr>
            <p:txBody>
              <a:bodyPr/>
              <a:lstStyle/>
              <a:p>
                <a:r>
                  <a:rPr lang="en-IN">
                    <a:noFill/>
                  </a:rPr>
                  <a:t> </a:t>
                </a:r>
              </a:p>
            </p:txBody>
          </p:sp>
        </mc:Fallback>
      </mc:AlternateContent>
      <p:cxnSp>
        <p:nvCxnSpPr>
          <p:cNvPr id="9" name="Straight Connector 8">
            <a:extLst>
              <a:ext uri="{FF2B5EF4-FFF2-40B4-BE49-F238E27FC236}">
                <a16:creationId xmlns:a16="http://schemas.microsoft.com/office/drawing/2014/main" id="{47B3176E-E746-492E-9861-96624C0FFDEF}"/>
              </a:ext>
            </a:extLst>
          </p:cNvPr>
          <p:cNvCxnSpPr/>
          <p:nvPr/>
        </p:nvCxnSpPr>
        <p:spPr>
          <a:xfrm flipV="1">
            <a:off x="0" y="2458170"/>
            <a:ext cx="12192000" cy="111377"/>
          </a:xfrm>
          <a:prstGeom prst="line">
            <a:avLst/>
          </a:prstGeom>
          <a:ln w="3810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05DF8EE3-7CAA-4657-9886-155C12BDA6E1}"/>
              </a:ext>
            </a:extLst>
          </p:cNvPr>
          <p:cNvSpPr txBox="1"/>
          <p:nvPr/>
        </p:nvSpPr>
        <p:spPr>
          <a:xfrm>
            <a:off x="9783648" y="3029689"/>
            <a:ext cx="1359924" cy="523220"/>
          </a:xfrm>
          <a:prstGeom prst="rect">
            <a:avLst/>
          </a:prstGeom>
          <a:noFill/>
        </p:spPr>
        <p:txBody>
          <a:bodyPr wrap="none" rtlCol="0">
            <a:spAutoFit/>
          </a:bodyPr>
          <a:lstStyle/>
          <a:p>
            <a:r>
              <a:rPr lang="en-IN" sz="2800" b="1" u="sng" dirty="0"/>
              <a:t>1 marks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674723F-5A39-4A07-AB6F-918521F6AC93}"/>
                  </a:ext>
                </a:extLst>
              </p:cNvPr>
              <p:cNvSpPr txBox="1"/>
              <p:nvPr/>
            </p:nvSpPr>
            <p:spPr>
              <a:xfrm>
                <a:off x="1304924" y="4855075"/>
                <a:ext cx="9953625" cy="1490601"/>
              </a:xfrm>
              <a:prstGeom prst="rect">
                <a:avLst/>
              </a:prstGeom>
              <a:noFill/>
            </p:spPr>
            <p:txBody>
              <a:bodyPr wrap="square">
                <a:spAutoFit/>
              </a:bodyPr>
              <a:lstStyle/>
              <a:p>
                <a:pPr>
                  <a:lnSpc>
                    <a:spcPct val="107000"/>
                  </a:lnSpc>
                  <a:spcAft>
                    <a:spcPts val="800"/>
                  </a:spcAft>
                </a:pPr>
                <a:r>
                  <a:rPr lang="en-IN" sz="2800" dirty="0">
                    <a:effectLst/>
                    <a:latin typeface="Calibri" panose="020F0502020204030204" pitchFamily="34" charset="0"/>
                    <a:ea typeface="Times New Roman" panose="02020603050405020304" pitchFamily="18" charset="0"/>
                    <a:cs typeface="Times New Roman" panose="02020603050405020304" pitchFamily="18" charset="0"/>
                  </a:rPr>
                  <a:t>The only inward force is the tension of the string </a:t>
                </a:r>
                <a14:m>
                  <m:oMath xmlns:m="http://schemas.openxmlformats.org/officeDocument/2006/math">
                    <m:sSub>
                      <m:sSub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8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IN" sz="2800"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IN" sz="2800" i="1">
                        <a:effectLst/>
                        <a:latin typeface="Cambria Math" panose="02040503050406030204" pitchFamily="18" charset="0"/>
                        <a:ea typeface="Calibri" panose="020F0502020204030204" pitchFamily="34" charset="0"/>
                        <a:cs typeface="Times New Roman" panose="02020603050405020304" pitchFamily="18" charset="0"/>
                      </a:rPr>
                      <m:t>=−</m:t>
                    </m:r>
                    <m:r>
                      <a:rPr lang="en-IN" sz="2800" i="1">
                        <a:effectLst/>
                        <a:latin typeface="Cambria Math" panose="02040503050406030204" pitchFamily="18" charset="0"/>
                        <a:ea typeface="Calibri" panose="020F0502020204030204" pitchFamily="34" charset="0"/>
                        <a:cs typeface="Times New Roman" panose="02020603050405020304" pitchFamily="18" charset="0"/>
                      </a:rPr>
                      <m:t>𝑚𝑟</m:t>
                    </m:r>
                    <m:sSup>
                      <m:sSup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IN" sz="2800">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e>
                        </m:acc>
                      </m:e>
                      <m:sup>
                        <m:r>
                          <a:rPr lang="en-IN" sz="2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IN" sz="2800" dirty="0">
                    <a:effectLst/>
                    <a:latin typeface="Calibri" panose="020F0502020204030204" pitchFamily="34" charset="0"/>
                    <a:ea typeface="Times New Roman" panose="02020603050405020304" pitchFamily="18" charset="0"/>
                    <a:cs typeface="Times New Roman" panose="02020603050405020304" pitchFamily="18" charset="0"/>
                  </a:rPr>
                  <a:t>. Therefore, Magnitude of Tension on the string is </a:t>
                </a:r>
                <a14:m>
                  <m:oMath xmlns:m="http://schemas.openxmlformats.org/officeDocument/2006/math">
                    <m:r>
                      <a:rPr lang="en-IN" sz="2800" b="1" i="1">
                        <a:effectLst/>
                        <a:latin typeface="Cambria Math" panose="02040503050406030204" pitchFamily="18" charset="0"/>
                        <a:ea typeface="Times New Roman" panose="02020603050405020304" pitchFamily="18" charset="0"/>
                        <a:cs typeface="Times New Roman" panose="02020603050405020304" pitchFamily="18" charset="0"/>
                      </a:rPr>
                      <m:t>𝑻</m:t>
                    </m:r>
                    <m:r>
                      <a:rPr lang="en-IN" sz="2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2800" b="1" i="1">
                        <a:effectLst/>
                        <a:latin typeface="Cambria Math" panose="02040503050406030204" pitchFamily="18" charset="0"/>
                        <a:ea typeface="Calibri" panose="020F0502020204030204" pitchFamily="34" charset="0"/>
                        <a:cs typeface="Times New Roman" panose="02020603050405020304" pitchFamily="18" charset="0"/>
                      </a:rPr>
                      <m:t>𝒎𝒓</m:t>
                    </m:r>
                    <m:sSup>
                      <m:sSupPr>
                        <m:ctrlPr>
                          <a:rPr lang="en-IN" sz="2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IN" sz="2800" b="1" i="1">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e>
                      <m:sup>
                        <m:r>
                          <a:rPr lang="en-IN" sz="2800" b="1" i="1">
                            <a:effectLst/>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n-IN" sz="2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IN" sz="2800" dirty="0">
                    <a:effectLst/>
                    <a:latin typeface="Calibri" panose="020F0502020204030204" pitchFamily="34" charset="0"/>
                    <a:ea typeface="Times New Roman" panose="02020603050405020304" pitchFamily="18" charset="0"/>
                    <a:cs typeface="Times New Roman" panose="02020603050405020304" pitchFamily="18" charset="0"/>
                  </a:rPr>
                  <a:t>It is pointed radially inward</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5674723F-5A39-4A07-AB6F-918521F6AC93}"/>
                  </a:ext>
                </a:extLst>
              </p:cNvPr>
              <p:cNvSpPr txBox="1">
                <a:spLocks noRot="1" noChangeAspect="1" noMove="1" noResize="1" noEditPoints="1" noAdjustHandles="1" noChangeArrowheads="1" noChangeShapeType="1" noTextEdit="1"/>
              </p:cNvSpPr>
              <p:nvPr/>
            </p:nvSpPr>
            <p:spPr>
              <a:xfrm>
                <a:off x="1304924" y="4855075"/>
                <a:ext cx="9953625" cy="1490601"/>
              </a:xfrm>
              <a:prstGeom prst="rect">
                <a:avLst/>
              </a:prstGeom>
              <a:blipFill>
                <a:blip r:embed="rId3"/>
                <a:stretch>
                  <a:fillRect l="-1225" t="-2041" b="-10612"/>
                </a:stretch>
              </a:blipFill>
            </p:spPr>
            <p:txBody>
              <a:bodyPr/>
              <a:lstStyle/>
              <a:p>
                <a:r>
                  <a:rPr lang="en-IN">
                    <a:noFill/>
                  </a:rPr>
                  <a:t> </a:t>
                </a:r>
              </a:p>
            </p:txBody>
          </p:sp>
        </mc:Fallback>
      </mc:AlternateContent>
      <p:sp>
        <p:nvSpPr>
          <p:cNvPr id="13" name="TextBox 12">
            <a:extLst>
              <a:ext uri="{FF2B5EF4-FFF2-40B4-BE49-F238E27FC236}">
                <a16:creationId xmlns:a16="http://schemas.microsoft.com/office/drawing/2014/main" id="{497934E8-98C0-448E-B1BA-53855AD8B319}"/>
              </a:ext>
            </a:extLst>
          </p:cNvPr>
          <p:cNvSpPr txBox="1"/>
          <p:nvPr/>
        </p:nvSpPr>
        <p:spPr>
          <a:xfrm>
            <a:off x="9898625" y="5722046"/>
            <a:ext cx="1359924" cy="523220"/>
          </a:xfrm>
          <a:prstGeom prst="rect">
            <a:avLst/>
          </a:prstGeom>
          <a:noFill/>
        </p:spPr>
        <p:txBody>
          <a:bodyPr wrap="none" rtlCol="0">
            <a:spAutoFit/>
          </a:bodyPr>
          <a:lstStyle/>
          <a:p>
            <a:r>
              <a:rPr lang="en-IN" sz="2800" b="1" u="sng" dirty="0"/>
              <a:t>1 marks</a:t>
            </a:r>
          </a:p>
        </p:txBody>
      </p:sp>
    </p:spTree>
    <p:extLst>
      <p:ext uri="{BB962C8B-B14F-4D97-AF65-F5344CB8AC3E}">
        <p14:creationId xmlns:p14="http://schemas.microsoft.com/office/powerpoint/2010/main" val="343908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5514-E2E6-4D7F-AB87-1E79B214201A}"/>
              </a:ext>
            </a:extLst>
          </p:cNvPr>
          <p:cNvSpPr>
            <a:spLocks noGrp="1"/>
          </p:cNvSpPr>
          <p:nvPr>
            <p:ph type="ctrTitle"/>
          </p:nvPr>
        </p:nvSpPr>
        <p:spPr/>
        <p:txBody>
          <a:bodyPr/>
          <a:lstStyle/>
          <a:p>
            <a:r>
              <a:rPr lang="en-IN" b="1" dirty="0">
                <a:solidFill>
                  <a:srgbClr val="FF0000"/>
                </a:solidFill>
              </a:rPr>
              <a:t>Question 9</a:t>
            </a:r>
          </a:p>
        </p:txBody>
      </p:sp>
    </p:spTree>
    <p:extLst>
      <p:ext uri="{BB962C8B-B14F-4D97-AF65-F5344CB8AC3E}">
        <p14:creationId xmlns:p14="http://schemas.microsoft.com/office/powerpoint/2010/main" val="2335029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5D837E-DBA6-4A5E-86D4-CFE7D70A0663}"/>
              </a:ext>
            </a:extLst>
          </p:cNvPr>
          <p:cNvPicPr>
            <a:picLocks noChangeAspect="1"/>
          </p:cNvPicPr>
          <p:nvPr/>
        </p:nvPicPr>
        <p:blipFill rotWithShape="1">
          <a:blip r:embed="rId2"/>
          <a:srcRect l="18906" t="25695" r="19687" b="16666"/>
          <a:stretch/>
        </p:blipFill>
        <p:spPr>
          <a:xfrm>
            <a:off x="1271587" y="533399"/>
            <a:ext cx="9648825" cy="5094483"/>
          </a:xfrm>
          <a:prstGeom prst="rect">
            <a:avLst/>
          </a:prstGeom>
        </p:spPr>
      </p:pic>
      <p:sp>
        <p:nvSpPr>
          <p:cNvPr id="6" name="TextBox 5">
            <a:extLst>
              <a:ext uri="{FF2B5EF4-FFF2-40B4-BE49-F238E27FC236}">
                <a16:creationId xmlns:a16="http://schemas.microsoft.com/office/drawing/2014/main" id="{1A10DA5A-3596-4436-AB80-5D3C5E849527}"/>
              </a:ext>
            </a:extLst>
          </p:cNvPr>
          <p:cNvSpPr txBox="1"/>
          <p:nvPr/>
        </p:nvSpPr>
        <p:spPr>
          <a:xfrm>
            <a:off x="8402523" y="3966105"/>
            <a:ext cx="1359924" cy="523220"/>
          </a:xfrm>
          <a:prstGeom prst="rect">
            <a:avLst/>
          </a:prstGeom>
          <a:noFill/>
        </p:spPr>
        <p:txBody>
          <a:bodyPr wrap="none" rtlCol="0">
            <a:spAutoFit/>
          </a:bodyPr>
          <a:lstStyle/>
          <a:p>
            <a:r>
              <a:rPr lang="en-IN" sz="2800" b="1" u="sng" dirty="0"/>
              <a:t>3 marks</a:t>
            </a:r>
          </a:p>
        </p:txBody>
      </p:sp>
    </p:spTree>
    <p:extLst>
      <p:ext uri="{BB962C8B-B14F-4D97-AF65-F5344CB8AC3E}">
        <p14:creationId xmlns:p14="http://schemas.microsoft.com/office/powerpoint/2010/main" val="117117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0188" y="406488"/>
            <a:ext cx="5552802" cy="646331"/>
          </a:xfrm>
          <a:prstGeom prst="rect">
            <a:avLst/>
          </a:prstGeom>
          <a:noFill/>
        </p:spPr>
        <p:txBody>
          <a:bodyPr wrap="none" rtlCol="0">
            <a:spAutoFit/>
          </a:bodyPr>
          <a:lstStyle/>
          <a:p>
            <a:r>
              <a:rPr lang="en-US" sz="3600" b="1" dirty="0"/>
              <a:t>Step 1: Finding MI Matrix [I]</a:t>
            </a:r>
            <a:endParaRPr lang="en-IN" sz="3600" b="1" dirty="0"/>
          </a:p>
        </p:txBody>
      </p:sp>
      <p:sp>
        <p:nvSpPr>
          <p:cNvPr id="5" name="TextBox 4"/>
          <p:cNvSpPr txBox="1"/>
          <p:nvPr/>
        </p:nvSpPr>
        <p:spPr>
          <a:xfrm>
            <a:off x="2860476" y="2037801"/>
            <a:ext cx="604653" cy="369332"/>
          </a:xfrm>
          <a:prstGeom prst="rect">
            <a:avLst/>
          </a:prstGeom>
          <a:noFill/>
        </p:spPr>
        <p:txBody>
          <a:bodyPr wrap="none" rtlCol="0">
            <a:spAutoFit/>
          </a:bodyPr>
          <a:lstStyle/>
          <a:p>
            <a:r>
              <a:rPr lang="en-US" dirty="0"/>
              <a:t>[I] = </a:t>
            </a:r>
            <a:endParaRPr lang="en-IN" dirty="0"/>
          </a:p>
        </p:txBody>
      </p:sp>
      <p:pic>
        <p:nvPicPr>
          <p:cNvPr id="6" name="Picture 5"/>
          <p:cNvPicPr>
            <a:picLocks noChangeAspect="1"/>
          </p:cNvPicPr>
          <p:nvPr/>
        </p:nvPicPr>
        <p:blipFill rotWithShape="1">
          <a:blip r:embed="rId3">
            <a:lum bright="-20000" contrast="40000"/>
          </a:blip>
          <a:srcRect l="1272" r="867"/>
          <a:stretch/>
        </p:blipFill>
        <p:spPr>
          <a:xfrm>
            <a:off x="3383279" y="1744014"/>
            <a:ext cx="4271555" cy="956906"/>
          </a:xfrm>
          <a:prstGeom prst="rect">
            <a:avLst/>
          </a:prstGeom>
        </p:spPr>
      </p:pic>
      <p:cxnSp>
        <p:nvCxnSpPr>
          <p:cNvPr id="8" name="Straight Connector 7"/>
          <p:cNvCxnSpPr/>
          <p:nvPr/>
        </p:nvCxnSpPr>
        <p:spPr>
          <a:xfrm>
            <a:off x="7785462" y="2222467"/>
            <a:ext cx="2599509" cy="0"/>
          </a:xfrm>
          <a:prstGeom prst="line">
            <a:avLst/>
          </a:prstGeom>
          <a:ln w="571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77781" y="2037801"/>
            <a:ext cx="862737" cy="369332"/>
          </a:xfrm>
          <a:prstGeom prst="rect">
            <a:avLst/>
          </a:prstGeom>
          <a:noFill/>
        </p:spPr>
        <p:txBody>
          <a:bodyPr wrap="none" rtlCol="0">
            <a:spAutoFit/>
          </a:bodyPr>
          <a:lstStyle/>
          <a:p>
            <a:r>
              <a:rPr lang="en-US" b="1" dirty="0"/>
              <a:t>1 Mark</a:t>
            </a:r>
            <a:endParaRPr lang="en-IN" b="1" dirty="0"/>
          </a:p>
        </p:txBody>
      </p:sp>
      <p:graphicFrame>
        <p:nvGraphicFramePr>
          <p:cNvPr id="10" name="Object 9"/>
          <p:cNvGraphicFramePr>
            <a:graphicFrameLocks noChangeAspect="1"/>
          </p:cNvGraphicFramePr>
          <p:nvPr>
            <p:extLst>
              <p:ext uri="{D42A27DB-BD31-4B8C-83A1-F6EECF244321}">
                <p14:modId xmlns:p14="http://schemas.microsoft.com/office/powerpoint/2010/main" val="4218153658"/>
              </p:ext>
            </p:extLst>
          </p:nvPr>
        </p:nvGraphicFramePr>
        <p:xfrm>
          <a:off x="4450081" y="4584290"/>
          <a:ext cx="1645919" cy="530942"/>
        </p:xfrm>
        <a:graphic>
          <a:graphicData uri="http://schemas.openxmlformats.org/presentationml/2006/ole">
            <mc:AlternateContent xmlns:mc="http://schemas.openxmlformats.org/markup-compatibility/2006">
              <mc:Choice xmlns:v="urn:schemas-microsoft-com:vml" Requires="v">
                <p:oleObj spid="_x0000_s1134" name="Equation" r:id="rId4" imgW="787320" imgH="253800" progId="Equation.DSMT4">
                  <p:embed/>
                </p:oleObj>
              </mc:Choice>
              <mc:Fallback>
                <p:oleObj name="Equation" r:id="rId4" imgW="787320" imgH="253800" progId="Equation.DSMT4">
                  <p:embed/>
                  <p:pic>
                    <p:nvPicPr>
                      <p:cNvPr id="0" name=""/>
                      <p:cNvPicPr/>
                      <p:nvPr/>
                    </p:nvPicPr>
                    <p:blipFill>
                      <a:blip r:embed="rId5"/>
                      <a:stretch>
                        <a:fillRect/>
                      </a:stretch>
                    </p:blipFill>
                    <p:spPr>
                      <a:xfrm>
                        <a:off x="4450081" y="4584290"/>
                        <a:ext cx="1645919" cy="530942"/>
                      </a:xfrm>
                      <a:prstGeom prst="rect">
                        <a:avLst/>
                      </a:prstGeom>
                    </p:spPr>
                  </p:pic>
                </p:oleObj>
              </mc:Fallback>
            </mc:AlternateContent>
          </a:graphicData>
        </a:graphic>
      </p:graphicFrame>
      <p:cxnSp>
        <p:nvCxnSpPr>
          <p:cNvPr id="12" name="Straight Connector 11"/>
          <p:cNvCxnSpPr/>
          <p:nvPr/>
        </p:nvCxnSpPr>
        <p:spPr>
          <a:xfrm>
            <a:off x="0" y="3291838"/>
            <a:ext cx="12192000" cy="5225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54638" y="3512439"/>
            <a:ext cx="7538923" cy="646331"/>
          </a:xfrm>
          <a:prstGeom prst="rect">
            <a:avLst/>
          </a:prstGeom>
          <a:noFill/>
        </p:spPr>
        <p:txBody>
          <a:bodyPr wrap="none" rtlCol="0">
            <a:spAutoFit/>
          </a:bodyPr>
          <a:lstStyle/>
          <a:p>
            <a:r>
              <a:rPr lang="en-US" sz="3600" b="1" dirty="0"/>
              <a:t>Step 2: Finding Angular Momentum [L]</a:t>
            </a:r>
            <a:endParaRPr lang="en-IN" sz="3600" b="1" dirty="0"/>
          </a:p>
        </p:txBody>
      </p:sp>
      <p:pic>
        <p:nvPicPr>
          <p:cNvPr id="14" name="Picture 13"/>
          <p:cNvPicPr>
            <a:picLocks noChangeAspect="1"/>
          </p:cNvPicPr>
          <p:nvPr/>
        </p:nvPicPr>
        <p:blipFill>
          <a:blip r:embed="rId6"/>
          <a:stretch>
            <a:fillRect/>
          </a:stretch>
        </p:blipFill>
        <p:spPr>
          <a:xfrm>
            <a:off x="7404243" y="4176462"/>
            <a:ext cx="929269" cy="1282908"/>
          </a:xfrm>
          <a:prstGeom prst="rect">
            <a:avLst/>
          </a:prstGeom>
        </p:spPr>
      </p:pic>
      <p:pic>
        <p:nvPicPr>
          <p:cNvPr id="16" name="Picture 15"/>
          <p:cNvPicPr>
            <a:picLocks noChangeAspect="1"/>
          </p:cNvPicPr>
          <p:nvPr/>
        </p:nvPicPr>
        <p:blipFill rotWithShape="1">
          <a:blip r:embed="rId3">
            <a:lum bright="-20000" contrast="40000"/>
          </a:blip>
          <a:srcRect l="26249" r="867"/>
          <a:stretch/>
        </p:blipFill>
        <p:spPr>
          <a:xfrm>
            <a:off x="3317966" y="5722289"/>
            <a:ext cx="3181348" cy="956906"/>
          </a:xfrm>
          <a:prstGeom prst="rect">
            <a:avLst/>
          </a:prstGeom>
        </p:spPr>
      </p:pic>
      <p:graphicFrame>
        <p:nvGraphicFramePr>
          <p:cNvPr id="17" name="Object 16"/>
          <p:cNvGraphicFramePr>
            <a:graphicFrameLocks noChangeAspect="1"/>
          </p:cNvGraphicFramePr>
          <p:nvPr>
            <p:extLst>
              <p:ext uri="{D42A27DB-BD31-4B8C-83A1-F6EECF244321}">
                <p14:modId xmlns:p14="http://schemas.microsoft.com/office/powerpoint/2010/main" val="2046632611"/>
              </p:ext>
            </p:extLst>
          </p:nvPr>
        </p:nvGraphicFramePr>
        <p:xfrm>
          <a:off x="1700434" y="5920758"/>
          <a:ext cx="1645919" cy="530942"/>
        </p:xfrm>
        <a:graphic>
          <a:graphicData uri="http://schemas.openxmlformats.org/presentationml/2006/ole">
            <mc:AlternateContent xmlns:mc="http://schemas.openxmlformats.org/markup-compatibility/2006">
              <mc:Choice xmlns:v="urn:schemas-microsoft-com:vml" Requires="v">
                <p:oleObj spid="_x0000_s1135" name="Equation" r:id="rId7" imgW="787320" imgH="253800" progId="Equation.DSMT4">
                  <p:embed/>
                </p:oleObj>
              </mc:Choice>
              <mc:Fallback>
                <p:oleObj name="Equation" r:id="rId7" imgW="787320" imgH="253800" progId="Equation.DSMT4">
                  <p:embed/>
                  <p:pic>
                    <p:nvPicPr>
                      <p:cNvPr id="10" name="Object 9"/>
                      <p:cNvPicPr/>
                      <p:nvPr/>
                    </p:nvPicPr>
                    <p:blipFill>
                      <a:blip r:embed="rId5"/>
                      <a:stretch>
                        <a:fillRect/>
                      </a:stretch>
                    </p:blipFill>
                    <p:spPr>
                      <a:xfrm>
                        <a:off x="1700434" y="5920758"/>
                        <a:ext cx="1645919" cy="530942"/>
                      </a:xfrm>
                      <a:prstGeom prst="rect">
                        <a:avLst/>
                      </a:prstGeom>
                    </p:spPr>
                  </p:pic>
                </p:oleObj>
              </mc:Fallback>
            </mc:AlternateContent>
          </a:graphicData>
        </a:graphic>
      </p:graphicFrame>
      <p:pic>
        <p:nvPicPr>
          <p:cNvPr id="18" name="Picture 17"/>
          <p:cNvPicPr>
            <a:picLocks noChangeAspect="1"/>
          </p:cNvPicPr>
          <p:nvPr/>
        </p:nvPicPr>
        <p:blipFill rotWithShape="1">
          <a:blip r:embed="rId6"/>
          <a:srcRect l="40189"/>
          <a:stretch/>
        </p:blipFill>
        <p:spPr>
          <a:xfrm>
            <a:off x="6481181" y="5580321"/>
            <a:ext cx="533568" cy="1211816"/>
          </a:xfrm>
          <a:prstGeom prst="rect">
            <a:avLst/>
          </a:prstGeom>
        </p:spPr>
      </p:pic>
      <p:sp>
        <p:nvSpPr>
          <p:cNvPr id="19" name="TextBox 18"/>
          <p:cNvSpPr txBox="1"/>
          <p:nvPr/>
        </p:nvSpPr>
        <p:spPr>
          <a:xfrm>
            <a:off x="6926796" y="5975536"/>
            <a:ext cx="300082" cy="369332"/>
          </a:xfrm>
          <a:prstGeom prst="rect">
            <a:avLst/>
          </a:prstGeom>
          <a:noFill/>
        </p:spPr>
        <p:txBody>
          <a:bodyPr wrap="none" rtlCol="0">
            <a:spAutoFit/>
          </a:bodyPr>
          <a:lstStyle/>
          <a:p>
            <a:r>
              <a:rPr lang="en-US" dirty="0"/>
              <a:t>=</a:t>
            </a:r>
            <a:endParaRPr lang="en-IN" dirty="0"/>
          </a:p>
        </p:txBody>
      </p:sp>
      <p:grpSp>
        <p:nvGrpSpPr>
          <p:cNvPr id="22" name="Group 21"/>
          <p:cNvGrpSpPr/>
          <p:nvPr/>
        </p:nvGrpSpPr>
        <p:grpSpPr>
          <a:xfrm>
            <a:off x="7014749" y="5540753"/>
            <a:ext cx="2521127" cy="1316320"/>
            <a:chOff x="7614445" y="4591396"/>
            <a:chExt cx="2875029" cy="1782350"/>
          </a:xfrm>
        </p:grpSpPr>
        <p:pic>
          <p:nvPicPr>
            <p:cNvPr id="15" name="Picture 14"/>
            <p:cNvPicPr>
              <a:picLocks noChangeAspect="1"/>
            </p:cNvPicPr>
            <p:nvPr/>
          </p:nvPicPr>
          <p:blipFill>
            <a:blip r:embed="rId8"/>
            <a:stretch>
              <a:fillRect/>
            </a:stretch>
          </p:blipFill>
          <p:spPr>
            <a:xfrm>
              <a:off x="7614445" y="4591396"/>
              <a:ext cx="2875029" cy="1782350"/>
            </a:xfrm>
            <a:prstGeom prst="rect">
              <a:avLst/>
            </a:prstGeom>
          </p:spPr>
        </p:pic>
        <p:sp>
          <p:nvSpPr>
            <p:cNvPr id="20" name="Rectangle 19"/>
            <p:cNvSpPr/>
            <p:nvPr/>
          </p:nvSpPr>
          <p:spPr>
            <a:xfrm>
              <a:off x="9966960" y="4735912"/>
              <a:ext cx="209006" cy="510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p:cNvSpPr/>
            <p:nvPr/>
          </p:nvSpPr>
          <p:spPr>
            <a:xfrm>
              <a:off x="9884226" y="5593708"/>
              <a:ext cx="209006" cy="510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23" name="Straight Connector 22"/>
          <p:cNvCxnSpPr/>
          <p:nvPr/>
        </p:nvCxnSpPr>
        <p:spPr>
          <a:xfrm flipV="1">
            <a:off x="9496694" y="6136980"/>
            <a:ext cx="1419498" cy="4665"/>
          </a:xfrm>
          <a:prstGeom prst="line">
            <a:avLst/>
          </a:prstGeom>
          <a:ln w="571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009002" y="5952314"/>
            <a:ext cx="862737" cy="369332"/>
          </a:xfrm>
          <a:prstGeom prst="rect">
            <a:avLst/>
          </a:prstGeom>
          <a:noFill/>
        </p:spPr>
        <p:txBody>
          <a:bodyPr wrap="square" rtlCol="0">
            <a:spAutoFit/>
          </a:bodyPr>
          <a:lstStyle/>
          <a:p>
            <a:r>
              <a:rPr lang="en-US" b="1" dirty="0"/>
              <a:t>1 Mark</a:t>
            </a:r>
            <a:endParaRPr lang="en-IN" b="1" dirty="0"/>
          </a:p>
        </p:txBody>
      </p:sp>
    </p:spTree>
    <p:extLst>
      <p:ext uri="{BB962C8B-B14F-4D97-AF65-F5344CB8AC3E}">
        <p14:creationId xmlns:p14="http://schemas.microsoft.com/office/powerpoint/2010/main" val="448276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1FF40F-341F-43C9-882C-8F423EE7FFCC}"/>
              </a:ext>
            </a:extLst>
          </p:cNvPr>
          <p:cNvPicPr>
            <a:picLocks noChangeAspect="1"/>
          </p:cNvPicPr>
          <p:nvPr/>
        </p:nvPicPr>
        <p:blipFill rotWithShape="1">
          <a:blip r:embed="rId2"/>
          <a:srcRect l="39409" t="42186" r="23110" b="39682"/>
          <a:stretch/>
        </p:blipFill>
        <p:spPr bwMode="auto">
          <a:xfrm>
            <a:off x="3241674" y="860742"/>
            <a:ext cx="4821587" cy="1310958"/>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E1F91D86-4472-4A4E-96A6-2223A88ABD1C}"/>
              </a:ext>
            </a:extLst>
          </p:cNvPr>
          <p:cNvSpPr txBox="1"/>
          <p:nvPr/>
        </p:nvSpPr>
        <p:spPr>
          <a:xfrm>
            <a:off x="2362200" y="273643"/>
            <a:ext cx="7905750" cy="375552"/>
          </a:xfrm>
          <a:prstGeom prst="rect">
            <a:avLst/>
          </a:prstGeom>
          <a:noFill/>
        </p:spPr>
        <p:txBody>
          <a:bodyPr wrap="square">
            <a:spAutoFit/>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Newton’s equation of motion in Cylindrical polar coordinates is written as </a:t>
            </a:r>
          </a:p>
        </p:txBody>
      </p:sp>
      <p:sp>
        <p:nvSpPr>
          <p:cNvPr id="7" name="TextBox 6">
            <a:extLst>
              <a:ext uri="{FF2B5EF4-FFF2-40B4-BE49-F238E27FC236}">
                <a16:creationId xmlns:a16="http://schemas.microsoft.com/office/drawing/2014/main" id="{E20C485F-ADE7-4C5A-BEAE-42A4BD57613A}"/>
              </a:ext>
            </a:extLst>
          </p:cNvPr>
          <p:cNvSpPr txBox="1"/>
          <p:nvPr/>
        </p:nvSpPr>
        <p:spPr>
          <a:xfrm>
            <a:off x="10374198" y="1822980"/>
            <a:ext cx="1359924" cy="523220"/>
          </a:xfrm>
          <a:prstGeom prst="rect">
            <a:avLst/>
          </a:prstGeom>
          <a:noFill/>
        </p:spPr>
        <p:txBody>
          <a:bodyPr wrap="none" rtlCol="0">
            <a:spAutoFit/>
          </a:bodyPr>
          <a:lstStyle/>
          <a:p>
            <a:r>
              <a:rPr lang="en-IN" sz="2800" b="1" u="sng" dirty="0"/>
              <a:t>1 marks</a:t>
            </a:r>
          </a:p>
        </p:txBody>
      </p:sp>
      <p:cxnSp>
        <p:nvCxnSpPr>
          <p:cNvPr id="8" name="Straight Connector 7">
            <a:extLst>
              <a:ext uri="{FF2B5EF4-FFF2-40B4-BE49-F238E27FC236}">
                <a16:creationId xmlns:a16="http://schemas.microsoft.com/office/drawing/2014/main" id="{BF33336C-CBC8-4A37-B142-E04AA1FE7E12}"/>
              </a:ext>
            </a:extLst>
          </p:cNvPr>
          <p:cNvCxnSpPr/>
          <p:nvPr/>
        </p:nvCxnSpPr>
        <p:spPr>
          <a:xfrm flipV="1">
            <a:off x="0" y="2458170"/>
            <a:ext cx="12192000" cy="111377"/>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0390D7A-1A42-406D-B7E5-3E822F1EE0FC}"/>
                  </a:ext>
                </a:extLst>
              </p:cNvPr>
              <p:cNvSpPr txBox="1"/>
              <p:nvPr/>
            </p:nvSpPr>
            <p:spPr>
              <a:xfrm>
                <a:off x="1883568" y="3532292"/>
                <a:ext cx="8003381" cy="671915"/>
              </a:xfrm>
              <a:prstGeom prst="rect">
                <a:avLst/>
              </a:prstGeom>
              <a:noFill/>
            </p:spPr>
            <p:txBody>
              <a:bodyPr wrap="square">
                <a:spAutoFit/>
              </a:bodyPr>
              <a:lstStyle/>
              <a:p>
                <a:pPr>
                  <a:lnSpc>
                    <a:spcPct val="107000"/>
                  </a:lnSpc>
                  <a:spcAft>
                    <a:spcPts val="800"/>
                  </a:spcAft>
                </a:pPr>
                <a:r>
                  <a:rPr lang="en-IN" sz="1800" dirty="0">
                    <a:effectLst/>
                    <a:latin typeface="Calibri" panose="020F0502020204030204" pitchFamily="34" charset="0"/>
                    <a:ea typeface="Times New Roman" panose="02020603050405020304" pitchFamily="18" charset="0"/>
                    <a:cs typeface="Times New Roman" panose="02020603050405020304" pitchFamily="18" charset="0"/>
                  </a:rPr>
                  <a:t>From the second equation, we get </a:t>
                </a:r>
                <a14:m>
                  <m:oMath xmlns:m="http://schemas.openxmlformats.org/officeDocument/2006/math">
                    <m:r>
                      <a:rPr lang="en-IN" sz="1800" i="1">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IN" sz="1800" dirty="0">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IN" sz="1800" dirty="0">
                    <a:effectLst/>
                    <a:latin typeface="Calibri" panose="020F0502020204030204" pitchFamily="34" charset="0"/>
                    <a:ea typeface="Times New Roman" panose="02020603050405020304" pitchFamily="18" charset="0"/>
                    <a:cs typeface="Times New Roman" panose="02020603050405020304" pitchFamily="18" charset="0"/>
                  </a:rPr>
                  <a:t>t. This means that the object moves around the cylinder.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60390D7A-1A42-406D-B7E5-3E822F1EE0FC}"/>
                  </a:ext>
                </a:extLst>
              </p:cNvPr>
              <p:cNvSpPr txBox="1">
                <a:spLocks noRot="1" noChangeAspect="1" noMove="1" noResize="1" noEditPoints="1" noAdjustHandles="1" noChangeArrowheads="1" noChangeShapeType="1" noTextEdit="1"/>
              </p:cNvSpPr>
              <p:nvPr/>
            </p:nvSpPr>
            <p:spPr>
              <a:xfrm>
                <a:off x="1883568" y="3532292"/>
                <a:ext cx="8003381" cy="671915"/>
              </a:xfrm>
              <a:prstGeom prst="rect">
                <a:avLst/>
              </a:prstGeom>
              <a:blipFill>
                <a:blip r:embed="rId3"/>
                <a:stretch>
                  <a:fillRect l="-685" t="-5405" b="-12613"/>
                </a:stretch>
              </a:blipFill>
            </p:spPr>
            <p:txBody>
              <a:bodyPr/>
              <a:lstStyle/>
              <a:p>
                <a:r>
                  <a:rPr lang="en-IN">
                    <a:noFill/>
                  </a:rPr>
                  <a:t> </a:t>
                </a:r>
              </a:p>
            </p:txBody>
          </p:sp>
        </mc:Fallback>
      </mc:AlternateContent>
      <p:sp>
        <p:nvSpPr>
          <p:cNvPr id="11" name="TextBox 10">
            <a:extLst>
              <a:ext uri="{FF2B5EF4-FFF2-40B4-BE49-F238E27FC236}">
                <a16:creationId xmlns:a16="http://schemas.microsoft.com/office/drawing/2014/main" id="{34706FDF-3C51-43BF-A6A4-F040D6D29991}"/>
              </a:ext>
            </a:extLst>
          </p:cNvPr>
          <p:cNvSpPr txBox="1"/>
          <p:nvPr/>
        </p:nvSpPr>
        <p:spPr>
          <a:xfrm>
            <a:off x="10402773" y="3699405"/>
            <a:ext cx="1359924" cy="523220"/>
          </a:xfrm>
          <a:prstGeom prst="rect">
            <a:avLst/>
          </a:prstGeom>
          <a:noFill/>
        </p:spPr>
        <p:txBody>
          <a:bodyPr wrap="none" rtlCol="0">
            <a:spAutoFit/>
          </a:bodyPr>
          <a:lstStyle/>
          <a:p>
            <a:r>
              <a:rPr lang="en-IN" sz="2800" b="1" u="sng" dirty="0"/>
              <a:t>1 marks</a:t>
            </a:r>
          </a:p>
        </p:txBody>
      </p:sp>
      <p:cxnSp>
        <p:nvCxnSpPr>
          <p:cNvPr id="12" name="Straight Connector 11">
            <a:extLst>
              <a:ext uri="{FF2B5EF4-FFF2-40B4-BE49-F238E27FC236}">
                <a16:creationId xmlns:a16="http://schemas.microsoft.com/office/drawing/2014/main" id="{B1DE0905-199E-4CD4-9ACC-EE2745391474}"/>
              </a:ext>
            </a:extLst>
          </p:cNvPr>
          <p:cNvCxnSpPr/>
          <p:nvPr/>
        </p:nvCxnSpPr>
        <p:spPr>
          <a:xfrm flipV="1">
            <a:off x="0" y="4232765"/>
            <a:ext cx="12192000" cy="111377"/>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BEFC455-F5A8-42C3-9CC4-51A2B8EFFA3B}"/>
                  </a:ext>
                </a:extLst>
              </p:cNvPr>
              <p:cNvSpPr txBox="1"/>
              <p:nvPr/>
            </p:nvSpPr>
            <p:spPr>
              <a:xfrm>
                <a:off x="1702594" y="2598105"/>
                <a:ext cx="8774906" cy="374846"/>
              </a:xfrm>
              <a:prstGeom prst="rect">
                <a:avLst/>
              </a:prstGeom>
              <a:noFill/>
            </p:spPr>
            <p:txBody>
              <a:bodyPr wrap="square">
                <a:spAutoFit/>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first equation tells that if N is constant, then the angular velocity </a:t>
                </a:r>
                <a14:m>
                  <m:oMath xmlns:m="http://schemas.openxmlformats.org/officeDocument/2006/math">
                    <m:r>
                      <a:rPr lang="en-IN" sz="1800">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acc>
                      <m:accPr>
                        <m:chr m:val="̇"/>
                        <m:ctrlPr>
                          <a:rPr lang="en-IN" sz="1800" i="1">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ctrlPr>
                      </m:accPr>
                      <m:e>
                        <m:r>
                          <a:rPr lang="en-IN" sz="1800">
                            <a:effectLst/>
                            <a:latin typeface="Cambria Math" panose="02040503050406030204" pitchFamily="18" charset="0"/>
                            <a:ea typeface="Calibri" panose="020F0502020204030204" pitchFamily="34" charset="0"/>
                            <a:cs typeface="Times New Roman" panose="02020603050405020304" pitchFamily="18" charset="0"/>
                          </a:rPr>
                          <m:t>=</m:t>
                        </m:r>
                        <m:r>
                          <a:rPr lang="en-IN" sz="1800">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e>
                    </m:acc>
                  </m:oMath>
                </a14:m>
                <a:r>
                  <a:rPr lang="en-IN" sz="1800" dirty="0">
                    <a:effectLst/>
                    <a:latin typeface="Calibri" panose="020F0502020204030204" pitchFamily="34" charset="0"/>
                    <a:ea typeface="Times New Roman" panose="02020603050405020304" pitchFamily="18" charset="0"/>
                    <a:cs typeface="Times New Roman" panose="02020603050405020304" pitchFamily="18" charset="0"/>
                  </a:rPr>
                  <a:t> is constant.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BBEFC455-F5A8-42C3-9CC4-51A2B8EFFA3B}"/>
                  </a:ext>
                </a:extLst>
              </p:cNvPr>
              <p:cNvSpPr txBox="1">
                <a:spLocks noRot="1" noChangeAspect="1" noMove="1" noResize="1" noEditPoints="1" noAdjustHandles="1" noChangeArrowheads="1" noChangeShapeType="1" noTextEdit="1"/>
              </p:cNvSpPr>
              <p:nvPr/>
            </p:nvSpPr>
            <p:spPr>
              <a:xfrm>
                <a:off x="1702594" y="2598105"/>
                <a:ext cx="8774906" cy="374846"/>
              </a:xfrm>
              <a:prstGeom prst="rect">
                <a:avLst/>
              </a:prstGeom>
              <a:blipFill>
                <a:blip r:embed="rId4"/>
                <a:stretch>
                  <a:fillRect l="-556" t="-6452" b="-2419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3350AA1-61E8-4FA7-8DA7-98F7B968571B}"/>
                  </a:ext>
                </a:extLst>
              </p:cNvPr>
              <p:cNvSpPr txBox="1"/>
              <p:nvPr/>
            </p:nvSpPr>
            <p:spPr>
              <a:xfrm>
                <a:off x="1283493" y="4674406"/>
                <a:ext cx="8289131" cy="1193019"/>
              </a:xfrm>
              <a:prstGeom prst="rect">
                <a:avLst/>
              </a:prstGeom>
              <a:noFill/>
            </p:spPr>
            <p:txBody>
              <a:bodyPr wrap="square">
                <a:spAutoFit/>
              </a:bodyPr>
              <a:lstStyle/>
              <a:p>
                <a:pPr>
                  <a:lnSpc>
                    <a:spcPct val="107000"/>
                  </a:lnSpc>
                  <a:spcAft>
                    <a:spcPts val="800"/>
                  </a:spcAft>
                </a:pPr>
                <a:r>
                  <a:rPr lang="en-IN" sz="1800" dirty="0">
                    <a:effectLst/>
                    <a:latin typeface="Calibri" panose="020F0502020204030204" pitchFamily="34" charset="0"/>
                    <a:ea typeface="Times New Roman" panose="02020603050405020304" pitchFamily="18" charset="0"/>
                    <a:cs typeface="Times New Roman" panose="02020603050405020304" pitchFamily="18" charset="0"/>
                  </a:rPr>
                  <a:t>The third equation tells that </a:t>
                </a:r>
                <a14:m>
                  <m:oMath xmlns:m="http://schemas.openxmlformats.org/officeDocument/2006/math">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𝑧</m:t>
                    </m:r>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𝑧</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𝑔</m:t>
                    </m:r>
                    <m:sSup>
                      <m:sSup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𝑡</m:t>
                        </m:r>
                      </m:e>
                      <m:sup>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IN" sz="1800" dirty="0">
                    <a:effectLst/>
                    <a:latin typeface="Calibri" panose="020F0502020204030204" pitchFamily="34" charset="0"/>
                    <a:ea typeface="Times New Roman" panose="02020603050405020304" pitchFamily="18" charset="0"/>
                    <a:cs typeface="Times New Roman" panose="02020603050405020304" pitchFamily="18" charset="0"/>
                  </a:rPr>
                  <a:t>. The vertical motion is of a body in free fall.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Calibri" panose="020F0502020204030204" pitchFamily="34" charset="0"/>
                    <a:ea typeface="Times New Roman" panose="02020603050405020304" pitchFamily="18" charset="0"/>
                    <a:cs typeface="Times New Roman" panose="02020603050405020304" pitchFamily="18" charset="0"/>
                  </a:rPr>
                  <a:t>The resulting path is a helix moving downward.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73350AA1-61E8-4FA7-8DA7-98F7B968571B}"/>
                  </a:ext>
                </a:extLst>
              </p:cNvPr>
              <p:cNvSpPr txBox="1">
                <a:spLocks noRot="1" noChangeAspect="1" noMove="1" noResize="1" noEditPoints="1" noAdjustHandles="1" noChangeArrowheads="1" noChangeShapeType="1" noTextEdit="1"/>
              </p:cNvSpPr>
              <p:nvPr/>
            </p:nvSpPr>
            <p:spPr>
              <a:xfrm>
                <a:off x="1283493" y="4674406"/>
                <a:ext cx="8289131" cy="1193019"/>
              </a:xfrm>
              <a:prstGeom prst="rect">
                <a:avLst/>
              </a:prstGeom>
              <a:blipFill>
                <a:blip r:embed="rId5"/>
                <a:stretch>
                  <a:fillRect l="-662" b="-7143"/>
                </a:stretch>
              </a:blipFill>
            </p:spPr>
            <p:txBody>
              <a:bodyPr/>
              <a:lstStyle/>
              <a:p>
                <a:r>
                  <a:rPr lang="en-IN">
                    <a:noFill/>
                  </a:rPr>
                  <a:t> </a:t>
                </a:r>
              </a:p>
            </p:txBody>
          </p:sp>
        </mc:Fallback>
      </mc:AlternateContent>
      <p:sp>
        <p:nvSpPr>
          <p:cNvPr id="17" name="TextBox 16">
            <a:extLst>
              <a:ext uri="{FF2B5EF4-FFF2-40B4-BE49-F238E27FC236}">
                <a16:creationId xmlns:a16="http://schemas.microsoft.com/office/drawing/2014/main" id="{095EB61B-3243-4C28-B981-ED885844E38F}"/>
              </a:ext>
            </a:extLst>
          </p:cNvPr>
          <p:cNvSpPr txBox="1"/>
          <p:nvPr/>
        </p:nvSpPr>
        <p:spPr>
          <a:xfrm>
            <a:off x="10374198" y="5745750"/>
            <a:ext cx="1359924" cy="523220"/>
          </a:xfrm>
          <a:prstGeom prst="rect">
            <a:avLst/>
          </a:prstGeom>
          <a:noFill/>
        </p:spPr>
        <p:txBody>
          <a:bodyPr wrap="none" rtlCol="0">
            <a:spAutoFit/>
          </a:bodyPr>
          <a:lstStyle/>
          <a:p>
            <a:r>
              <a:rPr lang="en-IN" sz="2800" b="1" u="sng" dirty="0"/>
              <a:t>1 marks</a:t>
            </a:r>
          </a:p>
        </p:txBody>
      </p:sp>
    </p:spTree>
    <p:extLst>
      <p:ext uri="{BB962C8B-B14F-4D97-AF65-F5344CB8AC3E}">
        <p14:creationId xmlns:p14="http://schemas.microsoft.com/office/powerpoint/2010/main" val="3974365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5514-E2E6-4D7F-AB87-1E79B214201A}"/>
              </a:ext>
            </a:extLst>
          </p:cNvPr>
          <p:cNvSpPr>
            <a:spLocks noGrp="1"/>
          </p:cNvSpPr>
          <p:nvPr>
            <p:ph type="ctrTitle"/>
          </p:nvPr>
        </p:nvSpPr>
        <p:spPr/>
        <p:txBody>
          <a:bodyPr/>
          <a:lstStyle/>
          <a:p>
            <a:r>
              <a:rPr lang="en-IN" b="1" dirty="0">
                <a:solidFill>
                  <a:srgbClr val="FF0000"/>
                </a:solidFill>
              </a:rPr>
              <a:t>Question 10</a:t>
            </a:r>
          </a:p>
        </p:txBody>
      </p:sp>
    </p:spTree>
    <p:extLst>
      <p:ext uri="{BB962C8B-B14F-4D97-AF65-F5344CB8AC3E}">
        <p14:creationId xmlns:p14="http://schemas.microsoft.com/office/powerpoint/2010/main" val="2370502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69AAC3-0878-49F4-A525-0E8F74C08662}"/>
              </a:ext>
            </a:extLst>
          </p:cNvPr>
          <p:cNvPicPr>
            <a:picLocks noChangeAspect="1"/>
          </p:cNvPicPr>
          <p:nvPr/>
        </p:nvPicPr>
        <p:blipFill rotWithShape="1">
          <a:blip r:embed="rId2"/>
          <a:srcRect l="14297" t="17083" r="18750" b="21112"/>
          <a:stretch/>
        </p:blipFill>
        <p:spPr>
          <a:xfrm>
            <a:off x="771524" y="152400"/>
            <a:ext cx="10239376" cy="5316830"/>
          </a:xfrm>
          <a:prstGeom prst="rect">
            <a:avLst/>
          </a:prstGeom>
        </p:spPr>
      </p:pic>
      <p:sp>
        <p:nvSpPr>
          <p:cNvPr id="6" name="TextBox 5">
            <a:extLst>
              <a:ext uri="{FF2B5EF4-FFF2-40B4-BE49-F238E27FC236}">
                <a16:creationId xmlns:a16="http://schemas.microsoft.com/office/drawing/2014/main" id="{47D0599C-171B-41B1-BDBF-12491C258BC1}"/>
              </a:ext>
            </a:extLst>
          </p:cNvPr>
          <p:cNvSpPr txBox="1"/>
          <p:nvPr/>
        </p:nvSpPr>
        <p:spPr>
          <a:xfrm>
            <a:off x="9783648" y="4089930"/>
            <a:ext cx="1359924" cy="523220"/>
          </a:xfrm>
          <a:prstGeom prst="rect">
            <a:avLst/>
          </a:prstGeom>
          <a:noFill/>
        </p:spPr>
        <p:txBody>
          <a:bodyPr wrap="none" rtlCol="0">
            <a:spAutoFit/>
          </a:bodyPr>
          <a:lstStyle/>
          <a:p>
            <a:r>
              <a:rPr lang="en-IN" sz="2800" b="1" u="sng" dirty="0"/>
              <a:t>3 marks</a:t>
            </a:r>
          </a:p>
        </p:txBody>
      </p:sp>
    </p:spTree>
    <p:extLst>
      <p:ext uri="{BB962C8B-B14F-4D97-AF65-F5344CB8AC3E}">
        <p14:creationId xmlns:p14="http://schemas.microsoft.com/office/powerpoint/2010/main" val="832182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6C05A1-0F43-4D92-B69F-201545E22393}"/>
              </a:ext>
            </a:extLst>
          </p:cNvPr>
          <p:cNvPicPr>
            <a:picLocks noChangeAspect="1"/>
          </p:cNvPicPr>
          <p:nvPr/>
        </p:nvPicPr>
        <p:blipFill rotWithShape="1">
          <a:blip r:embed="rId2"/>
          <a:srcRect l="18828" t="25000" r="15313" b="10000"/>
          <a:stretch/>
        </p:blipFill>
        <p:spPr>
          <a:xfrm>
            <a:off x="781048" y="504824"/>
            <a:ext cx="10688945" cy="5934076"/>
          </a:xfrm>
          <a:prstGeom prst="rect">
            <a:avLst/>
          </a:prstGeom>
        </p:spPr>
      </p:pic>
      <p:sp>
        <p:nvSpPr>
          <p:cNvPr id="6" name="TextBox 5">
            <a:extLst>
              <a:ext uri="{FF2B5EF4-FFF2-40B4-BE49-F238E27FC236}">
                <a16:creationId xmlns:a16="http://schemas.microsoft.com/office/drawing/2014/main" id="{45221D85-E9CD-4433-B195-3D5BEB549DD1}"/>
              </a:ext>
            </a:extLst>
          </p:cNvPr>
          <p:cNvSpPr txBox="1"/>
          <p:nvPr/>
        </p:nvSpPr>
        <p:spPr>
          <a:xfrm>
            <a:off x="10374198" y="1822980"/>
            <a:ext cx="1359924" cy="523220"/>
          </a:xfrm>
          <a:prstGeom prst="rect">
            <a:avLst/>
          </a:prstGeom>
          <a:noFill/>
        </p:spPr>
        <p:txBody>
          <a:bodyPr wrap="none" rtlCol="0">
            <a:spAutoFit/>
          </a:bodyPr>
          <a:lstStyle/>
          <a:p>
            <a:r>
              <a:rPr lang="en-IN" sz="2800" b="1" u="sng" dirty="0"/>
              <a:t>1 marks</a:t>
            </a:r>
          </a:p>
        </p:txBody>
      </p:sp>
      <p:cxnSp>
        <p:nvCxnSpPr>
          <p:cNvPr id="7" name="Straight Connector 6">
            <a:extLst>
              <a:ext uri="{FF2B5EF4-FFF2-40B4-BE49-F238E27FC236}">
                <a16:creationId xmlns:a16="http://schemas.microsoft.com/office/drawing/2014/main" id="{C97651FE-F47C-48F9-9A1C-59AE188209A5}"/>
              </a:ext>
            </a:extLst>
          </p:cNvPr>
          <p:cNvCxnSpPr/>
          <p:nvPr/>
        </p:nvCxnSpPr>
        <p:spPr>
          <a:xfrm flipV="1">
            <a:off x="0" y="2337395"/>
            <a:ext cx="12192000" cy="111377"/>
          </a:xfrm>
          <a:prstGeom prst="line">
            <a:avLst/>
          </a:prstGeom>
          <a:ln w="38100"/>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82CF4C15-5852-4339-B5CA-0FA4E132DE94}"/>
              </a:ext>
            </a:extLst>
          </p:cNvPr>
          <p:cNvSpPr txBox="1"/>
          <p:nvPr/>
        </p:nvSpPr>
        <p:spPr>
          <a:xfrm>
            <a:off x="10876619" y="3346105"/>
            <a:ext cx="1359924" cy="523220"/>
          </a:xfrm>
          <a:prstGeom prst="rect">
            <a:avLst/>
          </a:prstGeom>
          <a:noFill/>
        </p:spPr>
        <p:txBody>
          <a:bodyPr wrap="none" rtlCol="0">
            <a:spAutoFit/>
          </a:bodyPr>
          <a:lstStyle/>
          <a:p>
            <a:r>
              <a:rPr lang="en-IN" sz="2800" b="1" u="sng" dirty="0"/>
              <a:t>1 marks</a:t>
            </a:r>
          </a:p>
        </p:txBody>
      </p:sp>
      <p:cxnSp>
        <p:nvCxnSpPr>
          <p:cNvPr id="9" name="Straight Connector 8">
            <a:extLst>
              <a:ext uri="{FF2B5EF4-FFF2-40B4-BE49-F238E27FC236}">
                <a16:creationId xmlns:a16="http://schemas.microsoft.com/office/drawing/2014/main" id="{09693992-4936-4E8F-B691-B72B88F05224}"/>
              </a:ext>
            </a:extLst>
          </p:cNvPr>
          <p:cNvCxnSpPr/>
          <p:nvPr/>
        </p:nvCxnSpPr>
        <p:spPr>
          <a:xfrm flipV="1">
            <a:off x="29520" y="3757948"/>
            <a:ext cx="12192000" cy="111377"/>
          </a:xfrm>
          <a:prstGeom prst="line">
            <a:avLst/>
          </a:prstGeom>
          <a:ln w="3810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BA6B0A8D-C451-49C2-9879-35A65BE265F7}"/>
              </a:ext>
            </a:extLst>
          </p:cNvPr>
          <p:cNvSpPr txBox="1"/>
          <p:nvPr/>
        </p:nvSpPr>
        <p:spPr>
          <a:xfrm>
            <a:off x="10374198" y="5745750"/>
            <a:ext cx="1359924" cy="523220"/>
          </a:xfrm>
          <a:prstGeom prst="rect">
            <a:avLst/>
          </a:prstGeom>
          <a:noFill/>
        </p:spPr>
        <p:txBody>
          <a:bodyPr wrap="none" rtlCol="0">
            <a:spAutoFit/>
          </a:bodyPr>
          <a:lstStyle/>
          <a:p>
            <a:r>
              <a:rPr lang="en-IN" sz="2800" b="1" u="sng" dirty="0"/>
              <a:t>1 marks</a:t>
            </a:r>
          </a:p>
        </p:txBody>
      </p:sp>
    </p:spTree>
    <p:extLst>
      <p:ext uri="{BB962C8B-B14F-4D97-AF65-F5344CB8AC3E}">
        <p14:creationId xmlns:p14="http://schemas.microsoft.com/office/powerpoint/2010/main" val="3480167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5514-E2E6-4D7F-AB87-1E79B214201A}"/>
              </a:ext>
            </a:extLst>
          </p:cNvPr>
          <p:cNvSpPr>
            <a:spLocks noGrp="1"/>
          </p:cNvSpPr>
          <p:nvPr>
            <p:ph type="ctrTitle"/>
          </p:nvPr>
        </p:nvSpPr>
        <p:spPr/>
        <p:txBody>
          <a:bodyPr/>
          <a:lstStyle/>
          <a:p>
            <a:r>
              <a:rPr lang="en-IN" b="1" dirty="0">
                <a:solidFill>
                  <a:srgbClr val="FF0000"/>
                </a:solidFill>
              </a:rPr>
              <a:t>Question 11</a:t>
            </a:r>
          </a:p>
        </p:txBody>
      </p:sp>
    </p:spTree>
    <p:extLst>
      <p:ext uri="{BB962C8B-B14F-4D97-AF65-F5344CB8AC3E}">
        <p14:creationId xmlns:p14="http://schemas.microsoft.com/office/powerpoint/2010/main" val="498214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33D412-1EB1-4881-804B-D14EF77B27FA}"/>
              </a:ext>
            </a:extLst>
          </p:cNvPr>
          <p:cNvPicPr>
            <a:picLocks noChangeAspect="1"/>
          </p:cNvPicPr>
          <p:nvPr/>
        </p:nvPicPr>
        <p:blipFill rotWithShape="1">
          <a:blip r:embed="rId2"/>
          <a:srcRect l="14297" t="52083" r="7500" b="20000"/>
          <a:stretch/>
        </p:blipFill>
        <p:spPr>
          <a:xfrm>
            <a:off x="333144" y="371475"/>
            <a:ext cx="11858856" cy="2381250"/>
          </a:xfrm>
          <a:prstGeom prst="rect">
            <a:avLst/>
          </a:prstGeom>
        </p:spPr>
      </p:pic>
      <p:sp>
        <p:nvSpPr>
          <p:cNvPr id="6" name="TextBox 5">
            <a:extLst>
              <a:ext uri="{FF2B5EF4-FFF2-40B4-BE49-F238E27FC236}">
                <a16:creationId xmlns:a16="http://schemas.microsoft.com/office/drawing/2014/main" id="{6F9FA428-2D2B-40EE-9CEB-61BDA8821EFE}"/>
              </a:ext>
            </a:extLst>
          </p:cNvPr>
          <p:cNvSpPr txBox="1"/>
          <p:nvPr/>
        </p:nvSpPr>
        <p:spPr>
          <a:xfrm>
            <a:off x="9783648" y="4089930"/>
            <a:ext cx="1359924" cy="523220"/>
          </a:xfrm>
          <a:prstGeom prst="rect">
            <a:avLst/>
          </a:prstGeom>
          <a:noFill/>
        </p:spPr>
        <p:txBody>
          <a:bodyPr wrap="none" rtlCol="0">
            <a:spAutoFit/>
          </a:bodyPr>
          <a:lstStyle/>
          <a:p>
            <a:r>
              <a:rPr lang="en-IN" sz="2800" b="1" u="sng" dirty="0"/>
              <a:t>3 marks</a:t>
            </a:r>
          </a:p>
        </p:txBody>
      </p:sp>
    </p:spTree>
    <p:extLst>
      <p:ext uri="{BB962C8B-B14F-4D97-AF65-F5344CB8AC3E}">
        <p14:creationId xmlns:p14="http://schemas.microsoft.com/office/powerpoint/2010/main" val="2763197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34AEA9-3DEF-44F6-B061-B8B3C839A300}"/>
              </a:ext>
            </a:extLst>
          </p:cNvPr>
          <p:cNvSpPr txBox="1"/>
          <p:nvPr/>
        </p:nvSpPr>
        <p:spPr>
          <a:xfrm>
            <a:off x="1828800" y="232291"/>
            <a:ext cx="436338" cy="369332"/>
          </a:xfrm>
          <a:prstGeom prst="rect">
            <a:avLst/>
          </a:prstGeom>
          <a:noFill/>
        </p:spPr>
        <p:txBody>
          <a:bodyPr wrap="none" rtlCol="0">
            <a:spAutoFit/>
          </a:bodyPr>
          <a:lstStyle/>
          <a:p>
            <a:r>
              <a:rPr lang="en-IN" dirty="0"/>
              <a:t>(a)</a:t>
            </a:r>
          </a:p>
        </p:txBody>
      </p:sp>
      <p:graphicFrame>
        <p:nvGraphicFramePr>
          <p:cNvPr id="5" name="Object 4">
            <a:extLst>
              <a:ext uri="{FF2B5EF4-FFF2-40B4-BE49-F238E27FC236}">
                <a16:creationId xmlns:a16="http://schemas.microsoft.com/office/drawing/2014/main" id="{DF232DEB-5212-4B27-8325-5D0454D8C45C}"/>
              </a:ext>
            </a:extLst>
          </p:cNvPr>
          <p:cNvGraphicFramePr>
            <a:graphicFrameLocks noChangeAspect="1"/>
          </p:cNvGraphicFramePr>
          <p:nvPr>
            <p:extLst>
              <p:ext uri="{D42A27DB-BD31-4B8C-83A1-F6EECF244321}">
                <p14:modId xmlns:p14="http://schemas.microsoft.com/office/powerpoint/2010/main" val="1542945046"/>
              </p:ext>
            </p:extLst>
          </p:nvPr>
        </p:nvGraphicFramePr>
        <p:xfrm>
          <a:off x="8685891" y="1110947"/>
          <a:ext cx="3376613" cy="647700"/>
        </p:xfrm>
        <a:graphic>
          <a:graphicData uri="http://schemas.openxmlformats.org/presentationml/2006/ole">
            <mc:AlternateContent xmlns:mc="http://schemas.openxmlformats.org/markup-compatibility/2006">
              <mc:Choice xmlns:v="urn:schemas-microsoft-com:vml" Requires="v">
                <p:oleObj spid="_x0000_s8298" name="Equation" r:id="rId3" imgW="1257120" imgH="241200" progId="Equation.DSMT4">
                  <p:embed/>
                </p:oleObj>
              </mc:Choice>
              <mc:Fallback>
                <p:oleObj name="Equation" r:id="rId3" imgW="1257120" imgH="241200" progId="Equation.DSMT4">
                  <p:embed/>
                  <p:pic>
                    <p:nvPicPr>
                      <p:cNvPr id="6" name="Object 5">
                        <a:extLst>
                          <a:ext uri="{FF2B5EF4-FFF2-40B4-BE49-F238E27FC236}">
                            <a16:creationId xmlns:a16="http://schemas.microsoft.com/office/drawing/2014/main" id="{7F94F170-A99F-4101-BBFA-25E73A49F70C}"/>
                          </a:ext>
                        </a:extLst>
                      </p:cNvPr>
                      <p:cNvPicPr/>
                      <p:nvPr/>
                    </p:nvPicPr>
                    <p:blipFill>
                      <a:blip r:embed="rId4"/>
                      <a:stretch>
                        <a:fillRect/>
                      </a:stretch>
                    </p:blipFill>
                    <p:spPr>
                      <a:xfrm>
                        <a:off x="8685891" y="1110947"/>
                        <a:ext cx="3376613" cy="647700"/>
                      </a:xfrm>
                      <a:prstGeom prst="rect">
                        <a:avLst/>
                      </a:prstGeom>
                    </p:spPr>
                  </p:pic>
                </p:oleObj>
              </mc:Fallback>
            </mc:AlternateContent>
          </a:graphicData>
        </a:graphic>
      </p:graphicFrame>
      <p:graphicFrame>
        <p:nvGraphicFramePr>
          <p:cNvPr id="6" name="Object 7">
            <a:extLst>
              <a:ext uri="{FF2B5EF4-FFF2-40B4-BE49-F238E27FC236}">
                <a16:creationId xmlns:a16="http://schemas.microsoft.com/office/drawing/2014/main" id="{C3A611B7-0ADF-4825-BBBE-6C7E19F8918E}"/>
              </a:ext>
            </a:extLst>
          </p:cNvPr>
          <p:cNvGraphicFramePr>
            <a:graphicFrameLocks noChangeAspect="1"/>
          </p:cNvGraphicFramePr>
          <p:nvPr>
            <p:extLst>
              <p:ext uri="{D42A27DB-BD31-4B8C-83A1-F6EECF244321}">
                <p14:modId xmlns:p14="http://schemas.microsoft.com/office/powerpoint/2010/main" val="3076090562"/>
              </p:ext>
            </p:extLst>
          </p:nvPr>
        </p:nvGraphicFramePr>
        <p:xfrm>
          <a:off x="3443288" y="416957"/>
          <a:ext cx="4595812" cy="895350"/>
        </p:xfrm>
        <a:graphic>
          <a:graphicData uri="http://schemas.openxmlformats.org/presentationml/2006/ole">
            <mc:AlternateContent xmlns:mc="http://schemas.openxmlformats.org/markup-compatibility/2006">
              <mc:Choice xmlns:v="urn:schemas-microsoft-com:vml" Requires="v">
                <p:oleObj spid="_x0000_s8299" name="Equation" r:id="rId5" imgW="2349360" imgH="457200" progId="Equation.DSMT4">
                  <p:embed/>
                </p:oleObj>
              </mc:Choice>
              <mc:Fallback>
                <p:oleObj name="Equation" r:id="rId5" imgW="2349360" imgH="457200" progId="Equation.DSMT4">
                  <p:embed/>
                  <p:pic>
                    <p:nvPicPr>
                      <p:cNvPr id="37895" name="Object 7"/>
                      <p:cNvPicPr/>
                      <p:nvPr/>
                    </p:nvPicPr>
                    <p:blipFill>
                      <a:blip r:embed="rId6"/>
                      <a:stretch>
                        <a:fillRect/>
                      </a:stretch>
                    </p:blipFill>
                    <p:spPr>
                      <a:xfrm>
                        <a:off x="3443288" y="416957"/>
                        <a:ext cx="4595812" cy="895350"/>
                      </a:xfrm>
                      <a:prstGeom prst="rect">
                        <a:avLst/>
                      </a:prstGeom>
                      <a:solidFill>
                        <a:srgbClr val="800080"/>
                      </a:solidFill>
                    </p:spPr>
                  </p:pic>
                </p:oleObj>
              </mc:Fallback>
            </mc:AlternateContent>
          </a:graphicData>
        </a:graphic>
      </p:graphicFrame>
      <p:graphicFrame>
        <p:nvGraphicFramePr>
          <p:cNvPr id="7" name="Object 8">
            <a:extLst>
              <a:ext uri="{FF2B5EF4-FFF2-40B4-BE49-F238E27FC236}">
                <a16:creationId xmlns:a16="http://schemas.microsoft.com/office/drawing/2014/main" id="{E1BBC73C-EE14-46ED-8F6E-2B81FFC24C41}"/>
              </a:ext>
            </a:extLst>
          </p:cNvPr>
          <p:cNvGraphicFramePr>
            <a:graphicFrameLocks noChangeAspect="1"/>
          </p:cNvGraphicFramePr>
          <p:nvPr>
            <p:extLst>
              <p:ext uri="{D42A27DB-BD31-4B8C-83A1-F6EECF244321}">
                <p14:modId xmlns:p14="http://schemas.microsoft.com/office/powerpoint/2010/main" val="680118787"/>
              </p:ext>
            </p:extLst>
          </p:nvPr>
        </p:nvGraphicFramePr>
        <p:xfrm>
          <a:off x="2265138" y="1459428"/>
          <a:ext cx="5522912" cy="749300"/>
        </p:xfrm>
        <a:graphic>
          <a:graphicData uri="http://schemas.openxmlformats.org/presentationml/2006/ole">
            <mc:AlternateContent xmlns:mc="http://schemas.openxmlformats.org/markup-compatibility/2006">
              <mc:Choice xmlns:v="urn:schemas-microsoft-com:vml" Requires="v">
                <p:oleObj spid="_x0000_s8300" name="Equation" r:id="rId7" imgW="1904760" imgH="266400" progId="Equation.DSMT4">
                  <p:embed/>
                </p:oleObj>
              </mc:Choice>
              <mc:Fallback>
                <p:oleObj name="Equation" r:id="rId7" imgW="1904760" imgH="266400" progId="Equation.DSMT4">
                  <p:embed/>
                  <p:pic>
                    <p:nvPicPr>
                      <p:cNvPr id="49160" name="Object 8"/>
                      <p:cNvPicPr/>
                      <p:nvPr/>
                    </p:nvPicPr>
                    <p:blipFill>
                      <a:blip r:embed="rId8"/>
                      <a:stretch>
                        <a:fillRect/>
                      </a:stretch>
                    </p:blipFill>
                    <p:spPr>
                      <a:xfrm>
                        <a:off x="2265138" y="1459428"/>
                        <a:ext cx="5522912" cy="749300"/>
                      </a:xfrm>
                      <a:prstGeom prst="rect">
                        <a:avLst/>
                      </a:prstGeom>
                      <a:solidFill>
                        <a:srgbClr val="FF9900">
                          <a:alpha val="43921"/>
                        </a:srgbClr>
                      </a:solidFill>
                    </p:spPr>
                  </p:pic>
                </p:oleObj>
              </mc:Fallback>
            </mc:AlternateContent>
          </a:graphicData>
        </a:graphic>
      </p:graphicFrame>
      <p:sp>
        <p:nvSpPr>
          <p:cNvPr id="8" name="TextBox 7">
            <a:extLst>
              <a:ext uri="{FF2B5EF4-FFF2-40B4-BE49-F238E27FC236}">
                <a16:creationId xmlns:a16="http://schemas.microsoft.com/office/drawing/2014/main" id="{B585E3E4-E616-4184-BE4A-69BBD87B8CEC}"/>
              </a:ext>
            </a:extLst>
          </p:cNvPr>
          <p:cNvSpPr txBox="1"/>
          <p:nvPr/>
        </p:nvSpPr>
        <p:spPr>
          <a:xfrm>
            <a:off x="10374198" y="1822980"/>
            <a:ext cx="1359924" cy="523220"/>
          </a:xfrm>
          <a:prstGeom prst="rect">
            <a:avLst/>
          </a:prstGeom>
          <a:noFill/>
        </p:spPr>
        <p:txBody>
          <a:bodyPr wrap="none" rtlCol="0">
            <a:spAutoFit/>
          </a:bodyPr>
          <a:lstStyle/>
          <a:p>
            <a:r>
              <a:rPr lang="en-IN" sz="2800" b="1" u="sng" dirty="0"/>
              <a:t>1 marks</a:t>
            </a:r>
          </a:p>
        </p:txBody>
      </p:sp>
      <p:cxnSp>
        <p:nvCxnSpPr>
          <p:cNvPr id="9" name="Straight Connector 8">
            <a:extLst>
              <a:ext uri="{FF2B5EF4-FFF2-40B4-BE49-F238E27FC236}">
                <a16:creationId xmlns:a16="http://schemas.microsoft.com/office/drawing/2014/main" id="{489152BF-68A4-4245-AD48-19C6493DE85B}"/>
              </a:ext>
            </a:extLst>
          </p:cNvPr>
          <p:cNvCxnSpPr/>
          <p:nvPr/>
        </p:nvCxnSpPr>
        <p:spPr>
          <a:xfrm flipV="1">
            <a:off x="0" y="2337395"/>
            <a:ext cx="12192000" cy="111377"/>
          </a:xfrm>
          <a:prstGeom prst="line">
            <a:avLst/>
          </a:prstGeom>
          <a:ln w="38100"/>
        </p:spPr>
        <p:style>
          <a:lnRef idx="3">
            <a:schemeClr val="dk1"/>
          </a:lnRef>
          <a:fillRef idx="0">
            <a:schemeClr val="dk1"/>
          </a:fillRef>
          <a:effectRef idx="2">
            <a:schemeClr val="dk1"/>
          </a:effectRef>
          <a:fontRef idx="minor">
            <a:schemeClr val="tx1"/>
          </a:fontRef>
        </p:style>
      </p:cxnSp>
      <p:graphicFrame>
        <p:nvGraphicFramePr>
          <p:cNvPr id="10" name="Object 9">
            <a:extLst>
              <a:ext uri="{FF2B5EF4-FFF2-40B4-BE49-F238E27FC236}">
                <a16:creationId xmlns:a16="http://schemas.microsoft.com/office/drawing/2014/main" id="{DFC7CAF3-F10B-45DC-BF80-F5A79A820D62}"/>
              </a:ext>
            </a:extLst>
          </p:cNvPr>
          <p:cNvGraphicFramePr>
            <a:graphicFrameLocks noChangeAspect="1"/>
          </p:cNvGraphicFramePr>
          <p:nvPr>
            <p:extLst>
              <p:ext uri="{D42A27DB-BD31-4B8C-83A1-F6EECF244321}">
                <p14:modId xmlns:p14="http://schemas.microsoft.com/office/powerpoint/2010/main" val="1996856936"/>
              </p:ext>
            </p:extLst>
          </p:nvPr>
        </p:nvGraphicFramePr>
        <p:xfrm>
          <a:off x="2568575" y="2595563"/>
          <a:ext cx="3341688" cy="612775"/>
        </p:xfrm>
        <a:graphic>
          <a:graphicData uri="http://schemas.openxmlformats.org/presentationml/2006/ole">
            <mc:AlternateContent xmlns:mc="http://schemas.openxmlformats.org/markup-compatibility/2006">
              <mc:Choice xmlns:v="urn:schemas-microsoft-com:vml" Requires="v">
                <p:oleObj spid="_x0000_s8301" name="Equation" r:id="rId9" imgW="1244520" imgH="228600" progId="Equation.DSMT4">
                  <p:embed/>
                </p:oleObj>
              </mc:Choice>
              <mc:Fallback>
                <p:oleObj name="Equation" r:id="rId9" imgW="1244520" imgH="228600" progId="Equation.DSMT4">
                  <p:embed/>
                  <p:pic>
                    <p:nvPicPr>
                      <p:cNvPr id="5" name="Object 4">
                        <a:extLst>
                          <a:ext uri="{FF2B5EF4-FFF2-40B4-BE49-F238E27FC236}">
                            <a16:creationId xmlns:a16="http://schemas.microsoft.com/office/drawing/2014/main" id="{DF232DEB-5212-4B27-8325-5D0454D8C45C}"/>
                          </a:ext>
                        </a:extLst>
                      </p:cNvPr>
                      <p:cNvPicPr/>
                      <p:nvPr/>
                    </p:nvPicPr>
                    <p:blipFill>
                      <a:blip r:embed="rId10"/>
                      <a:stretch>
                        <a:fillRect/>
                      </a:stretch>
                    </p:blipFill>
                    <p:spPr>
                      <a:xfrm>
                        <a:off x="2568575" y="2595563"/>
                        <a:ext cx="3341688" cy="61277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B6CB465F-A55C-49F7-B8BC-C26BCFE9E266}"/>
              </a:ext>
            </a:extLst>
          </p:cNvPr>
          <p:cNvSpPr txBox="1"/>
          <p:nvPr/>
        </p:nvSpPr>
        <p:spPr>
          <a:xfrm>
            <a:off x="10526598" y="2785005"/>
            <a:ext cx="1359924" cy="523220"/>
          </a:xfrm>
          <a:prstGeom prst="rect">
            <a:avLst/>
          </a:prstGeom>
          <a:noFill/>
        </p:spPr>
        <p:txBody>
          <a:bodyPr wrap="none" rtlCol="0">
            <a:spAutoFit/>
          </a:bodyPr>
          <a:lstStyle/>
          <a:p>
            <a:r>
              <a:rPr lang="en-IN" sz="2800" b="1" u="sng" dirty="0"/>
              <a:t>1 marks</a:t>
            </a:r>
          </a:p>
        </p:txBody>
      </p:sp>
      <p:cxnSp>
        <p:nvCxnSpPr>
          <p:cNvPr id="12" name="Straight Connector 11">
            <a:extLst>
              <a:ext uri="{FF2B5EF4-FFF2-40B4-BE49-F238E27FC236}">
                <a16:creationId xmlns:a16="http://schemas.microsoft.com/office/drawing/2014/main" id="{88C23D01-0D56-4C77-8977-8F717F905D22}"/>
              </a:ext>
            </a:extLst>
          </p:cNvPr>
          <p:cNvCxnSpPr/>
          <p:nvPr/>
        </p:nvCxnSpPr>
        <p:spPr>
          <a:xfrm flipV="1">
            <a:off x="152400" y="3299420"/>
            <a:ext cx="12192000" cy="111377"/>
          </a:xfrm>
          <a:prstGeom prst="line">
            <a:avLst/>
          </a:prstGeom>
          <a:ln w="38100"/>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6970DE8D-F44E-4529-99E7-7408749445FA}"/>
              </a:ext>
            </a:extLst>
          </p:cNvPr>
          <p:cNvSpPr txBox="1"/>
          <p:nvPr/>
        </p:nvSpPr>
        <p:spPr>
          <a:xfrm>
            <a:off x="1543050" y="2574476"/>
            <a:ext cx="447558" cy="369332"/>
          </a:xfrm>
          <a:prstGeom prst="rect">
            <a:avLst/>
          </a:prstGeom>
          <a:noFill/>
        </p:spPr>
        <p:txBody>
          <a:bodyPr wrap="none" rtlCol="0">
            <a:spAutoFit/>
          </a:bodyPr>
          <a:lstStyle/>
          <a:p>
            <a:r>
              <a:rPr lang="en-IN" dirty="0"/>
              <a:t>(b)</a:t>
            </a:r>
          </a:p>
        </p:txBody>
      </p:sp>
      <p:sp>
        <p:nvSpPr>
          <p:cNvPr id="15" name="TextBox 14">
            <a:extLst>
              <a:ext uri="{FF2B5EF4-FFF2-40B4-BE49-F238E27FC236}">
                <a16:creationId xmlns:a16="http://schemas.microsoft.com/office/drawing/2014/main" id="{E7290181-6370-44B7-A1D8-2E1E153E9817}"/>
              </a:ext>
            </a:extLst>
          </p:cNvPr>
          <p:cNvSpPr txBox="1"/>
          <p:nvPr/>
        </p:nvSpPr>
        <p:spPr>
          <a:xfrm>
            <a:off x="504148" y="3822640"/>
            <a:ext cx="11382374" cy="1915974"/>
          </a:xfrm>
          <a:prstGeom prst="rect">
            <a:avLst/>
          </a:prstGeom>
          <a:noFill/>
        </p:spPr>
        <p:txBody>
          <a:bodyPr wrap="square">
            <a:spAutoFit/>
          </a:bodyPr>
          <a:lstStyle/>
          <a:p>
            <a:pPr lvl="0" algn="just">
              <a:lnSpc>
                <a:spcPct val="107000"/>
              </a:lnSpc>
              <a:spcAft>
                <a:spcPts val="8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(c) The difference between (a) and (b) is due to the reason that the definition of df in terms of Del operator is valid in the limit the change tending to zero. In the present example, we have approximated the expression for discrete change. The difference will be even less if the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dr</a:t>
            </a:r>
            <a:r>
              <a:rPr lang="en-IN" sz="2800" dirty="0">
                <a:effectLst/>
                <a:latin typeface="Calibri" panose="020F0502020204030204" pitchFamily="34" charset="0"/>
                <a:ea typeface="Calibri" panose="020F0502020204030204" pitchFamily="34" charset="0"/>
                <a:cs typeface="Times New Roman" panose="02020603050405020304" pitchFamily="18" charset="0"/>
              </a:rPr>
              <a:t>, d</a:t>
            </a:r>
            <a:r>
              <a:rPr lang="el-GR" sz="2800" dirty="0">
                <a:effectLst/>
                <a:latin typeface="Calibri" panose="020F0502020204030204" pitchFamily="34" charset="0"/>
                <a:ea typeface="Calibri" panose="020F0502020204030204" pitchFamily="34" charset="0"/>
                <a:cs typeface="Times New Roman" panose="02020603050405020304" pitchFamily="18" charset="0"/>
              </a:rPr>
              <a:t>θ</a:t>
            </a:r>
            <a:r>
              <a:rPr lang="en-IN" sz="2800" dirty="0">
                <a:effectLst/>
                <a:latin typeface="Calibri" panose="020F0502020204030204" pitchFamily="34" charset="0"/>
                <a:ea typeface="Calibri" panose="020F0502020204030204" pitchFamily="34" charset="0"/>
                <a:cs typeface="Times New Roman" panose="02020603050405020304" pitchFamily="18" charset="0"/>
              </a:rPr>
              <a:t> and d</a:t>
            </a:r>
            <a:r>
              <a:rPr lang="el-GR" sz="2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IN" sz="2800" dirty="0">
                <a:effectLst/>
                <a:latin typeface="Calibri" panose="020F0502020204030204" pitchFamily="34" charset="0"/>
                <a:ea typeface="Calibri" panose="020F0502020204030204" pitchFamily="34" charset="0"/>
                <a:cs typeface="Times New Roman" panose="02020603050405020304" pitchFamily="18" charset="0"/>
              </a:rPr>
              <a:t> are reduced.</a:t>
            </a:r>
          </a:p>
        </p:txBody>
      </p:sp>
      <p:sp>
        <p:nvSpPr>
          <p:cNvPr id="16" name="TextBox 15">
            <a:extLst>
              <a:ext uri="{FF2B5EF4-FFF2-40B4-BE49-F238E27FC236}">
                <a16:creationId xmlns:a16="http://schemas.microsoft.com/office/drawing/2014/main" id="{ADCCDDC2-5771-4BEE-B770-65D5B97DB320}"/>
              </a:ext>
            </a:extLst>
          </p:cNvPr>
          <p:cNvSpPr txBox="1"/>
          <p:nvPr/>
        </p:nvSpPr>
        <p:spPr>
          <a:xfrm>
            <a:off x="10374198" y="5746883"/>
            <a:ext cx="1359924" cy="523220"/>
          </a:xfrm>
          <a:prstGeom prst="rect">
            <a:avLst/>
          </a:prstGeom>
          <a:noFill/>
        </p:spPr>
        <p:txBody>
          <a:bodyPr wrap="none" rtlCol="0">
            <a:spAutoFit/>
          </a:bodyPr>
          <a:lstStyle/>
          <a:p>
            <a:r>
              <a:rPr lang="en-IN" sz="2800" b="1" u="sng" dirty="0"/>
              <a:t>1 marks</a:t>
            </a:r>
          </a:p>
        </p:txBody>
      </p:sp>
      <p:cxnSp>
        <p:nvCxnSpPr>
          <p:cNvPr id="17" name="Straight Connector 16">
            <a:extLst>
              <a:ext uri="{FF2B5EF4-FFF2-40B4-BE49-F238E27FC236}">
                <a16:creationId xmlns:a16="http://schemas.microsoft.com/office/drawing/2014/main" id="{2A40EC1F-0EA7-4152-BA42-CA1093242C0C}"/>
              </a:ext>
            </a:extLst>
          </p:cNvPr>
          <p:cNvCxnSpPr/>
          <p:nvPr/>
        </p:nvCxnSpPr>
        <p:spPr>
          <a:xfrm flipV="1">
            <a:off x="0" y="6261298"/>
            <a:ext cx="12192000" cy="111377"/>
          </a:xfrm>
          <a:prstGeom prst="line">
            <a:avLst/>
          </a:prstGeom>
          <a:ln w="381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0394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5514-E2E6-4D7F-AB87-1E79B214201A}"/>
              </a:ext>
            </a:extLst>
          </p:cNvPr>
          <p:cNvSpPr>
            <a:spLocks noGrp="1"/>
          </p:cNvSpPr>
          <p:nvPr>
            <p:ph type="ctrTitle"/>
          </p:nvPr>
        </p:nvSpPr>
        <p:spPr/>
        <p:txBody>
          <a:bodyPr/>
          <a:lstStyle/>
          <a:p>
            <a:r>
              <a:rPr lang="en-IN" b="1" dirty="0">
                <a:solidFill>
                  <a:srgbClr val="FF0000"/>
                </a:solidFill>
              </a:rPr>
              <a:t>Question 12</a:t>
            </a:r>
          </a:p>
        </p:txBody>
      </p:sp>
    </p:spTree>
    <p:extLst>
      <p:ext uri="{BB962C8B-B14F-4D97-AF65-F5344CB8AC3E}">
        <p14:creationId xmlns:p14="http://schemas.microsoft.com/office/powerpoint/2010/main" val="2702290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4B258A-6DCB-450F-AF01-AE2F8AF13213}"/>
              </a:ext>
            </a:extLst>
          </p:cNvPr>
          <p:cNvPicPr>
            <a:picLocks noChangeAspect="1"/>
          </p:cNvPicPr>
          <p:nvPr/>
        </p:nvPicPr>
        <p:blipFill rotWithShape="1">
          <a:blip r:embed="rId2"/>
          <a:srcRect l="18906" t="33333" r="7110" b="18333"/>
          <a:stretch/>
        </p:blipFill>
        <p:spPr>
          <a:xfrm>
            <a:off x="1457325" y="371474"/>
            <a:ext cx="10082897" cy="3705225"/>
          </a:xfrm>
          <a:prstGeom prst="rect">
            <a:avLst/>
          </a:prstGeom>
        </p:spPr>
      </p:pic>
      <p:sp>
        <p:nvSpPr>
          <p:cNvPr id="6" name="TextBox 5">
            <a:extLst>
              <a:ext uri="{FF2B5EF4-FFF2-40B4-BE49-F238E27FC236}">
                <a16:creationId xmlns:a16="http://schemas.microsoft.com/office/drawing/2014/main" id="{2BAB9211-BCC4-407F-910E-608A113230AB}"/>
              </a:ext>
            </a:extLst>
          </p:cNvPr>
          <p:cNvSpPr txBox="1"/>
          <p:nvPr/>
        </p:nvSpPr>
        <p:spPr>
          <a:xfrm>
            <a:off x="9936048" y="4442355"/>
            <a:ext cx="1359924" cy="523220"/>
          </a:xfrm>
          <a:prstGeom prst="rect">
            <a:avLst/>
          </a:prstGeom>
          <a:noFill/>
        </p:spPr>
        <p:txBody>
          <a:bodyPr wrap="none" rtlCol="0">
            <a:spAutoFit/>
          </a:bodyPr>
          <a:lstStyle/>
          <a:p>
            <a:r>
              <a:rPr lang="en-IN" sz="2800" b="1" u="sng" dirty="0"/>
              <a:t>5 marks</a:t>
            </a:r>
          </a:p>
        </p:txBody>
      </p:sp>
    </p:spTree>
    <p:extLst>
      <p:ext uri="{BB962C8B-B14F-4D97-AF65-F5344CB8AC3E}">
        <p14:creationId xmlns:p14="http://schemas.microsoft.com/office/powerpoint/2010/main" val="4270893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5A8EDAF-6229-4C7F-921A-89CD8985BF4C}"/>
              </a:ext>
            </a:extLst>
          </p:cNvPr>
          <p:cNvGraphicFramePr>
            <a:graphicFrameLocks noGrp="1"/>
          </p:cNvGraphicFramePr>
          <p:nvPr>
            <p:extLst>
              <p:ext uri="{D42A27DB-BD31-4B8C-83A1-F6EECF244321}">
                <p14:modId xmlns:p14="http://schemas.microsoft.com/office/powerpoint/2010/main" val="2187469194"/>
              </p:ext>
            </p:extLst>
          </p:nvPr>
        </p:nvGraphicFramePr>
        <p:xfrm>
          <a:off x="1529397" y="3819523"/>
          <a:ext cx="2427605" cy="2908300"/>
        </p:xfrm>
        <a:graphic>
          <a:graphicData uri="http://schemas.openxmlformats.org/drawingml/2006/table">
            <a:tbl>
              <a:tblPr firstRow="1" firstCol="1" bandRow="1">
                <a:tableStyleId>{5C22544A-7EE6-4342-B048-85BDC9FD1C3A}</a:tableStyleId>
              </a:tblPr>
              <a:tblGrid>
                <a:gridCol w="609600">
                  <a:extLst>
                    <a:ext uri="{9D8B030D-6E8A-4147-A177-3AD203B41FA5}">
                      <a16:colId xmlns:a16="http://schemas.microsoft.com/office/drawing/2014/main" val="3865817951"/>
                    </a:ext>
                  </a:extLst>
                </a:gridCol>
                <a:gridCol w="668655">
                  <a:extLst>
                    <a:ext uri="{9D8B030D-6E8A-4147-A177-3AD203B41FA5}">
                      <a16:colId xmlns:a16="http://schemas.microsoft.com/office/drawing/2014/main" val="3605253787"/>
                    </a:ext>
                  </a:extLst>
                </a:gridCol>
                <a:gridCol w="1149350">
                  <a:extLst>
                    <a:ext uri="{9D8B030D-6E8A-4147-A177-3AD203B41FA5}">
                      <a16:colId xmlns:a16="http://schemas.microsoft.com/office/drawing/2014/main" val="556151439"/>
                    </a:ext>
                  </a:extLst>
                </a:gridCol>
              </a:tblGrid>
              <a:tr h="184150">
                <a:tc>
                  <a:txBody>
                    <a:bodyPr/>
                    <a:lstStyle/>
                    <a:p>
                      <a:pPr>
                        <a:lnSpc>
                          <a:spcPct val="107000"/>
                        </a:lnSpc>
                        <a:spcAft>
                          <a:spcPts val="800"/>
                        </a:spcAft>
                      </a:pPr>
                      <a:r>
                        <a:rPr lang="en-IN" sz="1100">
                          <a:effectLst/>
                        </a:rPr>
                        <a:t>time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100">
                          <a:effectLst/>
                        </a:rPr>
                        <a:t>Position</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100">
                          <a:effectLst/>
                        </a:rPr>
                        <a:t>Velocity</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10846959"/>
                  </a:ext>
                </a:extLst>
              </a:tr>
              <a:tr h="184150">
                <a:tc>
                  <a:txBody>
                    <a:bodyPr/>
                    <a:lstStyle/>
                    <a:p>
                      <a:pPr algn="r">
                        <a:lnSpc>
                          <a:spcPct val="107000"/>
                        </a:lnSpc>
                        <a:spcAft>
                          <a:spcPts val="800"/>
                        </a:spcAft>
                      </a:pPr>
                      <a:r>
                        <a:rPr lang="en-IN" sz="1100">
                          <a:effectLst/>
                        </a:rPr>
                        <a:t>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2.5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23563981"/>
                  </a:ext>
                </a:extLst>
              </a:tr>
              <a:tr h="184150">
                <a:tc>
                  <a:txBody>
                    <a:bodyPr/>
                    <a:lstStyle/>
                    <a:p>
                      <a:pPr algn="r">
                        <a:lnSpc>
                          <a:spcPct val="107000"/>
                        </a:lnSpc>
                        <a:spcAft>
                          <a:spcPts val="800"/>
                        </a:spcAft>
                      </a:pPr>
                      <a:r>
                        <a:rPr lang="en-IN" sz="1100">
                          <a:effectLst/>
                        </a:rPr>
                        <a:t>0.1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0.25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2.5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8552698"/>
                  </a:ext>
                </a:extLst>
              </a:tr>
              <a:tr h="184150">
                <a:tc>
                  <a:txBody>
                    <a:bodyPr/>
                    <a:lstStyle/>
                    <a:p>
                      <a:pPr algn="r">
                        <a:lnSpc>
                          <a:spcPct val="107000"/>
                        </a:lnSpc>
                        <a:spcAft>
                          <a:spcPts val="800"/>
                        </a:spcAft>
                      </a:pPr>
                      <a:r>
                        <a:rPr lang="en-IN" sz="1100">
                          <a:effectLst/>
                        </a:rPr>
                        <a:t>0.2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0.46875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1.875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56897758"/>
                  </a:ext>
                </a:extLst>
              </a:tr>
              <a:tr h="184150">
                <a:tc>
                  <a:txBody>
                    <a:bodyPr/>
                    <a:lstStyle/>
                    <a:p>
                      <a:pPr algn="r">
                        <a:lnSpc>
                          <a:spcPct val="107000"/>
                        </a:lnSpc>
                        <a:spcAft>
                          <a:spcPts val="800"/>
                        </a:spcAft>
                      </a:pPr>
                      <a:r>
                        <a:rPr lang="en-IN" sz="1100">
                          <a:effectLst/>
                        </a:rPr>
                        <a:t>0.3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0.597656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0.703125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84407462"/>
                  </a:ext>
                </a:extLst>
              </a:tr>
              <a:tr h="184150">
                <a:tc>
                  <a:txBody>
                    <a:bodyPr/>
                    <a:lstStyle/>
                    <a:p>
                      <a:pPr algn="r">
                        <a:lnSpc>
                          <a:spcPct val="107000"/>
                        </a:lnSpc>
                        <a:spcAft>
                          <a:spcPts val="800"/>
                        </a:spcAft>
                      </a:pPr>
                      <a:r>
                        <a:rPr lang="en-IN" sz="1100">
                          <a:effectLst/>
                        </a:rPr>
                        <a:t>0.4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0.593262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-0.791015625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38197972"/>
                  </a:ext>
                </a:extLst>
              </a:tr>
              <a:tr h="184150">
                <a:tc>
                  <a:txBody>
                    <a:bodyPr/>
                    <a:lstStyle/>
                    <a:p>
                      <a:pPr algn="r">
                        <a:lnSpc>
                          <a:spcPct val="107000"/>
                        </a:lnSpc>
                        <a:spcAft>
                          <a:spcPts val="800"/>
                        </a:spcAft>
                      </a:pPr>
                      <a:r>
                        <a:rPr lang="en-IN" sz="1100">
                          <a:effectLst/>
                        </a:rPr>
                        <a:t>0.5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0.440002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-2.274169922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09642464"/>
                  </a:ext>
                </a:extLst>
              </a:tr>
              <a:tr h="184150">
                <a:tc>
                  <a:txBody>
                    <a:bodyPr/>
                    <a:lstStyle/>
                    <a:p>
                      <a:pPr algn="r">
                        <a:lnSpc>
                          <a:spcPct val="107000"/>
                        </a:lnSpc>
                        <a:spcAft>
                          <a:spcPts val="800"/>
                        </a:spcAft>
                      </a:pPr>
                      <a:r>
                        <a:rPr lang="en-IN" sz="1100">
                          <a:effectLst/>
                        </a:rPr>
                        <a:t>0.6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0.157585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dirty="0">
                          <a:effectLst/>
                        </a:rPr>
                        <a:t>-3.374176025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22188779"/>
                  </a:ext>
                </a:extLst>
              </a:tr>
              <a:tr h="184150">
                <a:tc>
                  <a:txBody>
                    <a:bodyPr/>
                    <a:lstStyle/>
                    <a:p>
                      <a:pPr algn="r">
                        <a:lnSpc>
                          <a:spcPct val="107000"/>
                        </a:lnSpc>
                        <a:spcAft>
                          <a:spcPts val="800"/>
                        </a:spcAft>
                      </a:pPr>
                      <a:r>
                        <a:rPr lang="en-IN" sz="1100">
                          <a:effectLst/>
                        </a:rPr>
                        <a:t>0.7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-0.19953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-3.768138885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59304225"/>
                  </a:ext>
                </a:extLst>
              </a:tr>
              <a:tr h="184150">
                <a:tc>
                  <a:txBody>
                    <a:bodyPr/>
                    <a:lstStyle/>
                    <a:p>
                      <a:pPr algn="r">
                        <a:lnSpc>
                          <a:spcPct val="107000"/>
                        </a:lnSpc>
                        <a:spcAft>
                          <a:spcPts val="800"/>
                        </a:spcAft>
                      </a:pPr>
                      <a:r>
                        <a:rPr lang="en-IN" sz="1100">
                          <a:effectLst/>
                        </a:rPr>
                        <a:t>0.8</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-0.5514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-3.269312382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2778882"/>
                  </a:ext>
                </a:extLst>
              </a:tr>
              <a:tr h="184150">
                <a:tc>
                  <a:txBody>
                    <a:bodyPr/>
                    <a:lstStyle/>
                    <a:p>
                      <a:pPr algn="r">
                        <a:lnSpc>
                          <a:spcPct val="107000"/>
                        </a:lnSpc>
                        <a:spcAft>
                          <a:spcPts val="800"/>
                        </a:spcAft>
                      </a:pPr>
                      <a:r>
                        <a:rPr lang="en-IN" sz="1100">
                          <a:effectLst/>
                        </a:rPr>
                        <a:t>0.9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-0.80941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-1.89080447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15877658"/>
                  </a:ext>
                </a:extLst>
              </a:tr>
              <a:tr h="184150">
                <a:tc>
                  <a:txBody>
                    <a:bodyPr/>
                    <a:lstStyle/>
                    <a:p>
                      <a:pPr algn="r">
                        <a:lnSpc>
                          <a:spcPct val="107000"/>
                        </a:lnSpc>
                        <a:spcAft>
                          <a:spcPts val="800"/>
                        </a:spcAft>
                      </a:pPr>
                      <a:r>
                        <a:rPr lang="en-IN" sz="1100">
                          <a:effectLst/>
                        </a:rPr>
                        <a:t>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-0.89731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dirty="0">
                          <a:effectLst/>
                        </a:rPr>
                        <a:t>0.132718049</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34498487"/>
                  </a:ext>
                </a:extLst>
              </a:tr>
            </a:tbl>
          </a:graphicData>
        </a:graphic>
      </p:graphicFrame>
      <p:cxnSp>
        <p:nvCxnSpPr>
          <p:cNvPr id="9" name="Straight Connector 8">
            <a:extLst>
              <a:ext uri="{FF2B5EF4-FFF2-40B4-BE49-F238E27FC236}">
                <a16:creationId xmlns:a16="http://schemas.microsoft.com/office/drawing/2014/main" id="{B10B549B-5117-4A4E-AD98-BDFD676AE4F3}"/>
              </a:ext>
            </a:extLst>
          </p:cNvPr>
          <p:cNvCxnSpPr/>
          <p:nvPr/>
        </p:nvCxnSpPr>
        <p:spPr>
          <a:xfrm flipV="1">
            <a:off x="133350" y="3552891"/>
            <a:ext cx="12192000" cy="111377"/>
          </a:xfrm>
          <a:prstGeom prst="line">
            <a:avLst/>
          </a:prstGeom>
          <a:ln w="3810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3F9BACD3-9AED-43B2-995F-3A2D00A73670}"/>
              </a:ext>
            </a:extLst>
          </p:cNvPr>
          <p:cNvSpPr txBox="1"/>
          <p:nvPr/>
        </p:nvSpPr>
        <p:spPr>
          <a:xfrm>
            <a:off x="6029325" y="5475269"/>
            <a:ext cx="5998180" cy="954107"/>
          </a:xfrm>
          <a:prstGeom prst="rect">
            <a:avLst/>
          </a:prstGeom>
          <a:noFill/>
        </p:spPr>
        <p:txBody>
          <a:bodyPr wrap="none" rtlCol="0">
            <a:spAutoFit/>
          </a:bodyPr>
          <a:lstStyle/>
          <a:p>
            <a:r>
              <a:rPr lang="en-IN" sz="2800" b="1" u="sng" dirty="0"/>
              <a:t>1 marks for displaying the velocity and </a:t>
            </a:r>
          </a:p>
          <a:p>
            <a:r>
              <a:rPr lang="en-IN" sz="2800" b="1" u="sng" dirty="0"/>
              <a:t>Position till time=1 sec.</a:t>
            </a:r>
          </a:p>
        </p:txBody>
      </p:sp>
      <p:cxnSp>
        <p:nvCxnSpPr>
          <p:cNvPr id="11" name="Straight Connector 10">
            <a:extLst>
              <a:ext uri="{FF2B5EF4-FFF2-40B4-BE49-F238E27FC236}">
                <a16:creationId xmlns:a16="http://schemas.microsoft.com/office/drawing/2014/main" id="{FF010BE2-91EB-437E-A66D-69718342E3D7}"/>
              </a:ext>
            </a:extLst>
          </p:cNvPr>
          <p:cNvCxnSpPr/>
          <p:nvPr/>
        </p:nvCxnSpPr>
        <p:spPr>
          <a:xfrm flipV="1">
            <a:off x="-66675" y="6714322"/>
            <a:ext cx="12192000" cy="111377"/>
          </a:xfrm>
          <a:prstGeom prst="line">
            <a:avLst/>
          </a:prstGeom>
          <a:ln w="38100"/>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C3613948-15C8-46F9-83CC-A5093E94AF2D}"/>
              </a:ext>
            </a:extLst>
          </p:cNvPr>
          <p:cNvPicPr>
            <a:picLocks noChangeAspect="1"/>
          </p:cNvPicPr>
          <p:nvPr/>
        </p:nvPicPr>
        <p:blipFill rotWithShape="1">
          <a:blip r:embed="rId2"/>
          <a:srcRect l="2578" t="24722" r="22656" b="13889"/>
          <a:stretch/>
        </p:blipFill>
        <p:spPr>
          <a:xfrm>
            <a:off x="228599" y="256774"/>
            <a:ext cx="6896101" cy="3185033"/>
          </a:xfrm>
          <a:prstGeom prst="rect">
            <a:avLst/>
          </a:prstGeom>
        </p:spPr>
      </p:pic>
      <p:sp>
        <p:nvSpPr>
          <p:cNvPr id="8" name="TextBox 7">
            <a:extLst>
              <a:ext uri="{FF2B5EF4-FFF2-40B4-BE49-F238E27FC236}">
                <a16:creationId xmlns:a16="http://schemas.microsoft.com/office/drawing/2014/main" id="{7B130720-6F7B-4832-8478-A72830CBA2C7}"/>
              </a:ext>
            </a:extLst>
          </p:cNvPr>
          <p:cNvSpPr txBox="1"/>
          <p:nvPr/>
        </p:nvSpPr>
        <p:spPr>
          <a:xfrm>
            <a:off x="6440373" y="3075838"/>
            <a:ext cx="6046014" cy="954107"/>
          </a:xfrm>
          <a:prstGeom prst="rect">
            <a:avLst/>
          </a:prstGeom>
          <a:noFill/>
        </p:spPr>
        <p:txBody>
          <a:bodyPr wrap="none" rtlCol="0">
            <a:spAutoFit/>
          </a:bodyPr>
          <a:lstStyle/>
          <a:p>
            <a:r>
              <a:rPr lang="en-IN" sz="2800" b="1" u="sng" dirty="0"/>
              <a:t>2 marks for explicitly showing the steps</a:t>
            </a:r>
          </a:p>
          <a:p>
            <a:r>
              <a:rPr lang="en-IN" sz="2800" b="1" u="sng" dirty="0"/>
              <a:t> for minimum two points</a:t>
            </a:r>
          </a:p>
        </p:txBody>
      </p:sp>
    </p:spTree>
    <p:extLst>
      <p:ext uri="{BB962C8B-B14F-4D97-AF65-F5344CB8AC3E}">
        <p14:creationId xmlns:p14="http://schemas.microsoft.com/office/powerpoint/2010/main" val="2917323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2729" y="730051"/>
            <a:ext cx="5833905" cy="646331"/>
          </a:xfrm>
          <a:prstGeom prst="rect">
            <a:avLst/>
          </a:prstGeom>
          <a:noFill/>
        </p:spPr>
        <p:txBody>
          <a:bodyPr wrap="none" rtlCol="0">
            <a:spAutoFit/>
          </a:bodyPr>
          <a:lstStyle/>
          <a:p>
            <a:r>
              <a:rPr lang="en-US" sz="3600" b="1" dirty="0"/>
              <a:t>Step 3: Finding Kinetic Energy</a:t>
            </a:r>
            <a:endParaRPr lang="en-IN" sz="36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4054814275"/>
              </p:ext>
            </p:extLst>
          </p:nvPr>
        </p:nvGraphicFramePr>
        <p:xfrm>
          <a:off x="3817574" y="1865540"/>
          <a:ext cx="4024214" cy="1057553"/>
        </p:xfrm>
        <a:graphic>
          <a:graphicData uri="http://schemas.openxmlformats.org/presentationml/2006/ole">
            <mc:AlternateContent xmlns:mc="http://schemas.openxmlformats.org/markup-compatibility/2006">
              <mc:Choice xmlns:v="urn:schemas-microsoft-com:vml" Requires="v">
                <p:oleObj spid="_x0000_s2100" name="Equation" r:id="rId3" imgW="1498320" imgH="393480" progId="Equation.DSMT4">
                  <p:embed/>
                </p:oleObj>
              </mc:Choice>
              <mc:Fallback>
                <p:oleObj name="Equation" r:id="rId3" imgW="1498320" imgH="393480" progId="Equation.DSMT4">
                  <p:embed/>
                  <p:pic>
                    <p:nvPicPr>
                      <p:cNvPr id="0" name=""/>
                      <p:cNvPicPr/>
                      <p:nvPr/>
                    </p:nvPicPr>
                    <p:blipFill>
                      <a:blip r:embed="rId4"/>
                      <a:stretch>
                        <a:fillRect/>
                      </a:stretch>
                    </p:blipFill>
                    <p:spPr>
                      <a:xfrm>
                        <a:off x="3817574" y="1865540"/>
                        <a:ext cx="4024214" cy="1057553"/>
                      </a:xfrm>
                      <a:prstGeom prst="rect">
                        <a:avLst/>
                      </a:prstGeom>
                    </p:spPr>
                  </p:pic>
                </p:oleObj>
              </mc:Fallback>
            </mc:AlternateContent>
          </a:graphicData>
        </a:graphic>
      </p:graphicFrame>
      <p:pic>
        <p:nvPicPr>
          <p:cNvPr id="6" name="Picture 5"/>
          <p:cNvPicPr>
            <a:picLocks noChangeAspect="1"/>
          </p:cNvPicPr>
          <p:nvPr/>
        </p:nvPicPr>
        <p:blipFill>
          <a:blip r:embed="rId5"/>
          <a:stretch>
            <a:fillRect/>
          </a:stretch>
        </p:blipFill>
        <p:spPr>
          <a:xfrm>
            <a:off x="7015786" y="3492357"/>
            <a:ext cx="3021879" cy="1017825"/>
          </a:xfrm>
          <a:prstGeom prst="rect">
            <a:avLst/>
          </a:prstGeom>
        </p:spPr>
      </p:pic>
      <p:sp>
        <p:nvSpPr>
          <p:cNvPr id="7" name="TextBox 6"/>
          <p:cNvSpPr txBox="1"/>
          <p:nvPr/>
        </p:nvSpPr>
        <p:spPr>
          <a:xfrm>
            <a:off x="6557553" y="3682755"/>
            <a:ext cx="389850" cy="584775"/>
          </a:xfrm>
          <a:prstGeom prst="rect">
            <a:avLst/>
          </a:prstGeom>
          <a:noFill/>
        </p:spPr>
        <p:txBody>
          <a:bodyPr wrap="none" rtlCol="0">
            <a:spAutoFit/>
          </a:bodyPr>
          <a:lstStyle/>
          <a:p>
            <a:r>
              <a:rPr lang="en-US" sz="3200" dirty="0"/>
              <a:t>=</a:t>
            </a:r>
            <a:endParaRPr lang="en-IN" sz="3200" dirty="0"/>
          </a:p>
        </p:txBody>
      </p:sp>
      <p:cxnSp>
        <p:nvCxnSpPr>
          <p:cNvPr id="8" name="Straight Connector 7"/>
          <p:cNvCxnSpPr/>
          <p:nvPr/>
        </p:nvCxnSpPr>
        <p:spPr>
          <a:xfrm flipV="1">
            <a:off x="9862457" y="3959828"/>
            <a:ext cx="1332420" cy="11281"/>
          </a:xfrm>
          <a:prstGeom prst="line">
            <a:avLst/>
          </a:prstGeom>
          <a:ln w="571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287687" y="3775162"/>
            <a:ext cx="862737" cy="369332"/>
          </a:xfrm>
          <a:prstGeom prst="rect">
            <a:avLst/>
          </a:prstGeom>
          <a:noFill/>
        </p:spPr>
        <p:txBody>
          <a:bodyPr wrap="square" rtlCol="0">
            <a:spAutoFit/>
          </a:bodyPr>
          <a:lstStyle/>
          <a:p>
            <a:r>
              <a:rPr lang="en-US" b="1" dirty="0"/>
              <a:t>1 Mark</a:t>
            </a:r>
            <a:endParaRPr lang="en-IN" b="1" dirty="0"/>
          </a:p>
        </p:txBody>
      </p:sp>
      <p:sp>
        <p:nvSpPr>
          <p:cNvPr id="12" name="TextBox 11"/>
          <p:cNvSpPr txBox="1"/>
          <p:nvPr/>
        </p:nvSpPr>
        <p:spPr>
          <a:xfrm>
            <a:off x="5146766" y="5079446"/>
            <a:ext cx="3958046" cy="461665"/>
          </a:xfrm>
          <a:prstGeom prst="rect">
            <a:avLst/>
          </a:prstGeom>
          <a:noFill/>
        </p:spPr>
        <p:txBody>
          <a:bodyPr wrap="square" rtlCol="0">
            <a:spAutoFit/>
          </a:bodyPr>
          <a:lstStyle/>
          <a:p>
            <a:r>
              <a:rPr lang="en-US" sz="2400" b="1" dirty="0"/>
              <a:t>TOTAL = 3 MARKS</a:t>
            </a:r>
            <a:endParaRPr lang="en-IN" sz="2400" b="1" dirty="0"/>
          </a:p>
        </p:txBody>
      </p:sp>
    </p:spTree>
    <p:extLst>
      <p:ext uri="{BB962C8B-B14F-4D97-AF65-F5344CB8AC3E}">
        <p14:creationId xmlns:p14="http://schemas.microsoft.com/office/powerpoint/2010/main" val="103744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30EF6B7-44D4-48CA-A7EA-8DC4D34657DF}"/>
                  </a:ext>
                </a:extLst>
              </p:cNvPr>
              <p:cNvSpPr txBox="1"/>
              <p:nvPr/>
            </p:nvSpPr>
            <p:spPr>
              <a:xfrm>
                <a:off x="1104900" y="443705"/>
                <a:ext cx="10477500" cy="1275029"/>
              </a:xfrm>
              <a:prstGeom prst="rect">
                <a:avLst/>
              </a:prstGeom>
              <a:noFill/>
            </p:spPr>
            <p:txBody>
              <a:bodyPr wrap="square">
                <a:spAutoFit/>
              </a:bodyPr>
              <a:lstStyle/>
              <a:p>
                <a:pPr marL="342900" lvl="0" indent="-342900" algn="just">
                  <a:lnSpc>
                    <a:spcPct val="107000"/>
                  </a:lnSpc>
                  <a:buFont typeface="+mj-lt"/>
                  <a:buAutoNum type="alphaLcParenBoth"/>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analytical solution is </a:t>
                </a:r>
                <a14:m>
                  <m:oMath xmlns:m="http://schemas.openxmlformats.org/officeDocument/2006/math">
                    <m:r>
                      <a:rPr lang="en-IN" sz="1800" i="1">
                        <a:effectLst/>
                        <a:latin typeface="Cambria Math" panose="02040503050406030204" pitchFamily="18" charset="0"/>
                        <a:ea typeface="Calibri" panose="020F0502020204030204" pitchFamily="34" charset="0"/>
                        <a:cs typeface="Times New Roman" panose="02020603050405020304" pitchFamily="18" charset="0"/>
                      </a:rPr>
                      <m:t>𝑥</m:t>
                    </m:r>
                    <m:r>
                      <a:rPr lang="en-IN"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IN"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IN"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IN" sz="1800" i="1">
                                <a:effectLst/>
                                <a:latin typeface="Cambria Math" panose="02040503050406030204" pitchFamily="18" charset="0"/>
                                <a:ea typeface="Calibri" panose="020F0502020204030204" pitchFamily="34" charset="0"/>
                                <a:cs typeface="Times New Roman" panose="02020603050405020304" pitchFamily="18" charset="0"/>
                              </a:rPr>
                              <m:t>0</m:t>
                            </m:r>
                          </m:sub>
                        </m:sSub>
                      </m:num>
                      <m:den>
                        <m:r>
                          <a:rPr lang="en-IN" sz="1800" i="1">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den>
                    </m:f>
                    <m:r>
                      <m:rPr>
                        <m:sty m:val="p"/>
                      </m:rPr>
                      <a:rPr lang="en-IN" sz="1800">
                        <a:effectLst/>
                        <a:latin typeface="Cambria Math" panose="02040503050406030204" pitchFamily="18" charset="0"/>
                        <a:ea typeface="Calibri" panose="020F0502020204030204" pitchFamily="34" charset="0"/>
                        <a:cs typeface="Times New Roman" panose="02020603050405020304" pitchFamily="18" charset="0"/>
                      </a:rPr>
                      <m:t>sin</m:t>
                    </m:r>
                    <m:r>
                      <a:rPr lang="en-IN" sz="1800">
                        <a:effectLst/>
                        <a:latin typeface="Cambria Math" panose="02040503050406030204" pitchFamily="18" charset="0"/>
                        <a:ea typeface="Calibri" panose="020F0502020204030204" pitchFamily="34" charset="0"/>
                        <a:cs typeface="Times New Roman" panose="02020603050405020304" pitchFamily="18" charset="0"/>
                      </a:rPr>
                      <m:t>⁡</m:t>
                    </m:r>
                    <m:r>
                      <a:rPr lang="en-IN" sz="1800" i="1">
                        <a:effectLst/>
                        <a:latin typeface="Cambria Math" panose="02040503050406030204" pitchFamily="18" charset="0"/>
                        <a:ea typeface="Calibri" panose="020F0502020204030204" pitchFamily="34" charset="0"/>
                        <a:cs typeface="Times New Roman" panose="02020603050405020304" pitchFamily="18" charset="0"/>
                      </a:rPr>
                      <m:t>(</m:t>
                    </m:r>
                    <m:r>
                      <a:rPr lang="en-IN" sz="1800" i="1">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r>
                      <a:rPr lang="en-IN" sz="1800" i="1">
                        <a:effectLst/>
                        <a:latin typeface="Cambria Math" panose="02040503050406030204" pitchFamily="18" charset="0"/>
                        <a:ea typeface="Calibri" panose="020F0502020204030204" pitchFamily="34" charset="0"/>
                        <a:cs typeface="Times New Roman" panose="02020603050405020304" pitchFamily="18" charset="0"/>
                      </a:rPr>
                      <m:t>𝑡</m:t>
                    </m:r>
                    <m:r>
                      <a:rPr lang="en-IN"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IN" sz="1800" dirty="0">
                    <a:effectLst/>
                    <a:latin typeface="Calibri" panose="020F0502020204030204" pitchFamily="34" charset="0"/>
                    <a:ea typeface="Times New Roman" panose="02020603050405020304" pitchFamily="18" charset="0"/>
                    <a:cs typeface="Times New Roman" panose="02020603050405020304" pitchFamily="18" charset="0"/>
                  </a:rPr>
                  <a:t> and </a:t>
                </a:r>
                <a14:m>
                  <m:oMath xmlns:m="http://schemas.openxmlformats.org/officeDocument/2006/math">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𝑣</m:t>
                    </m:r>
                    <m:r>
                      <a:rPr lang="en-IN"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IN" sz="1800" i="1">
                            <a:effectLst/>
                            <a:latin typeface="Cambria Math" panose="02040503050406030204" pitchFamily="18" charset="0"/>
                            <a:ea typeface="Calibri" panose="020F0502020204030204" pitchFamily="34" charset="0"/>
                            <a:cs typeface="Times New Roman" panose="02020603050405020304" pitchFamily="18" charset="0"/>
                          </a:rPr>
                          <m:t>0</m:t>
                        </m:r>
                      </m:sub>
                    </m:sSub>
                    <m:r>
                      <m:rPr>
                        <m:sty m:val="p"/>
                      </m:rPr>
                      <a:rPr lang="en-IN" sz="1800">
                        <a:effectLst/>
                        <a:latin typeface="Cambria Math" panose="02040503050406030204" pitchFamily="18" charset="0"/>
                        <a:ea typeface="Calibri" panose="020F0502020204030204" pitchFamily="34" charset="0"/>
                        <a:cs typeface="Times New Roman" panose="02020603050405020304" pitchFamily="18" charset="0"/>
                      </a:rPr>
                      <m:t>cos</m:t>
                    </m:r>
                    <m:r>
                      <a:rPr lang="en-IN" sz="1800">
                        <a:effectLst/>
                        <a:latin typeface="Cambria Math" panose="02040503050406030204" pitchFamily="18" charset="0"/>
                        <a:ea typeface="Calibri" panose="020F0502020204030204" pitchFamily="34" charset="0"/>
                        <a:cs typeface="Times New Roman" panose="02020603050405020304" pitchFamily="18" charset="0"/>
                      </a:rPr>
                      <m:t>⁡</m:t>
                    </m:r>
                    <m:r>
                      <a:rPr lang="en-IN" sz="1800" i="1">
                        <a:effectLst/>
                        <a:latin typeface="Cambria Math" panose="02040503050406030204" pitchFamily="18" charset="0"/>
                        <a:ea typeface="Calibri" panose="020F0502020204030204" pitchFamily="34" charset="0"/>
                        <a:cs typeface="Times New Roman" panose="02020603050405020304" pitchFamily="18" charset="0"/>
                      </a:rPr>
                      <m:t>(</m:t>
                    </m:r>
                    <m:r>
                      <a:rPr lang="en-IN" sz="1800" i="1">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r>
                      <a:rPr lang="en-IN" sz="1800" i="1">
                        <a:effectLst/>
                        <a:latin typeface="Cambria Math" panose="02040503050406030204" pitchFamily="18" charset="0"/>
                        <a:ea typeface="Calibri" panose="020F0502020204030204" pitchFamily="34" charset="0"/>
                        <a:cs typeface="Times New Roman" panose="02020603050405020304" pitchFamily="18" charset="0"/>
                      </a:rPr>
                      <m:t>𝑡</m:t>
                    </m:r>
                    <m:r>
                      <a:rPr lang="en-IN"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IN" sz="1800" dirty="0">
                    <a:effectLst/>
                    <a:latin typeface="Calibri" panose="020F0502020204030204" pitchFamily="34" charset="0"/>
                    <a:ea typeface="Times New Roman" panose="02020603050405020304" pitchFamily="18" charset="0"/>
                    <a:cs typeface="Times New Roman" panose="02020603050405020304" pitchFamily="18" charset="0"/>
                  </a:rPr>
                  <a:t>. Note that </a:t>
                </a:r>
                <a14:m>
                  <m:oMath xmlns:m="http://schemas.openxmlformats.org/officeDocument/2006/math">
                    <m:r>
                      <a:rPr lang="en-IN" sz="1800" i="1">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r>
                      <a:rPr lang="en-IN" sz="1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IN" sz="18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IN"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1800" i="1">
                                <a:effectLst/>
                                <a:latin typeface="Cambria Math" panose="02040503050406030204" pitchFamily="18" charset="0"/>
                                <a:ea typeface="Calibri" panose="020F0502020204030204" pitchFamily="34" charset="0"/>
                                <a:cs typeface="Times New Roman" panose="02020603050405020304" pitchFamily="18" charset="0"/>
                              </a:rPr>
                              <m:t>𝑘</m:t>
                            </m:r>
                          </m:num>
                          <m:den>
                            <m:r>
                              <a:rPr lang="en-IN" sz="1800" i="1">
                                <a:effectLst/>
                                <a:latin typeface="Cambria Math" panose="02040503050406030204" pitchFamily="18" charset="0"/>
                                <a:ea typeface="Calibri" panose="020F0502020204030204" pitchFamily="34" charset="0"/>
                                <a:cs typeface="Times New Roman" panose="02020603050405020304" pitchFamily="18" charset="0"/>
                              </a:rPr>
                              <m:t>𝑚</m:t>
                            </m:r>
                          </m:den>
                        </m:f>
                      </m:e>
                    </m:rad>
                    <m:r>
                      <a:rPr lang="en-IN" sz="1800" i="1">
                        <a:effectLst/>
                        <a:latin typeface="Cambria Math" panose="02040503050406030204" pitchFamily="18" charset="0"/>
                        <a:ea typeface="Calibri" panose="020F0502020204030204" pitchFamily="34" charset="0"/>
                        <a:cs typeface="Times New Roman" panose="02020603050405020304" pitchFamily="18" charset="0"/>
                      </a:rPr>
                      <m:t>=5</m:t>
                    </m:r>
                  </m:oMath>
                </a14:m>
                <a:r>
                  <a:rPr lang="en-IN"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Table below provides a comparison between Analytical and approximated (obtained in a) results for position and velocity.</a:t>
                </a:r>
              </a:p>
            </p:txBody>
          </p:sp>
        </mc:Choice>
        <mc:Fallback xmlns="">
          <p:sp>
            <p:nvSpPr>
              <p:cNvPr id="5" name="TextBox 4">
                <a:extLst>
                  <a:ext uri="{FF2B5EF4-FFF2-40B4-BE49-F238E27FC236}">
                    <a16:creationId xmlns:a16="http://schemas.microsoft.com/office/drawing/2014/main" id="{A30EF6B7-44D4-48CA-A7EA-8DC4D34657DF}"/>
                  </a:ext>
                </a:extLst>
              </p:cNvPr>
              <p:cNvSpPr txBox="1">
                <a:spLocks noRot="1" noChangeAspect="1" noMove="1" noResize="1" noEditPoints="1" noAdjustHandles="1" noChangeArrowheads="1" noChangeShapeType="1" noTextEdit="1"/>
              </p:cNvSpPr>
              <p:nvPr/>
            </p:nvSpPr>
            <p:spPr>
              <a:xfrm>
                <a:off x="1104900" y="443705"/>
                <a:ext cx="10477500" cy="1275029"/>
              </a:xfrm>
              <a:prstGeom prst="rect">
                <a:avLst/>
              </a:prstGeom>
              <a:blipFill>
                <a:blip r:embed="rId2"/>
                <a:stretch>
                  <a:fillRect l="-465" r="-524" b="-6699"/>
                </a:stretch>
              </a:blipFill>
            </p:spPr>
            <p:txBody>
              <a:bodyPr/>
              <a:lstStyle/>
              <a:p>
                <a:r>
                  <a:rPr lang="en-IN">
                    <a:noFill/>
                  </a:rPr>
                  <a:t> </a:t>
                </a:r>
              </a:p>
            </p:txBody>
          </p:sp>
        </mc:Fallback>
      </mc:AlternateContent>
      <p:graphicFrame>
        <p:nvGraphicFramePr>
          <p:cNvPr id="6" name="Table 5">
            <a:extLst>
              <a:ext uri="{FF2B5EF4-FFF2-40B4-BE49-F238E27FC236}">
                <a16:creationId xmlns:a16="http://schemas.microsoft.com/office/drawing/2014/main" id="{31CC92AE-7A69-42E8-A35D-BBD00EB2B212}"/>
              </a:ext>
            </a:extLst>
          </p:cNvPr>
          <p:cNvGraphicFramePr>
            <a:graphicFrameLocks noGrp="1"/>
          </p:cNvGraphicFramePr>
          <p:nvPr>
            <p:extLst>
              <p:ext uri="{D42A27DB-BD31-4B8C-83A1-F6EECF244321}">
                <p14:modId xmlns:p14="http://schemas.microsoft.com/office/powerpoint/2010/main" val="2928197132"/>
              </p:ext>
            </p:extLst>
          </p:nvPr>
        </p:nvGraphicFramePr>
        <p:xfrm>
          <a:off x="1343025" y="2677318"/>
          <a:ext cx="2636837" cy="2209800"/>
        </p:xfrm>
        <a:graphic>
          <a:graphicData uri="http://schemas.openxmlformats.org/drawingml/2006/table">
            <a:tbl>
              <a:tblPr firstRow="1" firstCol="1" bandRow="1">
                <a:tableStyleId>{5C22544A-7EE6-4342-B048-85BDC9FD1C3A}</a:tableStyleId>
              </a:tblPr>
              <a:tblGrid>
                <a:gridCol w="1174033">
                  <a:extLst>
                    <a:ext uri="{9D8B030D-6E8A-4147-A177-3AD203B41FA5}">
                      <a16:colId xmlns:a16="http://schemas.microsoft.com/office/drawing/2014/main" val="4066998184"/>
                    </a:ext>
                  </a:extLst>
                </a:gridCol>
                <a:gridCol w="1462804">
                  <a:extLst>
                    <a:ext uri="{9D8B030D-6E8A-4147-A177-3AD203B41FA5}">
                      <a16:colId xmlns:a16="http://schemas.microsoft.com/office/drawing/2014/main" val="299439741"/>
                    </a:ext>
                  </a:extLst>
                </a:gridCol>
              </a:tblGrid>
              <a:tr h="184150">
                <a:tc>
                  <a:txBody>
                    <a:bodyPr/>
                    <a:lstStyle/>
                    <a:p>
                      <a:pPr algn="r">
                        <a:lnSpc>
                          <a:spcPct val="107000"/>
                        </a:lnSpc>
                        <a:spcAft>
                          <a:spcPts val="800"/>
                        </a:spcAft>
                      </a:pPr>
                      <a:r>
                        <a:rPr lang="en-IN" sz="1100">
                          <a:effectLst/>
                        </a:rPr>
                        <a:t>X_Taylor</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X_Analytical</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75608312"/>
                  </a:ext>
                </a:extLst>
              </a:tr>
              <a:tr h="184150">
                <a:tc>
                  <a:txBody>
                    <a:bodyPr/>
                    <a:lstStyle/>
                    <a:p>
                      <a:pPr algn="r">
                        <a:lnSpc>
                          <a:spcPct val="107000"/>
                        </a:lnSpc>
                        <a:spcAft>
                          <a:spcPts val="800"/>
                        </a:spcAft>
                      </a:pPr>
                      <a:r>
                        <a:rPr lang="en-IN" sz="1100">
                          <a:effectLst/>
                        </a:rPr>
                        <a:t>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36761351"/>
                  </a:ext>
                </a:extLst>
              </a:tr>
              <a:tr h="184150">
                <a:tc>
                  <a:txBody>
                    <a:bodyPr/>
                    <a:lstStyle/>
                    <a:p>
                      <a:pPr algn="r">
                        <a:lnSpc>
                          <a:spcPct val="107000"/>
                        </a:lnSpc>
                        <a:spcAft>
                          <a:spcPts val="800"/>
                        </a:spcAft>
                      </a:pPr>
                      <a:r>
                        <a:rPr lang="en-IN" sz="1100">
                          <a:effectLst/>
                        </a:rPr>
                        <a:t>0.25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0.239713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53199872"/>
                  </a:ext>
                </a:extLst>
              </a:tr>
              <a:tr h="184150">
                <a:tc>
                  <a:txBody>
                    <a:bodyPr/>
                    <a:lstStyle/>
                    <a:p>
                      <a:pPr algn="r">
                        <a:lnSpc>
                          <a:spcPct val="107000"/>
                        </a:lnSpc>
                        <a:spcAft>
                          <a:spcPts val="800"/>
                        </a:spcAft>
                      </a:pPr>
                      <a:r>
                        <a:rPr lang="en-IN" sz="1100">
                          <a:effectLst/>
                        </a:rPr>
                        <a:t>0.46875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0.420735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12208224"/>
                  </a:ext>
                </a:extLst>
              </a:tr>
              <a:tr h="184150">
                <a:tc>
                  <a:txBody>
                    <a:bodyPr/>
                    <a:lstStyle/>
                    <a:p>
                      <a:pPr algn="r">
                        <a:lnSpc>
                          <a:spcPct val="107000"/>
                        </a:lnSpc>
                        <a:spcAft>
                          <a:spcPts val="800"/>
                        </a:spcAft>
                      </a:pPr>
                      <a:r>
                        <a:rPr lang="en-IN" sz="1100">
                          <a:effectLst/>
                        </a:rPr>
                        <a:t>0.597656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0.498747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27699842"/>
                  </a:ext>
                </a:extLst>
              </a:tr>
              <a:tr h="184150">
                <a:tc>
                  <a:txBody>
                    <a:bodyPr/>
                    <a:lstStyle/>
                    <a:p>
                      <a:pPr algn="r">
                        <a:lnSpc>
                          <a:spcPct val="107000"/>
                        </a:lnSpc>
                        <a:spcAft>
                          <a:spcPts val="800"/>
                        </a:spcAft>
                      </a:pPr>
                      <a:r>
                        <a:rPr lang="en-IN" sz="1100">
                          <a:effectLst/>
                        </a:rPr>
                        <a:t>0.593262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0.454649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13394984"/>
                  </a:ext>
                </a:extLst>
              </a:tr>
              <a:tr h="184150">
                <a:tc>
                  <a:txBody>
                    <a:bodyPr/>
                    <a:lstStyle/>
                    <a:p>
                      <a:pPr algn="r">
                        <a:lnSpc>
                          <a:spcPct val="107000"/>
                        </a:lnSpc>
                        <a:spcAft>
                          <a:spcPts val="800"/>
                        </a:spcAft>
                      </a:pPr>
                      <a:r>
                        <a:rPr lang="en-IN" sz="1100">
                          <a:effectLst/>
                        </a:rPr>
                        <a:t>0.440002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0.299236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27612685"/>
                  </a:ext>
                </a:extLst>
              </a:tr>
              <a:tr h="184150">
                <a:tc>
                  <a:txBody>
                    <a:bodyPr/>
                    <a:lstStyle/>
                    <a:p>
                      <a:pPr algn="r">
                        <a:lnSpc>
                          <a:spcPct val="107000"/>
                        </a:lnSpc>
                        <a:spcAft>
                          <a:spcPts val="800"/>
                        </a:spcAft>
                      </a:pPr>
                      <a:r>
                        <a:rPr lang="en-IN" sz="1100">
                          <a:effectLst/>
                        </a:rPr>
                        <a:t>0.157585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0.07056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21306567"/>
                  </a:ext>
                </a:extLst>
              </a:tr>
              <a:tr h="184150">
                <a:tc>
                  <a:txBody>
                    <a:bodyPr/>
                    <a:lstStyle/>
                    <a:p>
                      <a:pPr algn="r">
                        <a:lnSpc>
                          <a:spcPct val="107000"/>
                        </a:lnSpc>
                        <a:spcAft>
                          <a:spcPts val="800"/>
                        </a:spcAft>
                      </a:pPr>
                      <a:r>
                        <a:rPr lang="en-IN" sz="1100">
                          <a:effectLst/>
                        </a:rPr>
                        <a:t>-0.19953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-0.17539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45688279"/>
                  </a:ext>
                </a:extLst>
              </a:tr>
              <a:tr h="184150">
                <a:tc>
                  <a:txBody>
                    <a:bodyPr/>
                    <a:lstStyle/>
                    <a:p>
                      <a:pPr algn="r">
                        <a:lnSpc>
                          <a:spcPct val="107000"/>
                        </a:lnSpc>
                        <a:spcAft>
                          <a:spcPts val="800"/>
                        </a:spcAft>
                      </a:pPr>
                      <a:r>
                        <a:rPr lang="en-IN" sz="1100">
                          <a:effectLst/>
                        </a:rPr>
                        <a:t>-0.5514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-0.3784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18343578"/>
                  </a:ext>
                </a:extLst>
              </a:tr>
              <a:tr h="184150">
                <a:tc>
                  <a:txBody>
                    <a:bodyPr/>
                    <a:lstStyle/>
                    <a:p>
                      <a:pPr algn="r">
                        <a:lnSpc>
                          <a:spcPct val="107000"/>
                        </a:lnSpc>
                        <a:spcAft>
                          <a:spcPts val="800"/>
                        </a:spcAft>
                      </a:pPr>
                      <a:r>
                        <a:rPr lang="en-IN" sz="1100">
                          <a:effectLst/>
                        </a:rPr>
                        <a:t>-0.80941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-0.48877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30147120"/>
                  </a:ext>
                </a:extLst>
              </a:tr>
              <a:tr h="184150">
                <a:tc>
                  <a:txBody>
                    <a:bodyPr/>
                    <a:lstStyle/>
                    <a:p>
                      <a:pPr algn="r">
                        <a:lnSpc>
                          <a:spcPct val="107000"/>
                        </a:lnSpc>
                        <a:spcAft>
                          <a:spcPts val="800"/>
                        </a:spcAft>
                      </a:pPr>
                      <a:r>
                        <a:rPr lang="en-IN" sz="1100" dirty="0">
                          <a:effectLst/>
                        </a:rPr>
                        <a:t>-0.89731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dirty="0">
                          <a:effectLst/>
                        </a:rPr>
                        <a:t>-0.47946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7078351"/>
                  </a:ext>
                </a:extLst>
              </a:tr>
            </a:tbl>
          </a:graphicData>
        </a:graphic>
      </p:graphicFrame>
      <p:graphicFrame>
        <p:nvGraphicFramePr>
          <p:cNvPr id="7" name="Table 6">
            <a:extLst>
              <a:ext uri="{FF2B5EF4-FFF2-40B4-BE49-F238E27FC236}">
                <a16:creationId xmlns:a16="http://schemas.microsoft.com/office/drawing/2014/main" id="{CB5B0C6E-398B-4C2B-9A9F-F7E8CFF5664E}"/>
              </a:ext>
            </a:extLst>
          </p:cNvPr>
          <p:cNvGraphicFramePr>
            <a:graphicFrameLocks noGrp="1"/>
          </p:cNvGraphicFramePr>
          <p:nvPr>
            <p:extLst>
              <p:ext uri="{D42A27DB-BD31-4B8C-83A1-F6EECF244321}">
                <p14:modId xmlns:p14="http://schemas.microsoft.com/office/powerpoint/2010/main" val="2064771760"/>
              </p:ext>
            </p:extLst>
          </p:nvPr>
        </p:nvGraphicFramePr>
        <p:xfrm>
          <a:off x="6343650" y="2677318"/>
          <a:ext cx="2235200" cy="2209800"/>
        </p:xfrm>
        <a:graphic>
          <a:graphicData uri="http://schemas.openxmlformats.org/drawingml/2006/table">
            <a:tbl>
              <a:tblPr firstRow="1" firstCol="1" bandRow="1">
                <a:tableStyleId>{5C22544A-7EE6-4342-B048-85BDC9FD1C3A}</a:tableStyleId>
              </a:tblPr>
              <a:tblGrid>
                <a:gridCol w="1117600">
                  <a:extLst>
                    <a:ext uri="{9D8B030D-6E8A-4147-A177-3AD203B41FA5}">
                      <a16:colId xmlns:a16="http://schemas.microsoft.com/office/drawing/2014/main" val="3584826459"/>
                    </a:ext>
                  </a:extLst>
                </a:gridCol>
                <a:gridCol w="1117600">
                  <a:extLst>
                    <a:ext uri="{9D8B030D-6E8A-4147-A177-3AD203B41FA5}">
                      <a16:colId xmlns:a16="http://schemas.microsoft.com/office/drawing/2014/main" val="453741476"/>
                    </a:ext>
                  </a:extLst>
                </a:gridCol>
              </a:tblGrid>
              <a:tr h="184150">
                <a:tc>
                  <a:txBody>
                    <a:bodyPr/>
                    <a:lstStyle/>
                    <a:p>
                      <a:pPr>
                        <a:lnSpc>
                          <a:spcPct val="107000"/>
                        </a:lnSpc>
                        <a:spcAft>
                          <a:spcPts val="800"/>
                        </a:spcAft>
                      </a:pPr>
                      <a:r>
                        <a:rPr lang="en-IN" sz="1100">
                          <a:effectLst/>
                        </a:rPr>
                        <a:t>V_Taylor</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100">
                          <a:effectLst/>
                        </a:rPr>
                        <a:t>V_Analytical</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7880581"/>
                  </a:ext>
                </a:extLst>
              </a:tr>
              <a:tr h="184150">
                <a:tc>
                  <a:txBody>
                    <a:bodyPr/>
                    <a:lstStyle/>
                    <a:p>
                      <a:pPr algn="r">
                        <a:lnSpc>
                          <a:spcPct val="107000"/>
                        </a:lnSpc>
                        <a:spcAft>
                          <a:spcPts val="800"/>
                        </a:spcAft>
                      </a:pPr>
                      <a:r>
                        <a:rPr lang="en-IN" sz="1100">
                          <a:effectLst/>
                        </a:rPr>
                        <a:t>2.5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2.5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66304347"/>
                  </a:ext>
                </a:extLst>
              </a:tr>
              <a:tr h="184150">
                <a:tc>
                  <a:txBody>
                    <a:bodyPr/>
                    <a:lstStyle/>
                    <a:p>
                      <a:pPr algn="r">
                        <a:lnSpc>
                          <a:spcPct val="107000"/>
                        </a:lnSpc>
                        <a:spcAft>
                          <a:spcPts val="800"/>
                        </a:spcAft>
                      </a:pPr>
                      <a:r>
                        <a:rPr lang="en-IN" sz="1100">
                          <a:effectLst/>
                        </a:rPr>
                        <a:t>2.5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2.193956405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20083970"/>
                  </a:ext>
                </a:extLst>
              </a:tr>
              <a:tr h="184150">
                <a:tc>
                  <a:txBody>
                    <a:bodyPr/>
                    <a:lstStyle/>
                    <a:p>
                      <a:pPr algn="r">
                        <a:lnSpc>
                          <a:spcPct val="107000"/>
                        </a:lnSpc>
                        <a:spcAft>
                          <a:spcPts val="800"/>
                        </a:spcAft>
                      </a:pPr>
                      <a:r>
                        <a:rPr lang="en-IN" sz="1100">
                          <a:effectLst/>
                        </a:rPr>
                        <a:t>1.875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1.350755765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42034975"/>
                  </a:ext>
                </a:extLst>
              </a:tr>
              <a:tr h="184150">
                <a:tc>
                  <a:txBody>
                    <a:bodyPr/>
                    <a:lstStyle/>
                    <a:p>
                      <a:pPr algn="r">
                        <a:lnSpc>
                          <a:spcPct val="107000"/>
                        </a:lnSpc>
                        <a:spcAft>
                          <a:spcPts val="800"/>
                        </a:spcAft>
                      </a:pPr>
                      <a:r>
                        <a:rPr lang="en-IN" sz="1100">
                          <a:effectLst/>
                        </a:rPr>
                        <a:t>0.703125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0.176843004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96339477"/>
                  </a:ext>
                </a:extLst>
              </a:tr>
              <a:tr h="184150">
                <a:tc>
                  <a:txBody>
                    <a:bodyPr/>
                    <a:lstStyle/>
                    <a:p>
                      <a:pPr algn="r">
                        <a:lnSpc>
                          <a:spcPct val="107000"/>
                        </a:lnSpc>
                        <a:spcAft>
                          <a:spcPts val="800"/>
                        </a:spcAft>
                      </a:pPr>
                      <a:r>
                        <a:rPr lang="en-IN" sz="1100">
                          <a:effectLst/>
                        </a:rPr>
                        <a:t>-0.791015625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-1.040367091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74899013"/>
                  </a:ext>
                </a:extLst>
              </a:tr>
              <a:tr h="184150">
                <a:tc>
                  <a:txBody>
                    <a:bodyPr/>
                    <a:lstStyle/>
                    <a:p>
                      <a:pPr algn="r">
                        <a:lnSpc>
                          <a:spcPct val="107000"/>
                        </a:lnSpc>
                        <a:spcAft>
                          <a:spcPts val="800"/>
                        </a:spcAft>
                      </a:pPr>
                      <a:r>
                        <a:rPr lang="en-IN" sz="1100">
                          <a:effectLst/>
                        </a:rPr>
                        <a:t>-2.274169922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-2.002859039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92567501"/>
                  </a:ext>
                </a:extLst>
              </a:tr>
              <a:tr h="184150">
                <a:tc>
                  <a:txBody>
                    <a:bodyPr/>
                    <a:lstStyle/>
                    <a:p>
                      <a:pPr algn="r">
                        <a:lnSpc>
                          <a:spcPct val="107000"/>
                        </a:lnSpc>
                        <a:spcAft>
                          <a:spcPts val="800"/>
                        </a:spcAft>
                      </a:pPr>
                      <a:r>
                        <a:rPr lang="en-IN" sz="1100">
                          <a:effectLst/>
                        </a:rPr>
                        <a:t>-3.374176025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-2.474981242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12323037"/>
                  </a:ext>
                </a:extLst>
              </a:tr>
              <a:tr h="184150">
                <a:tc>
                  <a:txBody>
                    <a:bodyPr/>
                    <a:lstStyle/>
                    <a:p>
                      <a:pPr algn="r">
                        <a:lnSpc>
                          <a:spcPct val="107000"/>
                        </a:lnSpc>
                        <a:spcAft>
                          <a:spcPts val="800"/>
                        </a:spcAft>
                      </a:pPr>
                      <a:r>
                        <a:rPr lang="en-IN" sz="1100">
                          <a:effectLst/>
                        </a:rPr>
                        <a:t>-3.768138885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-2.341141718</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51898475"/>
                  </a:ext>
                </a:extLst>
              </a:tr>
              <a:tr h="184150">
                <a:tc>
                  <a:txBody>
                    <a:bodyPr/>
                    <a:lstStyle/>
                    <a:p>
                      <a:pPr algn="r">
                        <a:lnSpc>
                          <a:spcPct val="107000"/>
                        </a:lnSpc>
                        <a:spcAft>
                          <a:spcPts val="800"/>
                        </a:spcAft>
                      </a:pPr>
                      <a:r>
                        <a:rPr lang="en-IN" sz="1100">
                          <a:effectLst/>
                        </a:rPr>
                        <a:t>-3.269312382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-1.634109052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09067443"/>
                  </a:ext>
                </a:extLst>
              </a:tr>
              <a:tr h="184150">
                <a:tc>
                  <a:txBody>
                    <a:bodyPr/>
                    <a:lstStyle/>
                    <a:p>
                      <a:pPr algn="r">
                        <a:lnSpc>
                          <a:spcPct val="107000"/>
                        </a:lnSpc>
                        <a:spcAft>
                          <a:spcPts val="800"/>
                        </a:spcAft>
                      </a:pPr>
                      <a:r>
                        <a:rPr lang="en-IN" sz="1100">
                          <a:effectLst/>
                        </a:rPr>
                        <a:t>-1.89080447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a:effectLst/>
                        </a:rPr>
                        <a:t>-0.526989499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72873131"/>
                  </a:ext>
                </a:extLst>
              </a:tr>
              <a:tr h="184150">
                <a:tc>
                  <a:txBody>
                    <a:bodyPr/>
                    <a:lstStyle/>
                    <a:p>
                      <a:pPr algn="r">
                        <a:lnSpc>
                          <a:spcPct val="107000"/>
                        </a:lnSpc>
                        <a:spcAft>
                          <a:spcPts val="800"/>
                        </a:spcAft>
                      </a:pPr>
                      <a:r>
                        <a:rPr lang="en-IN" sz="1100">
                          <a:effectLst/>
                        </a:rPr>
                        <a:t>0.132718049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100" dirty="0">
                          <a:effectLst/>
                        </a:rPr>
                        <a:t>0.709155464</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92693029"/>
                  </a:ext>
                </a:extLst>
              </a:tr>
            </a:tbl>
          </a:graphicData>
        </a:graphic>
      </p:graphicFrame>
      <p:sp>
        <p:nvSpPr>
          <p:cNvPr id="9" name="TextBox 8">
            <a:extLst>
              <a:ext uri="{FF2B5EF4-FFF2-40B4-BE49-F238E27FC236}">
                <a16:creationId xmlns:a16="http://schemas.microsoft.com/office/drawing/2014/main" id="{06262274-03C3-422E-9361-E7D09CED5C3C}"/>
              </a:ext>
            </a:extLst>
          </p:cNvPr>
          <p:cNvSpPr txBox="1"/>
          <p:nvPr/>
        </p:nvSpPr>
        <p:spPr>
          <a:xfrm>
            <a:off x="3979862" y="5891075"/>
            <a:ext cx="8167108" cy="523220"/>
          </a:xfrm>
          <a:prstGeom prst="rect">
            <a:avLst/>
          </a:prstGeom>
          <a:noFill/>
        </p:spPr>
        <p:txBody>
          <a:bodyPr wrap="none" rtlCol="0">
            <a:spAutoFit/>
          </a:bodyPr>
          <a:lstStyle/>
          <a:p>
            <a:r>
              <a:rPr lang="en-IN" sz="2800" b="1" u="sng" dirty="0"/>
              <a:t>2 marks for showing the comparison with exact result</a:t>
            </a:r>
          </a:p>
        </p:txBody>
      </p:sp>
    </p:spTree>
    <p:extLst>
      <p:ext uri="{BB962C8B-B14F-4D97-AF65-F5344CB8AC3E}">
        <p14:creationId xmlns:p14="http://schemas.microsoft.com/office/powerpoint/2010/main" val="367621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5514-E2E6-4D7F-AB87-1E79B214201A}"/>
              </a:ext>
            </a:extLst>
          </p:cNvPr>
          <p:cNvSpPr>
            <a:spLocks noGrp="1"/>
          </p:cNvSpPr>
          <p:nvPr>
            <p:ph type="ctrTitle"/>
          </p:nvPr>
        </p:nvSpPr>
        <p:spPr/>
        <p:txBody>
          <a:bodyPr/>
          <a:lstStyle/>
          <a:p>
            <a:r>
              <a:rPr lang="en-IN" b="1" dirty="0">
                <a:solidFill>
                  <a:srgbClr val="FF0000"/>
                </a:solidFill>
              </a:rPr>
              <a:t>Question 2</a:t>
            </a:r>
          </a:p>
        </p:txBody>
      </p:sp>
    </p:spTree>
    <p:extLst>
      <p:ext uri="{BB962C8B-B14F-4D97-AF65-F5344CB8AC3E}">
        <p14:creationId xmlns:p14="http://schemas.microsoft.com/office/powerpoint/2010/main" val="124818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926" t="24018" r="23361" b="25982"/>
          <a:stretch/>
        </p:blipFill>
        <p:spPr>
          <a:xfrm>
            <a:off x="731519" y="561700"/>
            <a:ext cx="9434654" cy="4937763"/>
          </a:xfrm>
          <a:prstGeom prst="rect">
            <a:avLst/>
          </a:prstGeom>
        </p:spPr>
      </p:pic>
      <p:sp>
        <p:nvSpPr>
          <p:cNvPr id="5" name="TextBox 4"/>
          <p:cNvSpPr txBox="1"/>
          <p:nvPr/>
        </p:nvSpPr>
        <p:spPr>
          <a:xfrm>
            <a:off x="10411097" y="2799748"/>
            <a:ext cx="1349408" cy="461665"/>
          </a:xfrm>
          <a:prstGeom prst="rect">
            <a:avLst/>
          </a:prstGeom>
          <a:noFill/>
        </p:spPr>
        <p:txBody>
          <a:bodyPr wrap="none" rtlCol="0">
            <a:spAutoFit/>
          </a:bodyPr>
          <a:lstStyle/>
          <a:p>
            <a:r>
              <a:rPr lang="en-US" sz="2400" b="1" dirty="0"/>
              <a:t>5 MARKS</a:t>
            </a:r>
            <a:endParaRPr lang="en-IN" sz="2400" b="1" dirty="0"/>
          </a:p>
        </p:txBody>
      </p:sp>
    </p:spTree>
    <p:extLst>
      <p:ext uri="{BB962C8B-B14F-4D97-AF65-F5344CB8AC3E}">
        <p14:creationId xmlns:p14="http://schemas.microsoft.com/office/powerpoint/2010/main" val="3007196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0188" y="406488"/>
            <a:ext cx="6263381" cy="646331"/>
          </a:xfrm>
          <a:prstGeom prst="rect">
            <a:avLst/>
          </a:prstGeom>
          <a:noFill/>
        </p:spPr>
        <p:txBody>
          <a:bodyPr wrap="none" rtlCol="0">
            <a:spAutoFit/>
          </a:bodyPr>
          <a:lstStyle/>
          <a:p>
            <a:r>
              <a:rPr lang="en-US" sz="3600" b="1" dirty="0"/>
              <a:t>Step 1: Finding new equilibrium</a:t>
            </a:r>
            <a:endParaRPr lang="en-IN" sz="3600" b="1" dirty="0"/>
          </a:p>
        </p:txBody>
      </p:sp>
      <p:pic>
        <p:nvPicPr>
          <p:cNvPr id="5" name="Picture 4"/>
          <p:cNvPicPr>
            <a:picLocks noChangeAspect="1"/>
          </p:cNvPicPr>
          <p:nvPr/>
        </p:nvPicPr>
        <p:blipFill>
          <a:blip r:embed="rId2"/>
          <a:stretch>
            <a:fillRect/>
          </a:stretch>
        </p:blipFill>
        <p:spPr>
          <a:xfrm>
            <a:off x="1727764" y="1851726"/>
            <a:ext cx="6123902" cy="3154547"/>
          </a:xfrm>
          <a:prstGeom prst="rect">
            <a:avLst/>
          </a:prstGeom>
        </p:spPr>
      </p:pic>
      <p:cxnSp>
        <p:nvCxnSpPr>
          <p:cNvPr id="7" name="Straight Arrow Connector 6"/>
          <p:cNvCxnSpPr/>
          <p:nvPr/>
        </p:nvCxnSpPr>
        <p:spPr>
          <a:xfrm>
            <a:off x="8112034" y="4467497"/>
            <a:ext cx="215537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527774" y="4236664"/>
            <a:ext cx="1067921" cy="461665"/>
          </a:xfrm>
          <a:prstGeom prst="rect">
            <a:avLst/>
          </a:prstGeom>
          <a:noFill/>
        </p:spPr>
        <p:txBody>
          <a:bodyPr wrap="none" rtlCol="0">
            <a:spAutoFit/>
          </a:bodyPr>
          <a:lstStyle/>
          <a:p>
            <a:r>
              <a:rPr lang="en-US" sz="2400" b="1" dirty="0"/>
              <a:t>1 mark</a:t>
            </a:r>
            <a:endParaRPr lang="en-IN" sz="2400" b="1" dirty="0"/>
          </a:p>
        </p:txBody>
      </p:sp>
    </p:spTree>
    <p:extLst>
      <p:ext uri="{BB962C8B-B14F-4D97-AF65-F5344CB8AC3E}">
        <p14:creationId xmlns:p14="http://schemas.microsoft.com/office/powerpoint/2010/main" val="3017902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0188" y="406488"/>
            <a:ext cx="4610236" cy="646331"/>
          </a:xfrm>
          <a:prstGeom prst="rect">
            <a:avLst/>
          </a:prstGeom>
          <a:noFill/>
        </p:spPr>
        <p:txBody>
          <a:bodyPr wrap="none" rtlCol="0">
            <a:spAutoFit/>
          </a:bodyPr>
          <a:lstStyle/>
          <a:p>
            <a:r>
              <a:rPr lang="en-US" sz="3600" b="1" dirty="0"/>
              <a:t>Step 2: Finding velocity</a:t>
            </a:r>
            <a:endParaRPr lang="en-IN" sz="3600" b="1" dirty="0"/>
          </a:p>
        </p:txBody>
      </p:sp>
      <p:pic>
        <p:nvPicPr>
          <p:cNvPr id="5" name="Picture 4"/>
          <p:cNvPicPr>
            <a:picLocks noChangeAspect="1"/>
          </p:cNvPicPr>
          <p:nvPr/>
        </p:nvPicPr>
        <p:blipFill>
          <a:blip r:embed="rId2"/>
          <a:stretch>
            <a:fillRect/>
          </a:stretch>
        </p:blipFill>
        <p:spPr>
          <a:xfrm>
            <a:off x="2243059" y="1341296"/>
            <a:ext cx="7320330" cy="4667618"/>
          </a:xfrm>
          <a:prstGeom prst="rect">
            <a:avLst/>
          </a:prstGeom>
        </p:spPr>
      </p:pic>
      <p:cxnSp>
        <p:nvCxnSpPr>
          <p:cNvPr id="6" name="Straight Arrow Connector 5"/>
          <p:cNvCxnSpPr/>
          <p:nvPr/>
        </p:nvCxnSpPr>
        <p:spPr>
          <a:xfrm>
            <a:off x="8112034" y="4467497"/>
            <a:ext cx="215537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527774" y="4236664"/>
            <a:ext cx="1067921" cy="461665"/>
          </a:xfrm>
          <a:prstGeom prst="rect">
            <a:avLst/>
          </a:prstGeom>
          <a:noFill/>
        </p:spPr>
        <p:txBody>
          <a:bodyPr wrap="none" rtlCol="0">
            <a:spAutoFit/>
          </a:bodyPr>
          <a:lstStyle/>
          <a:p>
            <a:r>
              <a:rPr lang="en-US" sz="2400" b="1" dirty="0"/>
              <a:t>1 mark</a:t>
            </a:r>
            <a:endParaRPr lang="en-IN" sz="2400" b="1" dirty="0"/>
          </a:p>
        </p:txBody>
      </p:sp>
    </p:spTree>
    <p:extLst>
      <p:ext uri="{BB962C8B-B14F-4D97-AF65-F5344CB8AC3E}">
        <p14:creationId xmlns:p14="http://schemas.microsoft.com/office/powerpoint/2010/main" val="680506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7331" y="458739"/>
            <a:ext cx="8601201" cy="646331"/>
          </a:xfrm>
          <a:prstGeom prst="rect">
            <a:avLst/>
          </a:prstGeom>
          <a:noFill/>
        </p:spPr>
        <p:txBody>
          <a:bodyPr wrap="none" rtlCol="0">
            <a:spAutoFit/>
          </a:bodyPr>
          <a:lstStyle/>
          <a:p>
            <a:r>
              <a:rPr lang="en-US" sz="3600" b="1" dirty="0"/>
              <a:t>Step 3: Finding the solution and time period</a:t>
            </a:r>
            <a:endParaRPr lang="en-IN" sz="3600" b="1" dirty="0"/>
          </a:p>
        </p:txBody>
      </p:sp>
      <p:pic>
        <p:nvPicPr>
          <p:cNvPr id="5" name="Picture 4"/>
          <p:cNvPicPr>
            <a:picLocks noChangeAspect="1"/>
          </p:cNvPicPr>
          <p:nvPr/>
        </p:nvPicPr>
        <p:blipFill rotWithShape="1">
          <a:blip r:embed="rId2"/>
          <a:srcRect l="10921" r="6655"/>
          <a:stretch/>
        </p:blipFill>
        <p:spPr>
          <a:xfrm>
            <a:off x="287383" y="1593963"/>
            <a:ext cx="6309360" cy="4427719"/>
          </a:xfrm>
          <a:prstGeom prst="rect">
            <a:avLst/>
          </a:prstGeom>
        </p:spPr>
      </p:pic>
      <p:cxnSp>
        <p:nvCxnSpPr>
          <p:cNvPr id="7" name="Straight Connector 6"/>
          <p:cNvCxnSpPr/>
          <p:nvPr/>
        </p:nvCxnSpPr>
        <p:spPr>
          <a:xfrm flipH="1">
            <a:off x="6230983" y="1005840"/>
            <a:ext cx="26126" cy="585216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6257109" y="1243084"/>
            <a:ext cx="5264916" cy="4896459"/>
          </a:xfrm>
          <a:prstGeom prst="rect">
            <a:avLst/>
          </a:prstGeom>
        </p:spPr>
      </p:pic>
      <p:sp>
        <p:nvSpPr>
          <p:cNvPr id="10" name="Rectangle 9"/>
          <p:cNvSpPr/>
          <p:nvPr/>
        </p:nvSpPr>
        <p:spPr>
          <a:xfrm>
            <a:off x="5175068" y="5368834"/>
            <a:ext cx="1841863"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 MARKS</a:t>
            </a:r>
            <a:endParaRPr lang="en-IN" sz="2400" dirty="0"/>
          </a:p>
        </p:txBody>
      </p:sp>
      <p:sp>
        <p:nvSpPr>
          <p:cNvPr id="2" name="TextBox 1">
            <a:extLst>
              <a:ext uri="{FF2B5EF4-FFF2-40B4-BE49-F238E27FC236}">
                <a16:creationId xmlns:a16="http://schemas.microsoft.com/office/drawing/2014/main" id="{9A8570F2-303D-432E-A093-4E036A7585E3}"/>
              </a:ext>
            </a:extLst>
          </p:cNvPr>
          <p:cNvSpPr txBox="1"/>
          <p:nvPr/>
        </p:nvSpPr>
        <p:spPr>
          <a:xfrm>
            <a:off x="2841946" y="6443770"/>
            <a:ext cx="6778074" cy="369332"/>
          </a:xfrm>
          <a:prstGeom prst="rect">
            <a:avLst/>
          </a:prstGeom>
          <a:noFill/>
        </p:spPr>
        <p:txBody>
          <a:bodyPr wrap="none" rtlCol="0">
            <a:spAutoFit/>
          </a:bodyPr>
          <a:lstStyle/>
          <a:p>
            <a:r>
              <a:rPr lang="en-IN" dirty="0">
                <a:highlight>
                  <a:srgbClr val="FFFF00"/>
                </a:highlight>
              </a:rPr>
              <a:t>Marks to be given only if the time period is obtained from the solution</a:t>
            </a:r>
          </a:p>
        </p:txBody>
      </p:sp>
    </p:spTree>
    <p:extLst>
      <p:ext uri="{BB962C8B-B14F-4D97-AF65-F5344CB8AC3E}">
        <p14:creationId xmlns:p14="http://schemas.microsoft.com/office/powerpoint/2010/main" val="4174347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573</Words>
  <Application>Microsoft Office PowerPoint</Application>
  <PresentationFormat>Widescreen</PresentationFormat>
  <Paragraphs>171</Paragraphs>
  <Slides>40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Calibri</vt:lpstr>
      <vt:lpstr>Calibri Light</vt:lpstr>
      <vt:lpstr>Cambria Math</vt:lpstr>
      <vt:lpstr>Symbol</vt:lpstr>
      <vt:lpstr>Times New Roman</vt:lpstr>
      <vt:lpstr>Office Theme</vt:lpstr>
      <vt:lpstr>Equation</vt:lpstr>
      <vt:lpstr>Question 1</vt:lpstr>
      <vt:lpstr>PowerPoint Presentation</vt:lpstr>
      <vt:lpstr>PowerPoint Presentation</vt:lpstr>
      <vt:lpstr>PowerPoint Presentation</vt:lpstr>
      <vt:lpstr>Question 2</vt:lpstr>
      <vt:lpstr>PowerPoint Presentation</vt:lpstr>
      <vt:lpstr>PowerPoint Presentation</vt:lpstr>
      <vt:lpstr>PowerPoint Presentation</vt:lpstr>
      <vt:lpstr>PowerPoint Presentation</vt:lpstr>
      <vt:lpstr>Question 3</vt:lpstr>
      <vt:lpstr>PowerPoint Presentation</vt:lpstr>
      <vt:lpstr>PowerPoint Presentation</vt:lpstr>
      <vt:lpstr>PowerPoint Presentation</vt:lpstr>
      <vt:lpstr>PowerPoint Presentation</vt:lpstr>
      <vt:lpstr>Question 4</vt:lpstr>
      <vt:lpstr>PowerPoint Presentation</vt:lpstr>
      <vt:lpstr>Question 5</vt:lpstr>
      <vt:lpstr>PowerPoint Presentation</vt:lpstr>
      <vt:lpstr>PowerPoint Presentation</vt:lpstr>
      <vt:lpstr>Question 6</vt:lpstr>
      <vt:lpstr>PowerPoint Presentation</vt:lpstr>
      <vt:lpstr>PowerPoint Presentation</vt:lpstr>
      <vt:lpstr>Question 7</vt:lpstr>
      <vt:lpstr>PowerPoint Presentation</vt:lpstr>
      <vt:lpstr>PowerPoint Presentation</vt:lpstr>
      <vt:lpstr>Question 8</vt:lpstr>
      <vt:lpstr>PowerPoint Presentation</vt:lpstr>
      <vt:lpstr>Question 9</vt:lpstr>
      <vt:lpstr>PowerPoint Presentation</vt:lpstr>
      <vt:lpstr>PowerPoint Presentation</vt:lpstr>
      <vt:lpstr>Question 10</vt:lpstr>
      <vt:lpstr>PowerPoint Presentation</vt:lpstr>
      <vt:lpstr>PowerPoint Presentation</vt:lpstr>
      <vt:lpstr>Question 11</vt:lpstr>
      <vt:lpstr>PowerPoint Presentation</vt:lpstr>
      <vt:lpstr>PowerPoint Presentation</vt:lpstr>
      <vt:lpstr>Question 12</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42</cp:revision>
  <dcterms:created xsi:type="dcterms:W3CDTF">2022-01-12T11:17:26Z</dcterms:created>
  <dcterms:modified xsi:type="dcterms:W3CDTF">2022-01-20T08:36:52Z</dcterms:modified>
</cp:coreProperties>
</file>